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1"/>
  </p:notesMasterIdLst>
  <p:handoutMasterIdLst>
    <p:handoutMasterId r:id="rId62"/>
  </p:handoutMasterIdLst>
  <p:sldIdLst>
    <p:sldId id="256" r:id="rId2"/>
    <p:sldId id="312" r:id="rId3"/>
    <p:sldId id="309" r:id="rId4"/>
    <p:sldId id="275" r:id="rId5"/>
    <p:sldId id="257" r:id="rId6"/>
    <p:sldId id="262" r:id="rId7"/>
    <p:sldId id="260" r:id="rId8"/>
    <p:sldId id="272" r:id="rId9"/>
    <p:sldId id="258" r:id="rId10"/>
    <p:sldId id="259" r:id="rId11"/>
    <p:sldId id="261" r:id="rId12"/>
    <p:sldId id="308" r:id="rId13"/>
    <p:sldId id="263" r:id="rId14"/>
    <p:sldId id="264" r:id="rId15"/>
    <p:sldId id="265" r:id="rId16"/>
    <p:sldId id="266" r:id="rId17"/>
    <p:sldId id="267" r:id="rId18"/>
    <p:sldId id="268" r:id="rId19"/>
    <p:sldId id="269" r:id="rId20"/>
    <p:sldId id="307" r:id="rId21"/>
    <p:sldId id="271" r:id="rId22"/>
    <p:sldId id="270" r:id="rId23"/>
    <p:sldId id="273" r:id="rId24"/>
    <p:sldId id="315" r:id="rId25"/>
    <p:sldId id="274" r:id="rId26"/>
    <p:sldId id="276" r:id="rId27"/>
    <p:sldId id="277" r:id="rId28"/>
    <p:sldId id="278" r:id="rId29"/>
    <p:sldId id="280" r:id="rId30"/>
    <p:sldId id="310" r:id="rId31"/>
    <p:sldId id="279"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314" r:id="rId45"/>
    <p:sldId id="293" r:id="rId46"/>
    <p:sldId id="294" r:id="rId47"/>
    <p:sldId id="295" r:id="rId48"/>
    <p:sldId id="296" r:id="rId49"/>
    <p:sldId id="297" r:id="rId50"/>
    <p:sldId id="316" r:id="rId51"/>
    <p:sldId id="299" r:id="rId52"/>
    <p:sldId id="301" r:id="rId53"/>
    <p:sldId id="300" r:id="rId54"/>
    <p:sldId id="298" r:id="rId55"/>
    <p:sldId id="303" r:id="rId56"/>
    <p:sldId id="305" r:id="rId57"/>
    <p:sldId id="306" r:id="rId58"/>
    <p:sldId id="311" r:id="rId59"/>
    <p:sldId id="304" r:id="rId6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3294"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3B12DB78-FB29-474B-834F-C85A35BB7EEF}" type="slidenum">
              <a:rPr lang="en-US" smtClean="0"/>
              <a:t>‹#›</a:t>
            </a:fld>
            <a:endParaRPr lang="en-US"/>
          </a:p>
        </p:txBody>
      </p:sp>
    </p:spTree>
    <p:extLst>
      <p:ext uri="{BB962C8B-B14F-4D97-AF65-F5344CB8AC3E}">
        <p14:creationId xmlns:p14="http://schemas.microsoft.com/office/powerpoint/2010/main" val="51394187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72F6D940-C8B0-40ED-A34E-AA6F3555E713}" type="slidenum">
              <a:rPr lang="en-US" smtClean="0"/>
              <a:t>‹#›</a:t>
            </a:fld>
            <a:endParaRPr lang="en-US"/>
          </a:p>
        </p:txBody>
      </p:sp>
    </p:spTree>
    <p:extLst>
      <p:ext uri="{BB962C8B-B14F-4D97-AF65-F5344CB8AC3E}">
        <p14:creationId xmlns:p14="http://schemas.microsoft.com/office/powerpoint/2010/main" val="210159500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O.C.G.A.</a:t>
            </a:r>
            <a:r>
              <a:rPr lang="en-US" baseline="0" dirty="0" smtClean="0"/>
              <a:t> – Official Code of Georgia Annotated</a:t>
            </a:r>
          </a:p>
          <a:p>
            <a:r>
              <a:rPr lang="en-US" baseline="0" dirty="0" smtClean="0"/>
              <a:t>Title 12 – Conservation &amp; Natural Resources</a:t>
            </a:r>
          </a:p>
          <a:p>
            <a:r>
              <a:rPr lang="en-US" baseline="0" dirty="0" smtClean="0"/>
              <a:t>Chapter 7 – Control of Soil Erosion &amp; Sedimentation</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1</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185914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PSC – Public Service Commission</a:t>
            </a:r>
          </a:p>
          <a:p>
            <a:r>
              <a:rPr lang="en-US" dirty="0" smtClean="0"/>
              <a:t>FERC – Federal Energy Regulatory Commission</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43</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733919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46</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1370745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Regulatory</a:t>
            </a:r>
            <a:r>
              <a:rPr lang="en-US" baseline="0" dirty="0" smtClean="0"/>
              <a:t> authorities have to meet certification requirements as well as enforce certification requirements on site</a:t>
            </a:r>
            <a:endParaRPr lang="en-US" dirty="0" smtClean="0"/>
          </a:p>
        </p:txBody>
      </p:sp>
      <p:sp>
        <p:nvSpPr>
          <p:cNvPr id="4" name="Slide Number Placeholder 3"/>
          <p:cNvSpPr>
            <a:spLocks noGrp="1"/>
          </p:cNvSpPr>
          <p:nvPr>
            <p:ph type="sldNum" sz="quarter" idx="10"/>
          </p:nvPr>
        </p:nvSpPr>
        <p:spPr/>
        <p:txBody>
          <a:bodyPr/>
          <a:lstStyle/>
          <a:p>
            <a:fld id="{72F6D940-C8B0-40ED-A34E-AA6F3555E713}" type="slidenum">
              <a:rPr lang="en-US" smtClean="0"/>
              <a:t>47</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3983354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not required, it is a good idea for elected</a:t>
            </a:r>
            <a:r>
              <a:rPr lang="en-US" baseline="0" dirty="0" smtClean="0"/>
              <a:t> officials to become aware of the minimum requirements</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49</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1243570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54</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4139078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4</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1554082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Responsibilities of a LIA with</a:t>
            </a:r>
            <a:r>
              <a:rPr lang="en-US" baseline="0" dirty="0" smtClean="0"/>
              <a:t> MOA are the exact same </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17</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2842719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Quarterly</a:t>
            </a:r>
            <a:r>
              <a:rPr lang="en-US" baseline="0" dirty="0" smtClean="0"/>
              <a:t> reports are required per the MOA agreement</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18</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74472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a boat</a:t>
            </a:r>
            <a:r>
              <a:rPr lang="en-US" baseline="0" dirty="0" smtClean="0"/>
              <a:t> ramp on the Chattahoochee River in Fulton County that disturbs 0.25 acres – a stand alone project – is exempt from NPDES permits, but a LDA Permit from the County is required and a buffer variance from EPD is required</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20</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1503953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22</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2518105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Bonding is not</a:t>
            </a:r>
            <a:r>
              <a:rPr lang="en-US" baseline="0" dirty="0" smtClean="0"/>
              <a:t> a common enforcement tool, but it is very effective. It should be used more often by Local Issuing </a:t>
            </a:r>
            <a:r>
              <a:rPr lang="en-US" baseline="0" dirty="0" err="1" smtClean="0"/>
              <a:t>Authorites</a:t>
            </a:r>
            <a:r>
              <a:rPr lang="en-US" baseline="0" dirty="0" smtClean="0"/>
              <a:t>. This option prevents sites from being out of compliance for months to even years</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32</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72224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Surface mining</a:t>
            </a:r>
            <a:r>
              <a:rPr lang="en-US" baseline="0" dirty="0" smtClean="0"/>
              <a:t> is defined in O.C.G.A. 12-4-72(15)</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34</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3343918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Agriculture is defined in O.C.G.A. 1-3-3</a:t>
            </a:r>
          </a:p>
          <a:p>
            <a:r>
              <a:rPr lang="en-US" dirty="0" smtClean="0"/>
              <a:t>Farm Buildings (i.e. Chicken</a:t>
            </a:r>
            <a:r>
              <a:rPr lang="en-US" baseline="0" dirty="0" smtClean="0"/>
              <a:t> Houses, etc..) are NOT exempt from NPDES permitting</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38</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13722845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latin typeface="Book Antiqua" panose="02040602050305030304" pitchFamily="18" charset="0"/>
              </a:defRPr>
            </a:lvl1pPr>
            <a:extLst/>
          </a:lstStyle>
          <a:p>
            <a:r>
              <a:rPr kumimoji="0" lang="en-US" dirty="0" smtClean="0"/>
              <a:t>Click to edit Master title style</a:t>
            </a:r>
            <a:endParaRPr kumimoji="0" lang="en-US" dirty="0"/>
          </a:p>
        </p:txBody>
      </p:sp>
      <p:sp>
        <p:nvSpPr>
          <p:cNvPr id="17" name="Subtitle 16"/>
          <p:cNvSpPr>
            <a:spLocks noGrp="1"/>
          </p:cNvSpPr>
          <p:nvPr>
            <p:ph type="subTitle" idx="1"/>
          </p:nvPr>
        </p:nvSpPr>
        <p:spPr>
          <a:xfrm>
            <a:off x="685800" y="3611607"/>
            <a:ext cx="7772400" cy="1199704"/>
          </a:xfrm>
        </p:spPr>
        <p:txBody>
          <a:bodyPr lIns="45720" rIns="45720">
            <a:normAutofit/>
          </a:bodyPr>
          <a:lstStyle>
            <a:lvl1pPr marL="0" marR="64008" indent="0" algn="r">
              <a:buNone/>
              <a:defRPr sz="2800">
                <a:solidFill>
                  <a:schemeClr val="tx2"/>
                </a:solidFill>
                <a:latin typeface="Century Gothic" panose="020B0502020202020204"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dirty="0" smtClean="0"/>
              <a:t>Click to edit Master subtitle style</a:t>
            </a:r>
            <a:endParaRPr kumimoji="0" lang="en-US" dirty="0"/>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27" name="Slide Number Placeholder 26"/>
          <p:cNvSpPr>
            <a:spLocks noGrp="1"/>
          </p:cNvSpPr>
          <p:nvPr>
            <p:ph type="sldNum" sz="quarter" idx="12"/>
          </p:nvPr>
        </p:nvSpPr>
        <p:spPr>
          <a:xfrm>
            <a:off x="8305800" y="6407944"/>
            <a:ext cx="707232" cy="365125"/>
          </a:xfrm>
        </p:spPr>
        <p:txBody>
          <a:bodyPr/>
          <a:lstStyle>
            <a:lvl1pPr>
              <a:defRPr sz="2000">
                <a:solidFill>
                  <a:srgbClr val="FFFFFF"/>
                </a:solidFill>
              </a:defRPr>
            </a:lvl1pPr>
            <a:extLst/>
          </a:lstStyle>
          <a:p>
            <a:fld id="{FB946D05-688F-46EF-9CE9-C7A1187CF0E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4800">
                <a:latin typeface="Book Antiqua" panose="02040602050305030304" pitchFamily="18" charset="0"/>
              </a:defRPr>
            </a:lvl1pPr>
            <a:extLs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1481329"/>
            <a:ext cx="8229600" cy="4386071"/>
          </a:xfrm>
        </p:spPr>
        <p:txBody>
          <a:bodyPr vert="eaVert"/>
          <a:lstStyle>
            <a:lvl1pPr>
              <a:defRPr sz="2800">
                <a:latin typeface="Century Gothic" panose="020B0502020202020204" pitchFamily="34" charset="0"/>
              </a:defRPr>
            </a:lvl1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Slide Number Placeholder 5"/>
          <p:cNvSpPr>
            <a:spLocks noGrp="1"/>
          </p:cNvSpPr>
          <p:nvPr>
            <p:ph type="sldNum" sz="quarter" idx="12"/>
          </p:nvPr>
        </p:nvSpPr>
        <p:spPr>
          <a:xfrm>
            <a:off x="8153400" y="6407944"/>
            <a:ext cx="859632" cy="365125"/>
          </a:xfrm>
        </p:spPr>
        <p:txBody>
          <a:bodyPr/>
          <a:lstStyle>
            <a:lvl1pPr>
              <a:defRPr sz="2000"/>
            </a:lvl1pPr>
            <a:extLst/>
          </a:lstStyle>
          <a:p>
            <a:fld id="{FB946D05-688F-46EF-9CE9-C7A1187CF0E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normAutofit/>
          </a:bodyPr>
          <a:lstStyle>
            <a:lvl1pPr>
              <a:defRPr sz="4800">
                <a:latin typeface="Book Antiqua" panose="02040602050305030304" pitchFamily="18" charset="0"/>
              </a:defRPr>
            </a:lvl1pPr>
            <a:extLs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274641"/>
            <a:ext cx="6324600" cy="5592760"/>
          </a:xfrm>
        </p:spPr>
        <p:txBody>
          <a:bodyPr vert="eaVert"/>
          <a:lstStyle>
            <a:lvl1pPr>
              <a:defRPr sz="2800">
                <a:latin typeface="Century Gothic" panose="020B0502020202020204" pitchFamily="34" charset="0"/>
              </a:defRPr>
            </a:lvl1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Slide Number Placeholder 5"/>
          <p:cNvSpPr>
            <a:spLocks noGrp="1"/>
          </p:cNvSpPr>
          <p:nvPr>
            <p:ph type="sldNum" sz="quarter" idx="12"/>
          </p:nvPr>
        </p:nvSpPr>
        <p:spPr>
          <a:xfrm>
            <a:off x="8382000" y="6407944"/>
            <a:ext cx="631032" cy="365125"/>
          </a:xfrm>
        </p:spPr>
        <p:txBody>
          <a:bodyPr/>
          <a:lstStyle>
            <a:lvl1pPr>
              <a:defRPr sz="2000"/>
            </a:lvl1pPr>
            <a:extLst/>
          </a:lstStyle>
          <a:p>
            <a:fld id="{FB946D05-688F-46EF-9CE9-C7A1187CF0E8}"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800">
                <a:latin typeface="Century Gothic" panose="020B0502020202020204" pitchFamily="34" charset="0"/>
              </a:defRPr>
            </a:lvl1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Slide Number Placeholder 5"/>
          <p:cNvSpPr>
            <a:spLocks noGrp="1"/>
          </p:cNvSpPr>
          <p:nvPr>
            <p:ph type="sldNum" sz="quarter" idx="12"/>
          </p:nvPr>
        </p:nvSpPr>
        <p:spPr>
          <a:xfrm>
            <a:off x="8305800" y="6407944"/>
            <a:ext cx="707232" cy="365125"/>
          </a:xfrm>
        </p:spPr>
        <p:txBody>
          <a:bodyPr/>
          <a:lstStyle>
            <a:lvl1pPr>
              <a:defRPr sz="2000"/>
            </a:lvl1pPr>
            <a:extLst/>
          </a:lstStyle>
          <a:p>
            <a:fld id="{FB946D05-688F-46EF-9CE9-C7A1187CF0E8}" type="slidenum">
              <a:rPr lang="en-US" smtClean="0"/>
              <a:pPr/>
              <a:t>‹#›</a:t>
            </a:fld>
            <a:endParaRPr lang="en-US" dirty="0"/>
          </a:p>
        </p:txBody>
      </p:sp>
      <p:sp>
        <p:nvSpPr>
          <p:cNvPr id="7" name="Title 6"/>
          <p:cNvSpPr>
            <a:spLocks noGrp="1"/>
          </p:cNvSpPr>
          <p:nvPr>
            <p:ph type="title"/>
          </p:nvPr>
        </p:nvSpPr>
        <p:spPr/>
        <p:txBody>
          <a:bodyPr rtlCol="0">
            <a:noAutofit/>
          </a:bodyPr>
          <a:lstStyle>
            <a:lvl1pPr>
              <a:defRPr sz="4800">
                <a:latin typeface="Book Antiqua" panose="02040602050305030304" pitchFamily="18" charset="0"/>
              </a:defRPr>
            </a:lvl1pPr>
            <a:extLst/>
          </a:lstStyle>
          <a:p>
            <a:r>
              <a:rPr kumimoji="0" lang="en-US" dirty="0" smtClean="0"/>
              <a:t>Click to edit Master title style</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838200"/>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latin typeface="Book Antiqua" panose="02040602050305030304" pitchFamily="18" charset="0"/>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447800" y="2991519"/>
            <a:ext cx="7010400" cy="1454888"/>
          </a:xfrm>
        </p:spPr>
        <p:txBody>
          <a:bodyPr lIns="91440" rIns="91440" anchor="t">
            <a:normAutofit/>
          </a:bodyPr>
          <a:lstStyle>
            <a:lvl1pPr marL="0" indent="0" algn="l">
              <a:buNone/>
              <a:defRPr sz="2800">
                <a:solidFill>
                  <a:schemeClr val="tx1"/>
                </a:solidFill>
                <a:latin typeface="Century Gothic" panose="020B0502020202020204" pitchFamily="34"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dirty="0" smtClean="0"/>
              <a:t>Click to edit Master text styles</a:t>
            </a:r>
          </a:p>
        </p:txBody>
      </p:sp>
      <p:sp>
        <p:nvSpPr>
          <p:cNvPr id="6" name="Slide Number Placeholder 5"/>
          <p:cNvSpPr>
            <a:spLocks noGrp="1"/>
          </p:cNvSpPr>
          <p:nvPr>
            <p:ph type="sldNum" sz="quarter" idx="12"/>
          </p:nvPr>
        </p:nvSpPr>
        <p:spPr>
          <a:xfrm>
            <a:off x="8458200" y="6407944"/>
            <a:ext cx="554832" cy="365125"/>
          </a:xfrm>
        </p:spPr>
        <p:txBody>
          <a:bodyPr/>
          <a:lstStyle>
            <a:lvl1pPr>
              <a:defRPr sz="2000"/>
            </a:lvl1pPr>
            <a:extLst/>
          </a:lstStyle>
          <a:p>
            <a:fld id="{FB946D05-688F-46EF-9CE9-C7A1187CF0E8}" type="slidenum">
              <a:rPr lang="en-US" smtClean="0"/>
              <a:pPr/>
              <a:t>‹#›</a:t>
            </a:fld>
            <a:endParaRPr lang="en-US" dirty="0"/>
          </a:p>
        </p:txBody>
      </p:sp>
      <p:sp>
        <p:nvSpPr>
          <p:cNvPr id="7" name="Chevron 6"/>
          <p:cNvSpPr/>
          <p:nvPr/>
        </p:nvSpPr>
        <p:spPr>
          <a:xfrm>
            <a:off x="1024616"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83820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atin typeface="Century Gothic" panose="020B0502020202020204" pitchFamily="34" charset="0"/>
              </a:defRPr>
            </a:lvl1pPr>
            <a:lvl2pPr>
              <a:defRPr sz="2400"/>
            </a:lvl2pPr>
            <a:lvl3pPr>
              <a:defRPr sz="2000"/>
            </a:lvl3pPr>
            <a:lvl4pPr>
              <a:defRPr sz="1800"/>
            </a:lvl4pPr>
            <a:lvl5pPr>
              <a:defRPr sz="18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648200" y="1481328"/>
            <a:ext cx="4038600" cy="4525963"/>
          </a:xfrm>
        </p:spPr>
        <p:txBody>
          <a:bodyPr/>
          <a:lstStyle>
            <a:lvl1pPr>
              <a:defRPr sz="2800">
                <a:latin typeface="Century Gothic" panose="020B0502020202020204" pitchFamily="34" charset="0"/>
              </a:defRPr>
            </a:lvl1pPr>
            <a:lvl2pPr>
              <a:defRPr sz="2400"/>
            </a:lvl2pPr>
            <a:lvl3pPr>
              <a:defRPr sz="2000"/>
            </a:lvl3pPr>
            <a:lvl4pPr>
              <a:defRPr sz="1800"/>
            </a:lvl4pPr>
            <a:lvl5pPr>
              <a:defRPr sz="18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Slide Number Placeholder 6"/>
          <p:cNvSpPr>
            <a:spLocks noGrp="1"/>
          </p:cNvSpPr>
          <p:nvPr>
            <p:ph type="sldNum" sz="quarter" idx="12"/>
          </p:nvPr>
        </p:nvSpPr>
        <p:spPr>
          <a:xfrm>
            <a:off x="8458200" y="6407944"/>
            <a:ext cx="554832" cy="365125"/>
          </a:xfrm>
        </p:spPr>
        <p:txBody>
          <a:bodyPr/>
          <a:lstStyle>
            <a:lvl1pPr>
              <a:defRPr sz="2000"/>
            </a:lvl1pPr>
            <a:extLst/>
          </a:lstStyle>
          <a:p>
            <a:fld id="{FB946D05-688F-46EF-9CE9-C7A1187CF0E8}" type="slidenum">
              <a:rPr lang="en-US" smtClean="0"/>
              <a:pPr/>
              <a:t>‹#›</a:t>
            </a:fld>
            <a:endParaRPr lang="en-US" dirty="0"/>
          </a:p>
        </p:txBody>
      </p:sp>
      <p:sp>
        <p:nvSpPr>
          <p:cNvPr id="8" name="Title 7"/>
          <p:cNvSpPr>
            <a:spLocks noGrp="1"/>
          </p:cNvSpPr>
          <p:nvPr>
            <p:ph type="title"/>
          </p:nvPr>
        </p:nvSpPr>
        <p:spPr/>
        <p:txBody>
          <a:bodyPr rtlCol="0">
            <a:noAutofit/>
          </a:bodyPr>
          <a:lstStyle>
            <a:lvl1pPr>
              <a:defRPr sz="4800">
                <a:latin typeface="Book Antiqua" panose="02040602050305030304" pitchFamily="18" charset="0"/>
              </a:defRPr>
            </a:lvl1pPr>
            <a:extLst/>
          </a:lstStyle>
          <a:p>
            <a:r>
              <a:rPr kumimoji="0" lang="en-US" dirty="0" smtClean="0"/>
              <a:t>Click to edit Master title style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noAutofit/>
          </a:bodyPr>
          <a:lstStyle>
            <a:lvl1pPr>
              <a:defRPr sz="4800">
                <a:latin typeface="Book Antiqua" panose="02040602050305030304" pitchFamily="18" charset="0"/>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latin typeface="Century Gothic" panose="020B0502020202020204" pitchFamily="34" charset="0"/>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dirty="0"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latin typeface="Century Gothic" panose="020B0502020202020204" pitchFamily="34" charset="0"/>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dirty="0"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800">
                <a:latin typeface="Century Gothic" panose="020B0502020202020204" pitchFamily="34" charset="0"/>
              </a:defRPr>
            </a:lvl1pPr>
            <a:lvl2pPr>
              <a:defRPr sz="2000"/>
            </a:lvl2pPr>
            <a:lvl3pPr>
              <a:defRPr sz="1800"/>
            </a:lvl3pPr>
            <a:lvl4pPr>
              <a:defRPr sz="1600"/>
            </a:lvl4pPr>
            <a:lvl5pPr>
              <a:defRPr sz="16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800">
                <a:latin typeface="Century Gothic" panose="020B0502020202020204" pitchFamily="34" charset="0"/>
              </a:defRPr>
            </a:lvl1pPr>
            <a:lvl2pPr>
              <a:defRPr sz="2000"/>
            </a:lvl2pPr>
            <a:lvl3pPr>
              <a:defRPr sz="1800"/>
            </a:lvl3pPr>
            <a:lvl4pPr>
              <a:defRPr sz="1600"/>
            </a:lvl4pPr>
            <a:lvl5pPr>
              <a:defRPr sz="16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9" name="Slide Number Placeholder 8"/>
          <p:cNvSpPr>
            <a:spLocks noGrp="1"/>
          </p:cNvSpPr>
          <p:nvPr>
            <p:ph type="sldNum" sz="quarter" idx="12"/>
          </p:nvPr>
        </p:nvSpPr>
        <p:spPr>
          <a:xfrm>
            <a:off x="8382000" y="6407944"/>
            <a:ext cx="631032" cy="365125"/>
          </a:xfrm>
        </p:spPr>
        <p:txBody>
          <a:bodyPr/>
          <a:lstStyle>
            <a:lvl1pPr>
              <a:defRPr sz="2000"/>
            </a:lvl1pPr>
            <a:extLst/>
          </a:lstStyle>
          <a:p>
            <a:fld id="{FB946D05-688F-46EF-9CE9-C7A1187CF0E8}"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382000" y="6407944"/>
            <a:ext cx="631032" cy="365125"/>
          </a:xfrm>
        </p:spPr>
        <p:txBody>
          <a:bodyPr/>
          <a:lstStyle>
            <a:lvl1pPr>
              <a:defRPr sz="2000"/>
            </a:lvl1pPr>
            <a:extLst/>
          </a:lstStyle>
          <a:p>
            <a:fld id="{FB946D05-688F-46EF-9CE9-C7A1187CF0E8}" type="slidenum">
              <a:rPr lang="en-US" smtClean="0"/>
              <a:pPr/>
              <a:t>‹#›</a:t>
            </a:fld>
            <a:endParaRPr lang="en-US" dirty="0"/>
          </a:p>
        </p:txBody>
      </p:sp>
      <p:sp>
        <p:nvSpPr>
          <p:cNvPr id="6" name="Title 5"/>
          <p:cNvSpPr>
            <a:spLocks noGrp="1"/>
          </p:cNvSpPr>
          <p:nvPr>
            <p:ph type="title"/>
          </p:nvPr>
        </p:nvSpPr>
        <p:spPr/>
        <p:txBody>
          <a:bodyPr rtlCol="0">
            <a:noAutofit/>
          </a:bodyPr>
          <a:lstStyle>
            <a:lvl1pPr>
              <a:defRPr sz="4800">
                <a:latin typeface="Book Antiqua" panose="02040602050305030304" pitchFamily="18" charset="0"/>
              </a:defRPr>
            </a:lvl1pPr>
            <a:extLst/>
          </a:lstStyle>
          <a:p>
            <a:r>
              <a:rPr kumimoji="0" lang="en-US" dirty="0" smtClean="0"/>
              <a:t>Click to edit Master title style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sz="2000"/>
            </a:lvl1pPr>
            <a:extLst/>
          </a:lstStyle>
          <a:p>
            <a:fld id="{FB946D05-688F-46EF-9CE9-C7A1187CF0E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latin typeface="Century Gothic" panose="020B0502020202020204" pitchFamily="34" charset="0"/>
              </a:defRPr>
            </a:lvl1pPr>
            <a:extLst/>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dirty="0"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atin typeface="Century Gothic" panose="020B0502020202020204" pitchFamily="34" charset="0"/>
              </a:defRPr>
            </a:lvl1pPr>
            <a:lvl2pPr>
              <a:defRPr sz="2800"/>
            </a:lvl2pPr>
            <a:lvl3pPr>
              <a:defRPr sz="2400"/>
            </a:lvl3pPr>
            <a:lvl4pPr>
              <a:defRPr sz="2000"/>
            </a:lvl4pPr>
            <a:lvl5pPr>
              <a:defRPr sz="20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Slide Number Placeholder 6"/>
          <p:cNvSpPr>
            <a:spLocks noGrp="1"/>
          </p:cNvSpPr>
          <p:nvPr>
            <p:ph type="sldNum" sz="quarter" idx="12"/>
          </p:nvPr>
        </p:nvSpPr>
        <p:spPr>
          <a:xfrm>
            <a:off x="8382000" y="6407944"/>
            <a:ext cx="631032" cy="365125"/>
          </a:xfrm>
        </p:spPr>
        <p:txBody>
          <a:bodyPr/>
          <a:lstStyle>
            <a:lvl1pPr>
              <a:defRPr sz="2000"/>
            </a:lvl1pPr>
            <a:extLst/>
          </a:lstStyle>
          <a:p>
            <a:fld id="{FB946D05-688F-46EF-9CE9-C7A1187CF0E8}"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dirty="0"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7" name="Slide Number Placeholder 6"/>
          <p:cNvSpPr>
            <a:spLocks noGrp="1"/>
          </p:cNvSpPr>
          <p:nvPr>
            <p:ph type="sldNum" sz="quarter" idx="12"/>
          </p:nvPr>
        </p:nvSpPr>
        <p:spPr>
          <a:xfrm>
            <a:off x="8477696" y="6407944"/>
            <a:ext cx="535336" cy="365125"/>
          </a:xfrm>
        </p:spPr>
        <p:txBody>
          <a:bodyPr/>
          <a:lstStyle>
            <a:lvl1pPr>
              <a:defRPr sz="2000">
                <a:solidFill>
                  <a:schemeClr val="tx1"/>
                </a:solidFill>
              </a:defRPr>
            </a:lvl1pPr>
            <a:extLst/>
          </a:lstStyle>
          <a:p>
            <a:fld id="{FB946D05-688F-46EF-9CE9-C7A1187CF0E8}" type="slidenum">
              <a:rPr lang="en-US" smtClean="0"/>
              <a:pPr/>
              <a:t>‹#›</a:t>
            </a:fld>
            <a:endParaRPr lang="en-US" dirty="0"/>
          </a:p>
        </p:txBody>
      </p:sp>
      <p:sp>
        <p:nvSpPr>
          <p:cNvPr id="2" name="Title 1"/>
          <p:cNvSpPr>
            <a:spLocks noGrp="1"/>
          </p:cNvSpPr>
          <p:nvPr>
            <p:ph type="title"/>
          </p:nvPr>
        </p:nvSpPr>
        <p:spPr>
          <a:xfrm>
            <a:off x="228600" y="4865122"/>
            <a:ext cx="8075432" cy="562672"/>
          </a:xfrm>
          <a:noFill/>
        </p:spPr>
        <p:txBody>
          <a:bodyPr anchor="t">
            <a:noAutofit/>
            <a:sp3d prstMaterial="softEdge"/>
          </a:bodyPr>
          <a:lstStyle>
            <a:lvl1pPr marR="0" algn="r">
              <a:buNone/>
              <a:defRPr sz="3600" b="0">
                <a:solidFill>
                  <a:schemeClr val="accent1"/>
                </a:solidFill>
                <a:effectLst>
                  <a:outerShdw blurRad="50800" dist="25000" dir="5400000" algn="t" rotWithShape="0">
                    <a:prstClr val="black">
                      <a:alpha val="45000"/>
                    </a:prstClr>
                  </a:outerShdw>
                </a:effectLst>
                <a:latin typeface="Book Antiqua" panose="02040602050305030304" pitchFamily="18" charset="0"/>
              </a:defRPr>
            </a:lvl1pPr>
            <a:extLst/>
          </a:lstStyle>
          <a:p>
            <a:r>
              <a:rPr kumimoji="0" lang="en-US" dirty="0" smtClean="0"/>
              <a:t>Click to edit Master title style</a:t>
            </a:r>
            <a:endParaRPr kumimoji="0" lang="en-US" dirty="0"/>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Autofit/>
            <a:scene3d>
              <a:camera prst="orthographicFront"/>
              <a:lightRig rig="soft" dir="t"/>
            </a:scene3d>
            <a:sp3d prstMaterial="softEdge">
              <a:bevelT w="25400" h="25400"/>
            </a:sp3d>
          </a:bodyPr>
          <a:lstStyle/>
          <a:p>
            <a:r>
              <a:rPr kumimoji="0" lang="en-US" dirty="0" smtClean="0"/>
              <a:t>Click to edit Master title style</a:t>
            </a:r>
            <a:endParaRPr kumimoji="0" lang="en-US" dirty="0"/>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8" name="Slide Number Placeholder 17"/>
          <p:cNvSpPr>
            <a:spLocks noGrp="1"/>
          </p:cNvSpPr>
          <p:nvPr>
            <p:ph type="sldNum" sz="quarter" idx="4"/>
          </p:nvPr>
        </p:nvSpPr>
        <p:spPr>
          <a:xfrm>
            <a:off x="8382000" y="6407944"/>
            <a:ext cx="631032" cy="365125"/>
          </a:xfrm>
          <a:prstGeom prst="rect">
            <a:avLst/>
          </a:prstGeom>
        </p:spPr>
        <p:txBody>
          <a:bodyPr vert="horz" anchor="b"/>
          <a:lstStyle>
            <a:lvl1pPr algn="r" eaLnBrk="1" latinLnBrk="0" hangingPunct="1">
              <a:defRPr kumimoji="0" sz="2000" b="0">
                <a:solidFill>
                  <a:schemeClr val="tx1"/>
                </a:solidFill>
              </a:defRPr>
            </a:lvl1pPr>
            <a:extLst/>
          </a:lstStyle>
          <a:p>
            <a:fld id="{FB946D05-688F-46EF-9CE9-C7A1187CF0E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1" latinLnBrk="0" hangingPunct="1">
        <a:spcBef>
          <a:spcPct val="0"/>
        </a:spcBef>
        <a:buNone/>
        <a:defRPr kumimoji="0" sz="4800" b="1" kern="1200">
          <a:solidFill>
            <a:schemeClr val="tx2"/>
          </a:solidFill>
          <a:effectLst>
            <a:outerShdw blurRad="31750" dist="25400" dir="5400000" algn="tl" rotWithShape="0">
              <a:srgbClr val="000000">
                <a:alpha val="25000"/>
              </a:srgbClr>
            </a:outerShdw>
          </a:effectLst>
          <a:latin typeface="Book Antiqua" panose="02040602050305030304" pitchFamily="18" charset="0"/>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800" kern="1200">
          <a:solidFill>
            <a:schemeClr val="tx1"/>
          </a:solidFill>
          <a:latin typeface="Century Gothic" panose="020B0502020202020204" pitchFamily="34" charset="0"/>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companyweb/Company%20Photos/BMP%20Photos%20(NRCS%20Gallery)/contour%20farming%202.jpg"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soil.tzo.com:444/Company%20Photos/Ponds%20and%20Metering%20Photos/CoarseyPond_Riser.JPG"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2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microsoft.com/office/2007/relationships/hdphoto" Target="../media/hdphoto3.wdp"/></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4600" y="3048000"/>
            <a:ext cx="6477000" cy="838200"/>
          </a:xfrm>
        </p:spPr>
        <p:txBody>
          <a:bodyPr>
            <a:normAutofit fontScale="90000"/>
          </a:bodyPr>
          <a:lstStyle/>
          <a:p>
            <a:r>
              <a:rPr lang="en-US" sz="4000" dirty="0" smtClean="0"/>
              <a:t>O.C.G.A. Title 12 Chapter 7</a:t>
            </a:r>
            <a:endParaRPr lang="en-US" sz="4000" dirty="0"/>
          </a:p>
        </p:txBody>
      </p:sp>
      <p:sp>
        <p:nvSpPr>
          <p:cNvPr id="8" name="Slide Number Placeholder 7"/>
          <p:cNvSpPr>
            <a:spLocks noGrp="1"/>
          </p:cNvSpPr>
          <p:nvPr>
            <p:ph type="sldNum" sz="quarter" idx="12"/>
          </p:nvPr>
        </p:nvSpPr>
        <p:spPr/>
        <p:txBody>
          <a:bodyPr/>
          <a:lstStyle/>
          <a:p>
            <a:fld id="{FB946D05-688F-46EF-9CE9-C7A1187CF0E8}" type="slidenum">
              <a:rPr lang="en-US" smtClean="0"/>
              <a:t>1</a:t>
            </a:fld>
            <a:endParaRPr lang="en-US"/>
          </a:p>
        </p:txBody>
      </p:sp>
      <p:sp>
        <p:nvSpPr>
          <p:cNvPr id="4" name="Title 1"/>
          <p:cNvSpPr txBox="1">
            <a:spLocks/>
          </p:cNvSpPr>
          <p:nvPr/>
        </p:nvSpPr>
        <p:spPr>
          <a:xfrm>
            <a:off x="3352800" y="100013"/>
            <a:ext cx="5715000" cy="3009901"/>
          </a:xfrm>
          <a:prstGeom prst="rect">
            <a:avLst/>
          </a:prstGeom>
        </p:spPr>
        <p:txBody>
          <a:bodyPr vert="horz" anchor="b">
            <a:noAutofit/>
          </a:bodyPr>
          <a:lstStyle>
            <a:lvl1pPr algn="l" rtl="0" eaLnBrk="1" latinLnBrk="0" hangingPunct="1">
              <a:spcBef>
                <a:spcPct val="0"/>
              </a:spcBef>
              <a:buNone/>
              <a:defRPr kumimoji="0" sz="4400" kern="1200" cap="all" baseline="0">
                <a:solidFill>
                  <a:schemeClr val="tx2"/>
                </a:solidFill>
                <a:latin typeface="+mj-lt"/>
                <a:ea typeface="+mj-ea"/>
                <a:cs typeface="+mj-cs"/>
              </a:defRPr>
            </a:lvl1pPr>
          </a:lstStyle>
          <a:p>
            <a:r>
              <a:rPr lang="en-US" sz="4500" dirty="0" smtClean="0">
                <a:latin typeface="Book Antiqua" panose="02040602050305030304" pitchFamily="18" charset="0"/>
              </a:rPr>
              <a:t>The Georgia erosion &amp; Sedimentation Act of 1975</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451" y="5562600"/>
            <a:ext cx="3512021" cy="9144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228600"/>
            <a:ext cx="2466976" cy="2466976"/>
          </a:xfrm>
          <a:prstGeom prst="rect">
            <a:avLst/>
          </a:prstGeom>
        </p:spPr>
      </p:pic>
      <p:sp>
        <p:nvSpPr>
          <p:cNvPr id="9" name="Subtitle 2"/>
          <p:cNvSpPr>
            <a:spLocks noGrp="1"/>
          </p:cNvSpPr>
          <p:nvPr>
            <p:ph type="subTitle" idx="1"/>
          </p:nvPr>
        </p:nvSpPr>
        <p:spPr>
          <a:xfrm>
            <a:off x="250132" y="4259949"/>
            <a:ext cx="8512868" cy="769251"/>
          </a:xfrm>
        </p:spPr>
        <p:txBody>
          <a:bodyPr anchor="t">
            <a:normAutofit fontScale="85000" lnSpcReduction="20000"/>
          </a:bodyPr>
          <a:lstStyle/>
          <a:p>
            <a:pPr algn="l"/>
            <a:r>
              <a:rPr lang="en-US" sz="3100" dirty="0"/>
              <a:t>Level </a:t>
            </a:r>
            <a:r>
              <a:rPr lang="en-US" sz="3100" dirty="0" smtClean="0"/>
              <a:t>II: Introduction to Design</a:t>
            </a:r>
          </a:p>
          <a:p>
            <a:pPr algn="l"/>
            <a:r>
              <a:rPr lang="en-US" sz="2400" i="1" dirty="0" smtClean="0"/>
              <a:t>Effective August 2018</a:t>
            </a:r>
            <a:endParaRPr lang="en-US" sz="2400" i="1" dirty="0"/>
          </a:p>
        </p:txBody>
      </p:sp>
    </p:spTree>
    <p:extLst>
      <p:ext uri="{BB962C8B-B14F-4D97-AF65-F5344CB8AC3E}">
        <p14:creationId xmlns:p14="http://schemas.microsoft.com/office/powerpoint/2010/main" val="21397810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smtClean="0"/>
              <a:t>The governing authority of any county or municipality which is certified pursuant to subsection (a) of Code Section 12-7-8 </a:t>
            </a:r>
            <a:r>
              <a:rPr lang="en-US" dirty="0" smtClean="0">
                <a:solidFill>
                  <a:schemeClr val="accent4"/>
                </a:solidFill>
              </a:rPr>
              <a:t>(Certified by GA EPD)</a:t>
            </a:r>
          </a:p>
          <a:p>
            <a:endParaRPr lang="en-US" dirty="0" smtClean="0"/>
          </a:p>
          <a:p>
            <a:pPr marL="0" indent="0" algn="ctr">
              <a:buNone/>
            </a:pPr>
            <a:r>
              <a:rPr lang="en-US" sz="2400" i="1" dirty="0" smtClean="0"/>
              <a:t>Please refer to the “Resource Information” in the back of this section for a complete listing of all Local </a:t>
            </a:r>
            <a:r>
              <a:rPr lang="en-US" sz="2400" i="1" dirty="0"/>
              <a:t>I</a:t>
            </a:r>
            <a:r>
              <a:rPr lang="en-US" sz="2400" i="1" dirty="0" smtClean="0"/>
              <a:t>ssuing Authorities in the State of Georgia</a:t>
            </a:r>
            <a:endParaRPr lang="en-US" sz="2400" i="1"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10</a:t>
            </a:fld>
            <a:endParaRPr lang="en-US"/>
          </a:p>
        </p:txBody>
      </p:sp>
      <p:sp>
        <p:nvSpPr>
          <p:cNvPr id="2" name="Title 1"/>
          <p:cNvSpPr>
            <a:spLocks noGrp="1"/>
          </p:cNvSpPr>
          <p:nvPr>
            <p:ph type="title"/>
          </p:nvPr>
        </p:nvSpPr>
        <p:spPr/>
        <p:txBody>
          <a:bodyPr/>
          <a:lstStyle/>
          <a:p>
            <a:r>
              <a:rPr lang="en-US" dirty="0" smtClean="0"/>
              <a:t>“Local Issuing Authority”</a:t>
            </a:r>
            <a:endParaRPr lang="en-US" dirty="0"/>
          </a:p>
        </p:txBody>
      </p:sp>
      <p:sp>
        <p:nvSpPr>
          <p:cNvPr id="5" name="TextBox 4"/>
          <p:cNvSpPr txBox="1"/>
          <p:nvPr/>
        </p:nvSpPr>
        <p:spPr>
          <a:xfrm>
            <a:off x="0" y="6488668"/>
            <a:ext cx="2667000" cy="369332"/>
          </a:xfrm>
          <a:prstGeom prst="rect">
            <a:avLst/>
          </a:prstGeom>
          <a:noFill/>
        </p:spPr>
        <p:txBody>
          <a:bodyPr wrap="square" rtlCol="0">
            <a:spAutoFit/>
          </a:bodyPr>
          <a:lstStyle/>
          <a:p>
            <a:r>
              <a:rPr lang="en-US" dirty="0" smtClean="0">
                <a:solidFill>
                  <a:schemeClr val="bg1"/>
                </a:solidFill>
              </a:rPr>
              <a:t>O.C.G.A. 12-7-3(10)</a:t>
            </a:r>
            <a:endParaRPr lang="en-US" dirty="0">
              <a:solidFill>
                <a:schemeClr val="bg1"/>
              </a:solidFill>
            </a:endParaRPr>
          </a:p>
        </p:txBody>
      </p:sp>
    </p:spTree>
    <p:extLst>
      <p:ext uri="{BB962C8B-B14F-4D97-AF65-F5344CB8AC3E}">
        <p14:creationId xmlns:p14="http://schemas.microsoft.com/office/powerpoint/2010/main" val="26590280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600200"/>
            <a:ext cx="8153400" cy="4648200"/>
          </a:xfrm>
        </p:spPr>
        <p:txBody>
          <a:bodyPr>
            <a:normAutofit/>
          </a:bodyPr>
          <a:lstStyle/>
          <a:p>
            <a:pPr>
              <a:buSzPct val="100000"/>
            </a:pPr>
            <a:r>
              <a:rPr lang="en-US" dirty="0" smtClean="0"/>
              <a:t>The “Manual for Erosion &amp; Sediment Control in Georgia” is the published guidance of the GSWCC governing the design and practices to be utilized in the protection of this state’s natural resources from erosion and sedimentation which shall be </a:t>
            </a:r>
            <a:r>
              <a:rPr lang="en-US" u="sng" dirty="0" smtClean="0">
                <a:solidFill>
                  <a:schemeClr val="accent4"/>
                </a:solidFill>
              </a:rPr>
              <a:t>based upon sound engineering principles and repeatable bench and field testing</a:t>
            </a:r>
            <a:r>
              <a:rPr lang="en-US" dirty="0" smtClean="0">
                <a:solidFill>
                  <a:schemeClr val="accent4"/>
                </a:solidFill>
              </a:rPr>
              <a:t> </a:t>
            </a:r>
            <a:r>
              <a:rPr lang="en-US" dirty="0" smtClean="0"/>
              <a:t>of structural and vegetative best management practices</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11</a:t>
            </a:fld>
            <a:endParaRPr lang="en-US"/>
          </a:p>
        </p:txBody>
      </p:sp>
      <p:sp>
        <p:nvSpPr>
          <p:cNvPr id="2" name="Title 1"/>
          <p:cNvSpPr>
            <a:spLocks noGrp="1"/>
          </p:cNvSpPr>
          <p:nvPr>
            <p:ph type="title"/>
          </p:nvPr>
        </p:nvSpPr>
        <p:spPr/>
        <p:txBody>
          <a:bodyPr/>
          <a:lstStyle/>
          <a:p>
            <a:r>
              <a:rPr lang="en-US" dirty="0" smtClean="0"/>
              <a:t>“Manual”</a:t>
            </a:r>
            <a:endParaRPr lang="en-US" dirty="0"/>
          </a:p>
        </p:txBody>
      </p:sp>
      <p:sp>
        <p:nvSpPr>
          <p:cNvPr id="5" name="TextBox 4"/>
          <p:cNvSpPr txBox="1"/>
          <p:nvPr/>
        </p:nvSpPr>
        <p:spPr>
          <a:xfrm>
            <a:off x="0" y="6477000"/>
            <a:ext cx="2743200" cy="369332"/>
          </a:xfrm>
          <a:prstGeom prst="rect">
            <a:avLst/>
          </a:prstGeom>
          <a:noFill/>
        </p:spPr>
        <p:txBody>
          <a:bodyPr wrap="square" rtlCol="0">
            <a:spAutoFit/>
          </a:bodyPr>
          <a:lstStyle/>
          <a:p>
            <a:r>
              <a:rPr lang="en-US" dirty="0" smtClean="0">
                <a:solidFill>
                  <a:schemeClr val="bg1"/>
                </a:solidFill>
              </a:rPr>
              <a:t>O.C.G.A. 12-7-3(10.2)</a:t>
            </a:r>
            <a:endParaRPr lang="en-US" dirty="0">
              <a:solidFill>
                <a:schemeClr val="bg1"/>
              </a:solidFill>
            </a:endParaRPr>
          </a:p>
        </p:txBody>
      </p:sp>
    </p:spTree>
    <p:extLst>
      <p:ext uri="{BB962C8B-B14F-4D97-AF65-F5344CB8AC3E}">
        <p14:creationId xmlns:p14="http://schemas.microsoft.com/office/powerpoint/2010/main" val="18435918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normAutofit fontScale="92500"/>
          </a:bodyPr>
          <a:lstStyle/>
          <a:p>
            <a:pPr>
              <a:buSzPct val="100000"/>
            </a:pPr>
            <a:r>
              <a:rPr lang="en-US" dirty="0" smtClean="0"/>
              <a:t>Purpose</a:t>
            </a:r>
          </a:p>
          <a:p>
            <a:pPr lvl="1"/>
            <a:r>
              <a:rPr lang="en-US" dirty="0" smtClean="0"/>
              <a:t>Approve the Manual for Erosion &amp; Sediment Control in Georgia prior to publication by GSWCC</a:t>
            </a:r>
          </a:p>
          <a:p>
            <a:pPr lvl="1"/>
            <a:r>
              <a:rPr lang="en-US" dirty="0" smtClean="0"/>
              <a:t>Provide guidance on the installation and maintenance of best management practices for the preparation of plans</a:t>
            </a:r>
          </a:p>
        </p:txBody>
      </p:sp>
      <p:sp>
        <p:nvSpPr>
          <p:cNvPr id="6" name="Content Placeholder 5"/>
          <p:cNvSpPr>
            <a:spLocks noGrp="1"/>
          </p:cNvSpPr>
          <p:nvPr>
            <p:ph sz="half" idx="2"/>
          </p:nvPr>
        </p:nvSpPr>
        <p:spPr>
          <a:xfrm>
            <a:off x="4572000" y="1481328"/>
            <a:ext cx="4572000" cy="4525963"/>
          </a:xfrm>
        </p:spPr>
        <p:txBody>
          <a:bodyPr>
            <a:normAutofit fontScale="92500"/>
          </a:bodyPr>
          <a:lstStyle/>
          <a:p>
            <a:pPr>
              <a:buSzPct val="100000"/>
            </a:pPr>
            <a:r>
              <a:rPr lang="en-US" dirty="0"/>
              <a:t>Composed of </a:t>
            </a:r>
            <a:r>
              <a:rPr lang="en-US" dirty="0" smtClean="0"/>
              <a:t>9 </a:t>
            </a:r>
            <a:r>
              <a:rPr lang="en-US" sz="2600" dirty="0"/>
              <a:t>members</a:t>
            </a:r>
          </a:p>
          <a:p>
            <a:pPr lvl="1"/>
            <a:r>
              <a:rPr lang="en-US" dirty="0"/>
              <a:t>House of Representatives</a:t>
            </a:r>
          </a:p>
          <a:p>
            <a:pPr lvl="1"/>
            <a:r>
              <a:rPr lang="en-US" dirty="0"/>
              <a:t>Senate</a:t>
            </a:r>
          </a:p>
          <a:p>
            <a:pPr lvl="1"/>
            <a:r>
              <a:rPr lang="en-US" dirty="0"/>
              <a:t>GA </a:t>
            </a:r>
            <a:r>
              <a:rPr lang="en-US" dirty="0" smtClean="0"/>
              <a:t>DOT</a:t>
            </a:r>
          </a:p>
          <a:p>
            <a:pPr lvl="1"/>
            <a:r>
              <a:rPr lang="en-US" dirty="0" smtClean="0"/>
              <a:t>GA EPD</a:t>
            </a:r>
          </a:p>
          <a:p>
            <a:pPr lvl="1"/>
            <a:r>
              <a:rPr lang="en-US" dirty="0" smtClean="0"/>
              <a:t>State &amp; Road Tollway Authority</a:t>
            </a:r>
          </a:p>
          <a:p>
            <a:pPr lvl="1"/>
            <a:r>
              <a:rPr lang="en-US" dirty="0" smtClean="0"/>
              <a:t>Environmental Engineer</a:t>
            </a:r>
          </a:p>
          <a:p>
            <a:pPr lvl="1"/>
            <a:r>
              <a:rPr lang="en-US" dirty="0" smtClean="0"/>
              <a:t>Highway Contracting Industry</a:t>
            </a:r>
          </a:p>
          <a:p>
            <a:pPr lvl="1"/>
            <a:r>
              <a:rPr lang="en-US" dirty="0" smtClean="0"/>
              <a:t>Electric Utility Industry</a:t>
            </a:r>
          </a:p>
          <a:p>
            <a:pPr lvl="1"/>
            <a:r>
              <a:rPr lang="en-US" dirty="0" smtClean="0"/>
              <a:t>Chairperson</a:t>
            </a:r>
            <a:endParaRPr lang="en-US" dirty="0"/>
          </a:p>
          <a:p>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12</a:t>
            </a:fld>
            <a:endParaRPr lang="en-US"/>
          </a:p>
        </p:txBody>
      </p:sp>
      <p:sp>
        <p:nvSpPr>
          <p:cNvPr id="2" name="Title 1"/>
          <p:cNvSpPr>
            <a:spLocks noGrp="1"/>
          </p:cNvSpPr>
          <p:nvPr>
            <p:ph type="title"/>
          </p:nvPr>
        </p:nvSpPr>
        <p:spPr/>
        <p:txBody>
          <a:bodyPr/>
          <a:lstStyle/>
          <a:p>
            <a:r>
              <a:rPr lang="en-US" dirty="0" smtClean="0"/>
              <a:t>Overview Council</a:t>
            </a:r>
            <a:endParaRPr lang="en-US" dirty="0"/>
          </a:p>
        </p:txBody>
      </p:sp>
      <p:sp>
        <p:nvSpPr>
          <p:cNvPr id="5" name="TextBox 4"/>
          <p:cNvSpPr txBox="1"/>
          <p:nvPr/>
        </p:nvSpPr>
        <p:spPr>
          <a:xfrm>
            <a:off x="0" y="6519446"/>
            <a:ext cx="3581400" cy="338554"/>
          </a:xfrm>
          <a:prstGeom prst="rect">
            <a:avLst/>
          </a:prstGeom>
          <a:noFill/>
        </p:spPr>
        <p:txBody>
          <a:bodyPr wrap="square" rtlCol="0">
            <a:spAutoFit/>
          </a:bodyPr>
          <a:lstStyle/>
          <a:p>
            <a:r>
              <a:rPr lang="en-US" sz="1600" dirty="0"/>
              <a:t>O.C.G.A. </a:t>
            </a:r>
            <a:r>
              <a:rPr lang="en-US" sz="1600" dirty="0" smtClean="0"/>
              <a:t>12-7-7.1(f)(1-2)</a:t>
            </a:r>
            <a:endParaRPr lang="en-US" sz="1600" dirty="0"/>
          </a:p>
        </p:txBody>
      </p:sp>
    </p:spTree>
    <p:extLst>
      <p:ext uri="{BB962C8B-B14F-4D97-AF65-F5344CB8AC3E}">
        <p14:creationId xmlns:p14="http://schemas.microsoft.com/office/powerpoint/2010/main" val="14413907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 LIA Requirements &amp; Responsibilities</a:t>
            </a:r>
            <a:endParaRPr lang="en-US" dirty="0"/>
          </a:p>
        </p:txBody>
      </p:sp>
      <p:sp>
        <p:nvSpPr>
          <p:cNvPr id="2" name="Text Placeholder 1"/>
          <p:cNvSpPr>
            <a:spLocks noGrp="1"/>
          </p:cNvSpPr>
          <p:nvPr>
            <p:ph type="body" idx="1"/>
          </p:nvPr>
        </p:nvSpPr>
        <p:spPr/>
        <p:txBody>
          <a:bodyPr>
            <a:normAutofit lnSpcReduction="10000"/>
          </a:bodyPr>
          <a:lstStyle/>
          <a:p>
            <a:r>
              <a:rPr lang="en-US" dirty="0" smtClean="0"/>
              <a:t>O.C.G.A. 12-7-4</a:t>
            </a:r>
          </a:p>
          <a:p>
            <a:r>
              <a:rPr lang="en-US" dirty="0"/>
              <a:t>O.C.G.A. 12-7-7</a:t>
            </a:r>
            <a:endParaRPr lang="en-US" dirty="0" smtClean="0"/>
          </a:p>
          <a:p>
            <a:r>
              <a:rPr lang="en-US" dirty="0"/>
              <a:t>O.C.G.A. 12-7-8</a:t>
            </a:r>
          </a:p>
        </p:txBody>
      </p:sp>
      <p:sp>
        <p:nvSpPr>
          <p:cNvPr id="4" name="Slide Number Placeholder 3"/>
          <p:cNvSpPr>
            <a:spLocks noGrp="1"/>
          </p:cNvSpPr>
          <p:nvPr>
            <p:ph type="sldNum" sz="quarter" idx="12"/>
          </p:nvPr>
        </p:nvSpPr>
        <p:spPr/>
        <p:txBody>
          <a:bodyPr/>
          <a:lstStyle/>
          <a:p>
            <a:fld id="{FB946D05-688F-46EF-9CE9-C7A1187CF0E8}" type="slidenum">
              <a:rPr lang="en-US" smtClean="0"/>
              <a:t>13</a:t>
            </a:fld>
            <a:endParaRPr lang="en-US"/>
          </a:p>
        </p:txBody>
      </p:sp>
    </p:spTree>
    <p:extLst>
      <p:ext uri="{BB962C8B-B14F-4D97-AF65-F5344CB8AC3E}">
        <p14:creationId xmlns:p14="http://schemas.microsoft.com/office/powerpoint/2010/main" val="39725361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600200"/>
            <a:ext cx="8153400" cy="4724400"/>
          </a:xfrm>
        </p:spPr>
        <p:txBody>
          <a:bodyPr>
            <a:noAutofit/>
          </a:bodyPr>
          <a:lstStyle/>
          <a:p>
            <a:pPr>
              <a:buSzPct val="100000"/>
            </a:pPr>
            <a:r>
              <a:rPr lang="en-US" sz="2400" dirty="0" smtClean="0"/>
              <a:t>The EPD may </a:t>
            </a:r>
            <a:r>
              <a:rPr lang="en-US" sz="2400" u="sng" dirty="0" smtClean="0">
                <a:solidFill>
                  <a:schemeClr val="accent4"/>
                </a:solidFill>
              </a:rPr>
              <a:t>certify</a:t>
            </a:r>
            <a:r>
              <a:rPr lang="en-US" sz="2400" dirty="0" smtClean="0"/>
              <a:t> a county or municipality as a Local Issuing Authority if the county or municipality </a:t>
            </a:r>
            <a:r>
              <a:rPr lang="en-US" sz="2400" u="sng" dirty="0" smtClean="0"/>
              <a:t>enacts</a:t>
            </a:r>
            <a:r>
              <a:rPr lang="en-US" sz="2400" dirty="0" smtClean="0"/>
              <a:t> an ordinance which meets or exceeds the standards, requirements, and provisions of GESA and the State General </a:t>
            </a:r>
            <a:r>
              <a:rPr lang="en-US" sz="2400" dirty="0"/>
              <a:t>P</a:t>
            </a:r>
            <a:r>
              <a:rPr lang="en-US" sz="2400" dirty="0" smtClean="0"/>
              <a:t>ermit</a:t>
            </a:r>
          </a:p>
          <a:p>
            <a:pPr>
              <a:buSzPct val="100000"/>
            </a:pPr>
            <a:r>
              <a:rPr lang="en-US" sz="2400" dirty="0"/>
              <a:t>Any land-disturbing activities by a </a:t>
            </a:r>
            <a:r>
              <a:rPr lang="en-US" sz="2400" dirty="0" smtClean="0"/>
              <a:t>Local Issuing Authority </a:t>
            </a:r>
            <a:r>
              <a:rPr lang="en-US" sz="2400" dirty="0"/>
              <a:t>shall be subject to the same requirements of the ordinances such </a:t>
            </a:r>
            <a:r>
              <a:rPr lang="en-US" sz="2400" dirty="0" smtClean="0"/>
              <a:t>Local Issuing </a:t>
            </a:r>
            <a:r>
              <a:rPr lang="en-US" sz="2400" dirty="0"/>
              <a:t>A</a:t>
            </a:r>
            <a:r>
              <a:rPr lang="en-US" sz="2400" dirty="0" smtClean="0"/>
              <a:t>uthority </a:t>
            </a:r>
            <a:r>
              <a:rPr lang="en-US" sz="2400" dirty="0"/>
              <a:t>adopted pursuant to this chapter as are applied to private persons, and the division shall enforce such requirements upon the </a:t>
            </a:r>
            <a:r>
              <a:rPr lang="en-US" sz="2400" dirty="0" smtClean="0"/>
              <a:t>Local Issuing Authority</a:t>
            </a:r>
            <a:endParaRPr lang="en-US" sz="2400"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14</a:t>
            </a:fld>
            <a:endParaRPr lang="en-US"/>
          </a:p>
        </p:txBody>
      </p:sp>
      <p:sp>
        <p:nvSpPr>
          <p:cNvPr id="2" name="Title 1"/>
          <p:cNvSpPr>
            <a:spLocks noGrp="1"/>
          </p:cNvSpPr>
          <p:nvPr>
            <p:ph type="title"/>
          </p:nvPr>
        </p:nvSpPr>
        <p:spPr/>
        <p:txBody>
          <a:bodyPr/>
          <a:lstStyle/>
          <a:p>
            <a:r>
              <a:rPr lang="en-US" dirty="0" smtClean="0"/>
              <a:t>Local Ordinance</a:t>
            </a:r>
            <a:endParaRPr lang="en-US" dirty="0"/>
          </a:p>
        </p:txBody>
      </p:sp>
      <p:sp>
        <p:nvSpPr>
          <p:cNvPr id="6" name="TextBox 5"/>
          <p:cNvSpPr txBox="1"/>
          <p:nvPr/>
        </p:nvSpPr>
        <p:spPr>
          <a:xfrm>
            <a:off x="0" y="6488668"/>
            <a:ext cx="2790308" cy="369332"/>
          </a:xfrm>
          <a:prstGeom prst="rect">
            <a:avLst/>
          </a:prstGeom>
          <a:noFill/>
        </p:spPr>
        <p:txBody>
          <a:bodyPr wrap="square" rtlCol="0">
            <a:spAutoFit/>
          </a:bodyPr>
          <a:lstStyle/>
          <a:p>
            <a:r>
              <a:rPr lang="en-US" dirty="0">
                <a:solidFill>
                  <a:schemeClr val="bg1"/>
                </a:solidFill>
              </a:rPr>
              <a:t>O.C.G.A. 12-7-8(a</a:t>
            </a:r>
            <a:r>
              <a:rPr lang="en-US" dirty="0" smtClean="0">
                <a:solidFill>
                  <a:schemeClr val="bg1"/>
                </a:solidFill>
              </a:rPr>
              <a:t>)(3)</a:t>
            </a:r>
            <a:endParaRPr lang="en-US" dirty="0">
              <a:solidFill>
                <a:schemeClr val="bg1"/>
              </a:solidFill>
            </a:endParaRPr>
          </a:p>
        </p:txBody>
      </p:sp>
    </p:spTree>
    <p:extLst>
      <p:ext uri="{BB962C8B-B14F-4D97-AF65-F5344CB8AC3E}">
        <p14:creationId xmlns:p14="http://schemas.microsoft.com/office/powerpoint/2010/main" val="39488347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1600200"/>
            <a:ext cx="4648200" cy="3896833"/>
          </a:xfrm>
        </p:spPr>
        <p:txBody>
          <a:bodyPr>
            <a:normAutofit/>
          </a:bodyPr>
          <a:lstStyle/>
          <a:p>
            <a:pPr>
              <a:buSzPct val="100000"/>
            </a:pPr>
            <a:r>
              <a:rPr lang="en-US" sz="2400" dirty="0" smtClean="0"/>
              <a:t>Cannot be more stringent for:</a:t>
            </a:r>
          </a:p>
          <a:p>
            <a:pPr lvl="1"/>
            <a:r>
              <a:rPr lang="en-US" sz="2400" dirty="0" smtClean="0"/>
              <a:t>Monitoring</a:t>
            </a:r>
          </a:p>
          <a:p>
            <a:pPr lvl="1"/>
            <a:r>
              <a:rPr lang="en-US" sz="2400" dirty="0" smtClean="0"/>
              <a:t>Reporting</a:t>
            </a:r>
          </a:p>
          <a:p>
            <a:pPr lvl="1"/>
            <a:r>
              <a:rPr lang="en-US" sz="2400" dirty="0" smtClean="0"/>
              <a:t>Inspections</a:t>
            </a:r>
          </a:p>
          <a:p>
            <a:pPr lvl="1"/>
            <a:r>
              <a:rPr lang="en-US" sz="2400" dirty="0" smtClean="0"/>
              <a:t>Design standards</a:t>
            </a:r>
          </a:p>
          <a:p>
            <a:pPr lvl="1"/>
            <a:r>
              <a:rPr lang="en-US" sz="2400" dirty="0" smtClean="0"/>
              <a:t>Turbidity standards</a:t>
            </a:r>
          </a:p>
          <a:p>
            <a:pPr lvl="1"/>
            <a:r>
              <a:rPr lang="en-US" sz="2400" dirty="0" smtClean="0"/>
              <a:t>Education &amp; Training requirements</a:t>
            </a:r>
            <a:endParaRPr lang="en-US" sz="2400" dirty="0"/>
          </a:p>
        </p:txBody>
      </p:sp>
      <p:sp>
        <p:nvSpPr>
          <p:cNvPr id="4" name="Content Placeholder 3"/>
          <p:cNvSpPr>
            <a:spLocks noGrp="1"/>
          </p:cNvSpPr>
          <p:nvPr>
            <p:ph sz="half" idx="2"/>
          </p:nvPr>
        </p:nvSpPr>
        <p:spPr>
          <a:xfrm>
            <a:off x="4648200" y="1589567"/>
            <a:ext cx="4495800" cy="3744433"/>
          </a:xfrm>
        </p:spPr>
        <p:txBody>
          <a:bodyPr>
            <a:normAutofit/>
          </a:bodyPr>
          <a:lstStyle/>
          <a:p>
            <a:pPr>
              <a:buSzPct val="100000"/>
            </a:pPr>
            <a:r>
              <a:rPr lang="en-US" sz="2400" dirty="0" smtClean="0"/>
              <a:t>May be more stringent for:</a:t>
            </a:r>
          </a:p>
          <a:p>
            <a:pPr lvl="1"/>
            <a:r>
              <a:rPr lang="en-US" sz="2400" dirty="0" smtClean="0"/>
              <a:t>Additional Buffers</a:t>
            </a:r>
          </a:p>
          <a:p>
            <a:pPr lvl="1"/>
            <a:r>
              <a:rPr lang="en-US" sz="2400" dirty="0" smtClean="0"/>
              <a:t>Project size*</a:t>
            </a:r>
          </a:p>
          <a:p>
            <a:pPr lvl="1"/>
            <a:r>
              <a:rPr lang="en-US" sz="2400" dirty="0" smtClean="0"/>
              <a:t>Other related ordinances such as:</a:t>
            </a:r>
          </a:p>
          <a:p>
            <a:pPr lvl="2"/>
            <a:r>
              <a:rPr lang="en-US" sz="2100" dirty="0" smtClean="0"/>
              <a:t>Tree protection</a:t>
            </a:r>
          </a:p>
          <a:p>
            <a:pPr lvl="2"/>
            <a:r>
              <a:rPr lang="en-US" sz="2100" dirty="0" smtClean="0"/>
              <a:t>Flood plain protection</a:t>
            </a:r>
          </a:p>
          <a:p>
            <a:pPr lvl="2"/>
            <a:r>
              <a:rPr lang="en-US" sz="2100" dirty="0" err="1" smtClean="0"/>
              <a:t>Stormwater</a:t>
            </a:r>
            <a:r>
              <a:rPr lang="en-US" sz="2100" dirty="0" smtClean="0"/>
              <a:t> management</a:t>
            </a:r>
            <a:endParaRPr lang="en-US" sz="2100" dirty="0"/>
          </a:p>
        </p:txBody>
      </p:sp>
      <p:sp>
        <p:nvSpPr>
          <p:cNvPr id="5" name="Slide Number Placeholder 4"/>
          <p:cNvSpPr>
            <a:spLocks noGrp="1"/>
          </p:cNvSpPr>
          <p:nvPr>
            <p:ph type="sldNum" sz="quarter" idx="12"/>
          </p:nvPr>
        </p:nvSpPr>
        <p:spPr/>
        <p:txBody>
          <a:bodyPr>
            <a:normAutofit fontScale="92500" lnSpcReduction="10000"/>
          </a:bodyPr>
          <a:lstStyle/>
          <a:p>
            <a:fld id="{FB946D05-688F-46EF-9CE9-C7A1187CF0E8}" type="slidenum">
              <a:rPr lang="en-US" smtClean="0"/>
              <a:t>15</a:t>
            </a:fld>
            <a:endParaRPr lang="en-US"/>
          </a:p>
        </p:txBody>
      </p:sp>
      <p:sp>
        <p:nvSpPr>
          <p:cNvPr id="2" name="Title 1"/>
          <p:cNvSpPr>
            <a:spLocks noGrp="1"/>
          </p:cNvSpPr>
          <p:nvPr>
            <p:ph type="title"/>
          </p:nvPr>
        </p:nvSpPr>
        <p:spPr/>
        <p:txBody>
          <a:bodyPr/>
          <a:lstStyle/>
          <a:p>
            <a:r>
              <a:rPr lang="en-US" dirty="0" smtClean="0"/>
              <a:t>Local Ordinance</a:t>
            </a:r>
            <a:endParaRPr lang="en-US" dirty="0"/>
          </a:p>
        </p:txBody>
      </p:sp>
      <p:sp>
        <p:nvSpPr>
          <p:cNvPr id="6" name="TextBox 5"/>
          <p:cNvSpPr txBox="1"/>
          <p:nvPr/>
        </p:nvSpPr>
        <p:spPr>
          <a:xfrm>
            <a:off x="990600" y="5334000"/>
            <a:ext cx="7543800" cy="646331"/>
          </a:xfrm>
          <a:prstGeom prst="rect">
            <a:avLst/>
          </a:prstGeom>
          <a:noFill/>
        </p:spPr>
        <p:txBody>
          <a:bodyPr wrap="square" rtlCol="0">
            <a:spAutoFit/>
          </a:bodyPr>
          <a:lstStyle/>
          <a:p>
            <a:pPr algn="ctr"/>
            <a:r>
              <a:rPr lang="en-US" dirty="0" smtClean="0"/>
              <a:t>*Project size thresholds with regard to education and training requirements cannot exceed the state general permit</a:t>
            </a:r>
            <a:endParaRPr lang="en-US" dirty="0"/>
          </a:p>
        </p:txBody>
      </p:sp>
      <p:sp>
        <p:nvSpPr>
          <p:cNvPr id="7" name="TextBox 6"/>
          <p:cNvSpPr txBox="1"/>
          <p:nvPr/>
        </p:nvSpPr>
        <p:spPr>
          <a:xfrm>
            <a:off x="0" y="6119336"/>
            <a:ext cx="2438400" cy="369332"/>
          </a:xfrm>
          <a:prstGeom prst="rect">
            <a:avLst/>
          </a:prstGeom>
          <a:noFill/>
        </p:spPr>
        <p:txBody>
          <a:bodyPr wrap="square" rtlCol="0">
            <a:spAutoFit/>
          </a:bodyPr>
          <a:lstStyle/>
          <a:p>
            <a:pPr algn="ctr"/>
            <a:r>
              <a:rPr lang="en-US" dirty="0"/>
              <a:t>O.C.G.A. </a:t>
            </a:r>
            <a:r>
              <a:rPr lang="en-US" dirty="0" smtClean="0"/>
              <a:t>12-7-4(a)</a:t>
            </a:r>
            <a:endParaRPr lang="en-US" dirty="0"/>
          </a:p>
        </p:txBody>
      </p:sp>
      <p:sp>
        <p:nvSpPr>
          <p:cNvPr id="8" name="TextBox 7"/>
          <p:cNvSpPr txBox="1"/>
          <p:nvPr/>
        </p:nvSpPr>
        <p:spPr>
          <a:xfrm>
            <a:off x="0" y="6488668"/>
            <a:ext cx="2819400" cy="369332"/>
          </a:xfrm>
          <a:prstGeom prst="rect">
            <a:avLst/>
          </a:prstGeom>
          <a:noFill/>
        </p:spPr>
        <p:txBody>
          <a:bodyPr wrap="square" rtlCol="0">
            <a:spAutoFit/>
          </a:bodyPr>
          <a:lstStyle/>
          <a:p>
            <a:r>
              <a:rPr lang="en-US" dirty="0" smtClean="0"/>
              <a:t>O.C.G.A</a:t>
            </a:r>
            <a:r>
              <a:rPr lang="en-US" dirty="0"/>
              <a:t>. </a:t>
            </a:r>
            <a:r>
              <a:rPr lang="en-US" dirty="0" smtClean="0"/>
              <a:t>12-7-8(a)(1)                   </a:t>
            </a:r>
            <a:endParaRPr lang="en-US" dirty="0"/>
          </a:p>
        </p:txBody>
      </p:sp>
    </p:spTree>
    <p:extLst>
      <p:ext uri="{BB962C8B-B14F-4D97-AF65-F5344CB8AC3E}">
        <p14:creationId xmlns:p14="http://schemas.microsoft.com/office/powerpoint/2010/main" val="18518849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smtClean="0"/>
              <a:t>Process applications</a:t>
            </a:r>
          </a:p>
          <a:p>
            <a:pPr>
              <a:buSzPct val="100000"/>
            </a:pPr>
            <a:r>
              <a:rPr lang="en-US" dirty="0" smtClean="0"/>
              <a:t>Forward ES&amp;PC plans to SWCD for review</a:t>
            </a:r>
          </a:p>
          <a:p>
            <a:pPr>
              <a:buSzPct val="100000"/>
            </a:pPr>
            <a:r>
              <a:rPr lang="en-US" dirty="0" smtClean="0"/>
              <a:t>Issue permits</a:t>
            </a:r>
          </a:p>
          <a:p>
            <a:pPr>
              <a:buSzPct val="100000"/>
            </a:pPr>
            <a:r>
              <a:rPr lang="en-US" dirty="0" smtClean="0"/>
              <a:t>Maintain list of active permits</a:t>
            </a:r>
          </a:p>
          <a:p>
            <a:pPr>
              <a:buSzPct val="100000"/>
            </a:pPr>
            <a:r>
              <a:rPr lang="en-US" dirty="0" smtClean="0"/>
              <a:t>Conduct inspections</a:t>
            </a:r>
          </a:p>
          <a:p>
            <a:pPr>
              <a:buSzPct val="100000"/>
            </a:pPr>
            <a:r>
              <a:rPr lang="en-US" dirty="0" smtClean="0"/>
              <a:t>Enforce ordinance</a:t>
            </a:r>
          </a:p>
          <a:p>
            <a:pPr>
              <a:buSzPct val="100000"/>
            </a:pPr>
            <a:r>
              <a:rPr lang="en-US" dirty="0" smtClean="0"/>
              <a:t>Collect fees</a:t>
            </a:r>
          </a:p>
          <a:p>
            <a:pPr>
              <a:buSzPct val="100000"/>
            </a:pPr>
            <a:r>
              <a:rPr lang="en-US" dirty="0" smtClean="0"/>
              <a:t>Handle complaints</a:t>
            </a:r>
          </a:p>
          <a:p>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16</a:t>
            </a:fld>
            <a:endParaRPr lang="en-US"/>
          </a:p>
        </p:txBody>
      </p:sp>
      <p:sp>
        <p:nvSpPr>
          <p:cNvPr id="2" name="Title 1"/>
          <p:cNvSpPr>
            <a:spLocks noGrp="1"/>
          </p:cNvSpPr>
          <p:nvPr>
            <p:ph type="title"/>
          </p:nvPr>
        </p:nvSpPr>
        <p:spPr>
          <a:xfrm>
            <a:off x="76200" y="274638"/>
            <a:ext cx="8610600" cy="1143000"/>
          </a:xfrm>
        </p:spPr>
        <p:txBody>
          <a:bodyPr/>
          <a:lstStyle/>
          <a:p>
            <a:r>
              <a:rPr lang="en-US" sz="4400" dirty="0" smtClean="0"/>
              <a:t>Responsibilities of Certified LIA</a:t>
            </a:r>
            <a:endParaRPr lang="en-US" sz="4400" dirty="0"/>
          </a:p>
        </p:txBody>
      </p:sp>
      <p:sp>
        <p:nvSpPr>
          <p:cNvPr id="5" name="TextBox 4"/>
          <p:cNvSpPr txBox="1"/>
          <p:nvPr/>
        </p:nvSpPr>
        <p:spPr>
          <a:xfrm>
            <a:off x="0" y="6488668"/>
            <a:ext cx="2438400" cy="369332"/>
          </a:xfrm>
          <a:prstGeom prst="rect">
            <a:avLst/>
          </a:prstGeom>
          <a:noFill/>
        </p:spPr>
        <p:txBody>
          <a:bodyPr wrap="square" rtlCol="0">
            <a:spAutoFit/>
          </a:bodyPr>
          <a:lstStyle/>
          <a:p>
            <a:r>
              <a:rPr lang="en-US" dirty="0">
                <a:solidFill>
                  <a:schemeClr val="bg1"/>
                </a:solidFill>
              </a:rPr>
              <a:t>O.C.G.A. 12-7-7</a:t>
            </a:r>
          </a:p>
        </p:txBody>
      </p:sp>
    </p:spTree>
    <p:extLst>
      <p:ext uri="{BB962C8B-B14F-4D97-AF65-F5344CB8AC3E}">
        <p14:creationId xmlns:p14="http://schemas.microsoft.com/office/powerpoint/2010/main" val="16751372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600200"/>
            <a:ext cx="8153400" cy="4724400"/>
          </a:xfrm>
        </p:spPr>
        <p:txBody>
          <a:bodyPr>
            <a:normAutofit fontScale="92500"/>
          </a:bodyPr>
          <a:lstStyle/>
          <a:p>
            <a:pPr>
              <a:buSzPct val="100000"/>
            </a:pPr>
            <a:r>
              <a:rPr lang="en-US" dirty="0" smtClean="0"/>
              <a:t>When a certified LIA demonstrates the capability to review and approve ES&amp;PC plans </a:t>
            </a:r>
            <a:r>
              <a:rPr lang="en-US" u="sng" dirty="0" smtClean="0"/>
              <a:t>AND</a:t>
            </a:r>
            <a:r>
              <a:rPr lang="en-US" dirty="0" smtClean="0"/>
              <a:t> requests an agreement with the SWCD to conduct such review and approval,</a:t>
            </a:r>
          </a:p>
          <a:p>
            <a:pPr>
              <a:buSzPct val="100000"/>
            </a:pPr>
            <a:r>
              <a:rPr lang="en-US" dirty="0" smtClean="0"/>
              <a:t>The LIA enters into an agreement with the SWCD &amp; GSWCC to conduct plan review “in-house”</a:t>
            </a:r>
          </a:p>
          <a:p>
            <a:pPr lvl="1"/>
            <a:r>
              <a:rPr lang="en-US" dirty="0" smtClean="0"/>
              <a:t>Can result in a quicker turn around time</a:t>
            </a:r>
          </a:p>
          <a:p>
            <a:pPr lvl="1"/>
            <a:endParaRPr lang="en-US" dirty="0"/>
          </a:p>
          <a:p>
            <a:pPr marL="0" indent="0" algn="ctr">
              <a:buNone/>
            </a:pPr>
            <a:r>
              <a:rPr lang="en-US" sz="2400" i="1" dirty="0" smtClean="0"/>
              <a:t>Please refer to the “Resource Information” for a complete listing of all LIA’s with a Memorandum of Agreement</a:t>
            </a:r>
            <a:endParaRPr lang="en-US" sz="2400" i="1"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17</a:t>
            </a:fld>
            <a:endParaRPr lang="en-US"/>
          </a:p>
        </p:txBody>
      </p:sp>
      <p:sp>
        <p:nvSpPr>
          <p:cNvPr id="2" name="Title 1"/>
          <p:cNvSpPr>
            <a:spLocks noGrp="1"/>
          </p:cNvSpPr>
          <p:nvPr>
            <p:ph type="title"/>
          </p:nvPr>
        </p:nvSpPr>
        <p:spPr>
          <a:xfrm>
            <a:off x="152400" y="274638"/>
            <a:ext cx="8839200" cy="1143000"/>
          </a:xfrm>
        </p:spPr>
        <p:txBody>
          <a:bodyPr/>
          <a:lstStyle/>
          <a:p>
            <a:r>
              <a:rPr lang="en-US" sz="4000" dirty="0" smtClean="0"/>
              <a:t>Memorandum of Agreement (MOA)</a:t>
            </a:r>
            <a:endParaRPr lang="en-US" sz="4000" dirty="0"/>
          </a:p>
        </p:txBody>
      </p:sp>
      <p:sp>
        <p:nvSpPr>
          <p:cNvPr id="5" name="TextBox 4"/>
          <p:cNvSpPr txBox="1"/>
          <p:nvPr/>
        </p:nvSpPr>
        <p:spPr>
          <a:xfrm>
            <a:off x="19050" y="6488668"/>
            <a:ext cx="2895600" cy="369332"/>
          </a:xfrm>
          <a:prstGeom prst="rect">
            <a:avLst/>
          </a:prstGeom>
          <a:noFill/>
        </p:spPr>
        <p:txBody>
          <a:bodyPr wrap="square" rtlCol="0">
            <a:spAutoFit/>
          </a:bodyPr>
          <a:lstStyle/>
          <a:p>
            <a:r>
              <a:rPr lang="en-US" dirty="0">
                <a:solidFill>
                  <a:schemeClr val="bg1"/>
                </a:solidFill>
              </a:rPr>
              <a:t>O.C.G.A. 12-7-7(2</a:t>
            </a:r>
            <a:r>
              <a:rPr lang="en-US" dirty="0" smtClean="0">
                <a:solidFill>
                  <a:schemeClr val="bg1"/>
                </a:solidFill>
              </a:rPr>
              <a:t>)(e)</a:t>
            </a:r>
            <a:endParaRPr lang="en-US" dirty="0">
              <a:solidFill>
                <a:schemeClr val="bg1"/>
              </a:solidFill>
            </a:endParaRPr>
          </a:p>
        </p:txBody>
      </p:sp>
    </p:spTree>
    <p:extLst>
      <p:ext uri="{BB962C8B-B14F-4D97-AF65-F5344CB8AC3E}">
        <p14:creationId xmlns:p14="http://schemas.microsoft.com/office/powerpoint/2010/main" val="4603550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600200"/>
            <a:ext cx="8153400" cy="4572000"/>
          </a:xfrm>
        </p:spPr>
        <p:txBody>
          <a:bodyPr>
            <a:normAutofit lnSpcReduction="10000"/>
          </a:bodyPr>
          <a:lstStyle/>
          <a:p>
            <a:pPr>
              <a:buSzPct val="100000"/>
            </a:pPr>
            <a:r>
              <a:rPr lang="en-US" dirty="0" smtClean="0"/>
              <a:t>The SWCD and/or GSWCC shall review semi-annually the actions of certified LIA’s </a:t>
            </a:r>
          </a:p>
          <a:p>
            <a:pPr lvl="2">
              <a:buClr>
                <a:schemeClr val="accent1"/>
              </a:buClr>
              <a:buFont typeface="Verdana" panose="020B0604030504040204" pitchFamily="34" charset="0"/>
              <a:buChar char="◦"/>
            </a:pPr>
            <a:r>
              <a:rPr lang="en-US" sz="2000" dirty="0" smtClean="0"/>
              <a:t>LIA w/MOA are required to submit additional quarterly reports</a:t>
            </a:r>
          </a:p>
          <a:p>
            <a:pPr>
              <a:buSzPct val="100000"/>
            </a:pPr>
            <a:r>
              <a:rPr lang="en-US" dirty="0" smtClean="0"/>
              <a:t>The SWCD and/or GSWCC may provide technical assistance to any county or municipality to improve the effectiveness of their erosion and sedimentation control program</a:t>
            </a:r>
          </a:p>
          <a:p>
            <a:pPr>
              <a:buSzPct val="100000"/>
            </a:pPr>
            <a:r>
              <a:rPr lang="en-US" dirty="0" smtClean="0"/>
              <a:t>The GA EPD may </a:t>
            </a:r>
            <a:r>
              <a:rPr lang="en-US" u="sng" dirty="0" smtClean="0"/>
              <a:t>periodically</a:t>
            </a:r>
            <a:r>
              <a:rPr lang="en-US" dirty="0" smtClean="0"/>
              <a:t> review the actions of certified LIA’s </a:t>
            </a:r>
          </a:p>
          <a:p>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18</a:t>
            </a:fld>
            <a:endParaRPr lang="en-US"/>
          </a:p>
        </p:txBody>
      </p:sp>
      <p:sp>
        <p:nvSpPr>
          <p:cNvPr id="2" name="Title 1"/>
          <p:cNvSpPr>
            <a:spLocks noGrp="1"/>
          </p:cNvSpPr>
          <p:nvPr>
            <p:ph type="title"/>
          </p:nvPr>
        </p:nvSpPr>
        <p:spPr/>
        <p:txBody>
          <a:bodyPr/>
          <a:lstStyle/>
          <a:p>
            <a:r>
              <a:rPr lang="en-US" dirty="0" smtClean="0"/>
              <a:t>LIA Oversight</a:t>
            </a:r>
            <a:endParaRPr lang="en-US" dirty="0"/>
          </a:p>
        </p:txBody>
      </p:sp>
      <p:sp>
        <p:nvSpPr>
          <p:cNvPr id="5" name="TextBox 4"/>
          <p:cNvSpPr txBox="1"/>
          <p:nvPr/>
        </p:nvSpPr>
        <p:spPr>
          <a:xfrm>
            <a:off x="0" y="6488668"/>
            <a:ext cx="2743200" cy="369332"/>
          </a:xfrm>
          <a:prstGeom prst="rect">
            <a:avLst/>
          </a:prstGeom>
          <a:noFill/>
        </p:spPr>
        <p:txBody>
          <a:bodyPr wrap="square" rtlCol="0">
            <a:spAutoFit/>
          </a:bodyPr>
          <a:lstStyle/>
          <a:p>
            <a:r>
              <a:rPr lang="en-US" dirty="0">
                <a:solidFill>
                  <a:schemeClr val="bg1"/>
                </a:solidFill>
              </a:rPr>
              <a:t>O.C.G.A. 12-7-8(b</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4343232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Permitting Process</a:t>
            </a:r>
            <a:endParaRPr lang="en-US" dirty="0"/>
          </a:p>
        </p:txBody>
      </p:sp>
      <p:sp>
        <p:nvSpPr>
          <p:cNvPr id="2" name="Text Placeholder 1"/>
          <p:cNvSpPr>
            <a:spLocks noGrp="1"/>
          </p:cNvSpPr>
          <p:nvPr>
            <p:ph type="body" idx="1"/>
          </p:nvPr>
        </p:nvSpPr>
        <p:spPr/>
        <p:txBody>
          <a:bodyPr/>
          <a:lstStyle/>
          <a:p>
            <a:r>
              <a:rPr lang="en-US" dirty="0"/>
              <a:t>O.C.G.A. </a:t>
            </a:r>
            <a:r>
              <a:rPr lang="en-US" dirty="0" smtClean="0"/>
              <a:t>12-7-9</a:t>
            </a:r>
            <a:endParaRPr lang="en-US" dirty="0"/>
          </a:p>
        </p:txBody>
      </p:sp>
      <p:sp>
        <p:nvSpPr>
          <p:cNvPr id="4" name="Slide Number Placeholder 3"/>
          <p:cNvSpPr>
            <a:spLocks noGrp="1"/>
          </p:cNvSpPr>
          <p:nvPr>
            <p:ph type="sldNum" sz="quarter" idx="12"/>
          </p:nvPr>
        </p:nvSpPr>
        <p:spPr/>
        <p:txBody>
          <a:bodyPr/>
          <a:lstStyle/>
          <a:p>
            <a:fld id="{FB946D05-688F-46EF-9CE9-C7A1187CF0E8}" type="slidenum">
              <a:rPr lang="en-US" smtClean="0"/>
              <a:t>19</a:t>
            </a:fld>
            <a:endParaRPr lang="en-US"/>
          </a:p>
        </p:txBody>
      </p:sp>
    </p:spTree>
    <p:extLst>
      <p:ext uri="{BB962C8B-B14F-4D97-AF65-F5344CB8AC3E}">
        <p14:creationId xmlns:p14="http://schemas.microsoft.com/office/powerpoint/2010/main" val="28183893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Overview</a:t>
            </a:r>
            <a:endParaRPr lang="en-US" dirty="0"/>
          </a:p>
        </p:txBody>
      </p:sp>
      <p:sp>
        <p:nvSpPr>
          <p:cNvPr id="2" name="Text Placeholder 1"/>
          <p:cNvSpPr>
            <a:spLocks noGrp="1"/>
          </p:cNvSpPr>
          <p:nvPr>
            <p:ph type="body" idx="1"/>
          </p:nvPr>
        </p:nvSpPr>
        <p:spPr>
          <a:xfrm>
            <a:off x="1371600" y="2895600"/>
            <a:ext cx="5181600" cy="2895600"/>
          </a:xfrm>
        </p:spPr>
        <p:txBody>
          <a:bodyPr>
            <a:normAutofit fontScale="92500"/>
          </a:bodyPr>
          <a:lstStyle/>
          <a:p>
            <a:r>
              <a:rPr lang="en-US" dirty="0" smtClean="0"/>
              <a:t>Key Definitions – Slide 7</a:t>
            </a:r>
          </a:p>
          <a:p>
            <a:r>
              <a:rPr lang="en-US" dirty="0" smtClean="0"/>
              <a:t>LIA Requirements – Slide 13 </a:t>
            </a:r>
          </a:p>
          <a:p>
            <a:r>
              <a:rPr lang="en-US" dirty="0" smtClean="0"/>
              <a:t>Permitting Process – Slide 19</a:t>
            </a:r>
          </a:p>
          <a:p>
            <a:r>
              <a:rPr lang="en-US" dirty="0" smtClean="0"/>
              <a:t>Enforcement – Slide 25</a:t>
            </a:r>
          </a:p>
          <a:p>
            <a:r>
              <a:rPr lang="en-US" dirty="0" smtClean="0"/>
              <a:t>Exemptions – Slide 33</a:t>
            </a:r>
          </a:p>
          <a:p>
            <a:r>
              <a:rPr lang="en-US" dirty="0" smtClean="0"/>
              <a:t>Education &amp; Training – Slide 46</a:t>
            </a:r>
            <a:endParaRPr lang="en-US" dirty="0"/>
          </a:p>
        </p:txBody>
      </p:sp>
      <p:sp>
        <p:nvSpPr>
          <p:cNvPr id="4" name="Slide Number Placeholder 3"/>
          <p:cNvSpPr>
            <a:spLocks noGrp="1"/>
          </p:cNvSpPr>
          <p:nvPr>
            <p:ph type="sldNum" sz="quarter" idx="12"/>
          </p:nvPr>
        </p:nvSpPr>
        <p:spPr/>
        <p:txBody>
          <a:bodyPr/>
          <a:lstStyle/>
          <a:p>
            <a:fld id="{FB946D05-688F-46EF-9CE9-C7A1187CF0E8}" type="slidenum">
              <a:rPr lang="en-US" smtClean="0"/>
              <a:t>2</a:t>
            </a:fld>
            <a:endParaRPr lang="en-US"/>
          </a:p>
        </p:txBody>
      </p:sp>
    </p:spTree>
    <p:extLst>
      <p:ext uri="{BB962C8B-B14F-4D97-AF65-F5344CB8AC3E}">
        <p14:creationId xmlns:p14="http://schemas.microsoft.com/office/powerpoint/2010/main" val="37144742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normAutofit fontScale="92500" lnSpcReduction="10000"/>
          </a:bodyPr>
          <a:lstStyle/>
          <a:p>
            <a:pPr>
              <a:buSzPct val="100000"/>
            </a:pPr>
            <a:r>
              <a:rPr lang="en-US" u="sng" dirty="0" smtClean="0">
                <a:solidFill>
                  <a:schemeClr val="tx2"/>
                </a:solidFill>
              </a:rPr>
              <a:t>All</a:t>
            </a:r>
            <a:r>
              <a:rPr lang="en-US" dirty="0" smtClean="0"/>
              <a:t> land disturbing activities, not exempt from GESA, must first secure a Land Disturbing Activity (LDA) Permit from the LIA (if applicable)</a:t>
            </a:r>
          </a:p>
          <a:p>
            <a:pPr>
              <a:buSzPct val="100000"/>
            </a:pPr>
            <a:r>
              <a:rPr lang="en-US" dirty="0" smtClean="0"/>
              <a:t>It is the responsibility of the </a:t>
            </a:r>
            <a:r>
              <a:rPr lang="en-US" u="sng" dirty="0" smtClean="0"/>
              <a:t>property owner/operator</a:t>
            </a:r>
            <a:r>
              <a:rPr lang="en-US" dirty="0" smtClean="0"/>
              <a:t> to obtain the LDA Permit</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20</a:t>
            </a:fld>
            <a:endParaRPr lang="en-US"/>
          </a:p>
        </p:txBody>
      </p:sp>
      <p:sp>
        <p:nvSpPr>
          <p:cNvPr id="2" name="Title 1"/>
          <p:cNvSpPr>
            <a:spLocks noGrp="1"/>
          </p:cNvSpPr>
          <p:nvPr>
            <p:ph type="title"/>
          </p:nvPr>
        </p:nvSpPr>
        <p:spPr/>
        <p:txBody>
          <a:bodyPr/>
          <a:lstStyle/>
          <a:p>
            <a:r>
              <a:rPr lang="en-US" dirty="0" smtClean="0"/>
              <a:t>LDA Permit</a:t>
            </a:r>
            <a:endParaRPr lang="en-US" dirty="0"/>
          </a:p>
        </p:txBody>
      </p:sp>
      <p:grpSp>
        <p:nvGrpSpPr>
          <p:cNvPr id="8" name="Group 7"/>
          <p:cNvGrpSpPr/>
          <p:nvPr/>
        </p:nvGrpSpPr>
        <p:grpSpPr>
          <a:xfrm>
            <a:off x="4848225" y="1600200"/>
            <a:ext cx="4002028" cy="2571750"/>
            <a:chOff x="4800600" y="2438400"/>
            <a:chExt cx="4002028" cy="2571750"/>
          </a:xfrm>
        </p:grpSpPr>
        <p:pic>
          <p:nvPicPr>
            <p:cNvPr id="1027" name="Picture 3" descr="C:\Users\bhart\Desktop\IMG_2043.JPG"/>
            <p:cNvPicPr>
              <a:picLocks noChangeAspect="1" noChangeArrowheads="1"/>
            </p:cNvPicPr>
            <p:nvPr/>
          </p:nvPicPr>
          <p:blipFill rotWithShape="1">
            <a:blip r:embed="rId3">
              <a:extLst>
                <a:ext uri="{28A0092B-C50C-407E-A947-70E740481C1C}">
                  <a14:useLocalDpi xmlns:a14="http://schemas.microsoft.com/office/drawing/2010/main" val="0"/>
                </a:ext>
              </a:extLst>
            </a:blip>
            <a:srcRect l="38865" t="2611" r="31959" b="72391"/>
            <a:stretch/>
          </p:blipFill>
          <p:spPr bwMode="auto">
            <a:xfrm>
              <a:off x="4800600" y="2438400"/>
              <a:ext cx="4002028" cy="2571750"/>
            </a:xfrm>
            <a:prstGeom prst="rect">
              <a:avLst/>
            </a:prstGeom>
            <a:noFill/>
            <a:ln w="9525">
              <a:solidFill>
                <a:schemeClr val="accent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172200" y="3200400"/>
              <a:ext cx="1600200" cy="274320"/>
            </a:xfrm>
            <a:prstGeom prst="rect">
              <a:avLst/>
            </a:prstGeom>
            <a:solidFill>
              <a:schemeClr val="bg1"/>
            </a:solidFill>
            <a:ln>
              <a:solidFill>
                <a:schemeClr val="accent1"/>
              </a:solidFill>
            </a:ln>
          </p:spPr>
          <p:txBody>
            <a:bodyPr wrap="square" rtlCol="0">
              <a:spAutoFit/>
            </a:bodyPr>
            <a:lstStyle/>
            <a:p>
              <a:endParaRPr lang="en-US" dirty="0"/>
            </a:p>
          </p:txBody>
        </p:sp>
      </p:grpSp>
      <p:sp>
        <p:nvSpPr>
          <p:cNvPr id="5" name="TextBox 4"/>
          <p:cNvSpPr txBox="1"/>
          <p:nvPr/>
        </p:nvSpPr>
        <p:spPr>
          <a:xfrm>
            <a:off x="5401439" y="4343400"/>
            <a:ext cx="289560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dirty="0" smtClean="0"/>
              <a:t>*Local requirements can be more  stringent</a:t>
            </a:r>
            <a:endParaRPr lang="en-US" sz="2000" dirty="0"/>
          </a:p>
        </p:txBody>
      </p:sp>
    </p:spTree>
    <p:extLst>
      <p:ext uri="{BB962C8B-B14F-4D97-AF65-F5344CB8AC3E}">
        <p14:creationId xmlns:p14="http://schemas.microsoft.com/office/powerpoint/2010/main" val="25361363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smtClean="0"/>
              <a:t>An application for a LDA permit shall be accompanied by an Erosion &amp; Sedimentation Control Plan</a:t>
            </a:r>
          </a:p>
          <a:p>
            <a:pPr>
              <a:buSzPct val="100000"/>
            </a:pPr>
            <a:r>
              <a:rPr lang="en-US" dirty="0" smtClean="0"/>
              <a:t>The Plan shall contain a </a:t>
            </a:r>
            <a:r>
              <a:rPr lang="en-US" u="sng" dirty="0" smtClean="0">
                <a:solidFill>
                  <a:schemeClr val="accent4"/>
                </a:solidFill>
              </a:rPr>
              <a:t>certification</a:t>
            </a:r>
            <a:r>
              <a:rPr lang="en-US" dirty="0" smtClean="0">
                <a:solidFill>
                  <a:schemeClr val="accent4"/>
                </a:solidFill>
              </a:rPr>
              <a:t> </a:t>
            </a:r>
            <a:r>
              <a:rPr lang="en-US" dirty="0" smtClean="0"/>
              <a:t>stating that the plan preparer or the designee thereof visited the site prior to the creation of the plan</a:t>
            </a:r>
          </a:p>
          <a:p>
            <a:pPr>
              <a:buSzPct val="100000"/>
            </a:pPr>
            <a:r>
              <a:rPr lang="en-US" dirty="0" smtClean="0"/>
              <a:t>In any event, permits shall be issued no later than </a:t>
            </a:r>
            <a:r>
              <a:rPr lang="en-US" u="sng" dirty="0" smtClean="0">
                <a:solidFill>
                  <a:schemeClr val="accent4"/>
                </a:solidFill>
              </a:rPr>
              <a:t>45 days</a:t>
            </a:r>
            <a:r>
              <a:rPr lang="en-US" dirty="0" smtClean="0">
                <a:solidFill>
                  <a:schemeClr val="accent4"/>
                </a:solidFill>
              </a:rPr>
              <a:t> </a:t>
            </a:r>
            <a:r>
              <a:rPr lang="en-US" dirty="0" smtClean="0"/>
              <a:t>after the application has been filed with the LIA</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21</a:t>
            </a:fld>
            <a:endParaRPr lang="en-US"/>
          </a:p>
        </p:txBody>
      </p:sp>
      <p:sp>
        <p:nvSpPr>
          <p:cNvPr id="2" name="Title 1"/>
          <p:cNvSpPr>
            <a:spLocks noGrp="1"/>
          </p:cNvSpPr>
          <p:nvPr>
            <p:ph type="title"/>
          </p:nvPr>
        </p:nvSpPr>
        <p:spPr/>
        <p:txBody>
          <a:bodyPr/>
          <a:lstStyle/>
          <a:p>
            <a:r>
              <a:rPr lang="en-US" dirty="0" smtClean="0"/>
              <a:t>Plan Submittal</a:t>
            </a:r>
            <a:endParaRPr lang="en-US" dirty="0"/>
          </a:p>
        </p:txBody>
      </p:sp>
      <p:sp>
        <p:nvSpPr>
          <p:cNvPr id="5" name="TextBox 4"/>
          <p:cNvSpPr txBox="1"/>
          <p:nvPr/>
        </p:nvSpPr>
        <p:spPr>
          <a:xfrm>
            <a:off x="0" y="6488668"/>
            <a:ext cx="2895600" cy="369332"/>
          </a:xfrm>
          <a:prstGeom prst="rect">
            <a:avLst/>
          </a:prstGeom>
          <a:noFill/>
        </p:spPr>
        <p:txBody>
          <a:bodyPr wrap="square" rtlCol="0">
            <a:spAutoFit/>
          </a:bodyPr>
          <a:lstStyle/>
          <a:p>
            <a:r>
              <a:rPr lang="en-US" dirty="0">
                <a:solidFill>
                  <a:schemeClr val="bg1"/>
                </a:solidFill>
              </a:rPr>
              <a:t>O.C.G.A. 12-7-9(a-c</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29883374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Plan Submittal</a:t>
            </a:r>
            <a:endParaRPr lang="en-US" dirty="0"/>
          </a:p>
        </p:txBody>
      </p:sp>
      <p:sp>
        <p:nvSpPr>
          <p:cNvPr id="6" name="Text Placeholder 5"/>
          <p:cNvSpPr>
            <a:spLocks noGrp="1"/>
          </p:cNvSpPr>
          <p:nvPr>
            <p:ph type="body" idx="1"/>
          </p:nvPr>
        </p:nvSpPr>
        <p:spPr>
          <a:xfrm>
            <a:off x="609600" y="1295400"/>
            <a:ext cx="3886200" cy="640080"/>
          </a:xfrm>
        </p:spPr>
        <p:txBody>
          <a:bodyPr>
            <a:normAutofit/>
          </a:bodyPr>
          <a:lstStyle/>
          <a:p>
            <a:r>
              <a:rPr lang="en-US" sz="2400" dirty="0" smtClean="0"/>
              <a:t>LIA w/o MOA</a:t>
            </a:r>
            <a:endParaRPr lang="en-US" sz="2400" dirty="0"/>
          </a:p>
        </p:txBody>
      </p:sp>
      <p:sp>
        <p:nvSpPr>
          <p:cNvPr id="7" name="Text Placeholder 6"/>
          <p:cNvSpPr>
            <a:spLocks noGrp="1"/>
          </p:cNvSpPr>
          <p:nvPr>
            <p:ph type="body" sz="half" idx="3"/>
          </p:nvPr>
        </p:nvSpPr>
        <p:spPr>
          <a:xfrm>
            <a:off x="4800600" y="1295400"/>
            <a:ext cx="3886200" cy="640080"/>
          </a:xfrm>
        </p:spPr>
        <p:txBody>
          <a:bodyPr>
            <a:normAutofit/>
          </a:bodyPr>
          <a:lstStyle/>
          <a:p>
            <a:r>
              <a:rPr lang="en-US" sz="2400" dirty="0" smtClean="0"/>
              <a:t>LIA w/ MOA</a:t>
            </a:r>
            <a:endParaRPr lang="en-US" sz="2400" dirty="0"/>
          </a:p>
        </p:txBody>
      </p:sp>
      <p:sp>
        <p:nvSpPr>
          <p:cNvPr id="3" name="Content Placeholder 2"/>
          <p:cNvSpPr>
            <a:spLocks noGrp="1"/>
          </p:cNvSpPr>
          <p:nvPr>
            <p:ph sz="quarter" idx="2"/>
          </p:nvPr>
        </p:nvSpPr>
        <p:spPr>
          <a:xfrm>
            <a:off x="609600" y="1981200"/>
            <a:ext cx="3886200" cy="4528066"/>
          </a:xfrm>
        </p:spPr>
        <p:txBody>
          <a:bodyPr>
            <a:normAutofit fontScale="92500" lnSpcReduction="20000"/>
          </a:bodyPr>
          <a:lstStyle/>
          <a:p>
            <a:r>
              <a:rPr lang="en-US" dirty="0" smtClean="0"/>
              <a:t>Owner/Operator</a:t>
            </a:r>
          </a:p>
          <a:p>
            <a:pPr lvl="1"/>
            <a:r>
              <a:rPr lang="en-US" sz="2000" dirty="0" smtClean="0"/>
              <a:t>Submits application with Plan</a:t>
            </a:r>
            <a:endParaRPr lang="en-US" sz="2000" dirty="0"/>
          </a:p>
          <a:p>
            <a:r>
              <a:rPr lang="en-US" dirty="0" smtClean="0"/>
              <a:t>LIA</a:t>
            </a:r>
          </a:p>
          <a:p>
            <a:pPr lvl="1"/>
            <a:r>
              <a:rPr lang="en-US" sz="2000" dirty="0" smtClean="0"/>
              <a:t>Receives application with Plan</a:t>
            </a:r>
          </a:p>
          <a:p>
            <a:pPr lvl="1"/>
            <a:r>
              <a:rPr lang="en-US" sz="2000" dirty="0"/>
              <a:t>Forwards Plan </a:t>
            </a:r>
            <a:r>
              <a:rPr lang="en-US" sz="2000" dirty="0" smtClean="0"/>
              <a:t>for review within 10 days</a:t>
            </a:r>
            <a:endParaRPr lang="en-US" dirty="0"/>
          </a:p>
          <a:p>
            <a:r>
              <a:rPr lang="en-US" dirty="0" smtClean="0"/>
              <a:t>SWCD</a:t>
            </a:r>
          </a:p>
          <a:p>
            <a:pPr lvl="1"/>
            <a:r>
              <a:rPr lang="en-US" sz="2000" dirty="0" smtClean="0"/>
              <a:t>Technical review conducted by GSWCC or NRCS</a:t>
            </a:r>
          </a:p>
          <a:p>
            <a:pPr lvl="1"/>
            <a:r>
              <a:rPr lang="en-US" sz="2000" dirty="0" smtClean="0"/>
              <a:t>Ratifies the Plan</a:t>
            </a:r>
          </a:p>
          <a:p>
            <a:pPr lvl="1"/>
            <a:r>
              <a:rPr lang="en-US" sz="2000" dirty="0" smtClean="0"/>
              <a:t>35 days upon receipt per submittal to approve or deny</a:t>
            </a:r>
          </a:p>
          <a:p>
            <a:pPr lvl="1"/>
            <a:endParaRPr lang="en-US" sz="2000" dirty="0"/>
          </a:p>
        </p:txBody>
      </p:sp>
      <p:sp>
        <p:nvSpPr>
          <p:cNvPr id="4" name="Content Placeholder 3"/>
          <p:cNvSpPr>
            <a:spLocks noGrp="1"/>
          </p:cNvSpPr>
          <p:nvPr>
            <p:ph sz="quarter" idx="4"/>
          </p:nvPr>
        </p:nvSpPr>
        <p:spPr>
          <a:xfrm>
            <a:off x="4576762" y="2067718"/>
            <a:ext cx="4041775" cy="3494882"/>
          </a:xfrm>
        </p:spPr>
        <p:txBody>
          <a:bodyPr>
            <a:normAutofit lnSpcReduction="10000"/>
          </a:bodyPr>
          <a:lstStyle/>
          <a:p>
            <a:r>
              <a:rPr lang="en-US" dirty="0" smtClean="0"/>
              <a:t>Owner/Operator</a:t>
            </a:r>
          </a:p>
          <a:p>
            <a:pPr lvl="1"/>
            <a:r>
              <a:rPr lang="en-US" sz="1900" dirty="0" smtClean="0"/>
              <a:t>Submits application with Plan</a:t>
            </a:r>
          </a:p>
          <a:p>
            <a:r>
              <a:rPr lang="en-US" dirty="0" smtClean="0"/>
              <a:t>LIA</a:t>
            </a:r>
          </a:p>
          <a:p>
            <a:pPr lvl="1"/>
            <a:r>
              <a:rPr lang="en-US" sz="1900" dirty="0" smtClean="0"/>
              <a:t>Receives application with Plan</a:t>
            </a:r>
          </a:p>
          <a:p>
            <a:pPr lvl="1"/>
            <a:r>
              <a:rPr lang="en-US" sz="1900" dirty="0" smtClean="0"/>
              <a:t>Approves or denies the Plan</a:t>
            </a:r>
          </a:p>
          <a:p>
            <a:pPr lvl="1"/>
            <a:r>
              <a:rPr lang="en-US" sz="1900" dirty="0" smtClean="0"/>
              <a:t>45 days upon receipt to issue or deny permit application</a:t>
            </a:r>
            <a:endParaRPr lang="en-US" sz="1900" dirty="0"/>
          </a:p>
        </p:txBody>
      </p:sp>
      <p:sp>
        <p:nvSpPr>
          <p:cNvPr id="5" name="Slide Number Placeholder 4"/>
          <p:cNvSpPr>
            <a:spLocks noGrp="1"/>
          </p:cNvSpPr>
          <p:nvPr>
            <p:ph type="sldNum" sz="quarter" idx="12"/>
          </p:nvPr>
        </p:nvSpPr>
        <p:spPr/>
        <p:txBody>
          <a:bodyPr>
            <a:normAutofit fontScale="92500" lnSpcReduction="10000"/>
          </a:bodyPr>
          <a:lstStyle/>
          <a:p>
            <a:fld id="{FB946D05-688F-46EF-9CE9-C7A1187CF0E8}" type="slidenum">
              <a:rPr lang="en-US" smtClean="0"/>
              <a:t>22</a:t>
            </a:fld>
            <a:endParaRPr lang="en-US"/>
          </a:p>
        </p:txBody>
      </p:sp>
      <p:sp>
        <p:nvSpPr>
          <p:cNvPr id="41" name="Down Arrow 40"/>
          <p:cNvSpPr/>
          <p:nvPr/>
        </p:nvSpPr>
        <p:spPr>
          <a:xfrm>
            <a:off x="762000" y="2438399"/>
            <a:ext cx="161926" cy="376237"/>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2" name="Down Arrow 41"/>
          <p:cNvSpPr/>
          <p:nvPr/>
        </p:nvSpPr>
        <p:spPr>
          <a:xfrm>
            <a:off x="762000" y="3276600"/>
            <a:ext cx="161926" cy="914400"/>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3" name="Down Arrow 42"/>
          <p:cNvSpPr/>
          <p:nvPr/>
        </p:nvSpPr>
        <p:spPr>
          <a:xfrm>
            <a:off x="4724400" y="2581275"/>
            <a:ext cx="161925" cy="466725"/>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4" name="TextBox 43"/>
          <p:cNvSpPr txBox="1"/>
          <p:nvPr/>
        </p:nvSpPr>
        <p:spPr>
          <a:xfrm>
            <a:off x="0" y="6488668"/>
            <a:ext cx="2514600" cy="369332"/>
          </a:xfrm>
          <a:prstGeom prst="rect">
            <a:avLst/>
          </a:prstGeom>
          <a:noFill/>
        </p:spPr>
        <p:txBody>
          <a:bodyPr wrap="square" rtlCol="0">
            <a:spAutoFit/>
          </a:bodyPr>
          <a:lstStyle/>
          <a:p>
            <a:r>
              <a:rPr lang="en-US" dirty="0"/>
              <a:t>O.C.G.A. 12-7-10</a:t>
            </a:r>
          </a:p>
        </p:txBody>
      </p:sp>
      <p:sp>
        <p:nvSpPr>
          <p:cNvPr id="8" name="TextBox 7"/>
          <p:cNvSpPr txBox="1"/>
          <p:nvPr/>
        </p:nvSpPr>
        <p:spPr>
          <a:xfrm>
            <a:off x="4962525" y="5562600"/>
            <a:ext cx="1962150" cy="954107"/>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400" dirty="0" smtClean="0"/>
              <a:t>Failure to act within timeframe constitutes an  automatic approval</a:t>
            </a:r>
            <a:endParaRPr lang="en-US" sz="1400" dirty="0"/>
          </a:p>
        </p:txBody>
      </p:sp>
      <p:cxnSp>
        <p:nvCxnSpPr>
          <p:cNvPr id="10" name="Straight Arrow Connector 9"/>
          <p:cNvCxnSpPr/>
          <p:nvPr/>
        </p:nvCxnSpPr>
        <p:spPr>
          <a:xfrm flipH="1">
            <a:off x="4267200" y="5931932"/>
            <a:ext cx="695326" cy="0"/>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8" idx="3"/>
          </p:cNvCxnSpPr>
          <p:nvPr/>
        </p:nvCxnSpPr>
        <p:spPr>
          <a:xfrm flipV="1">
            <a:off x="6924675" y="5334000"/>
            <a:ext cx="314325" cy="705654"/>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89939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Submittal</a:t>
            </a:r>
            <a:endParaRPr lang="en-US" dirty="0"/>
          </a:p>
        </p:txBody>
      </p:sp>
      <p:sp>
        <p:nvSpPr>
          <p:cNvPr id="6" name="Text Placeholder 5"/>
          <p:cNvSpPr>
            <a:spLocks noGrp="1"/>
          </p:cNvSpPr>
          <p:nvPr>
            <p:ph type="body" idx="1"/>
          </p:nvPr>
        </p:nvSpPr>
        <p:spPr>
          <a:xfrm>
            <a:off x="685800" y="1722120"/>
            <a:ext cx="8001000" cy="640080"/>
          </a:xfrm>
        </p:spPr>
        <p:txBody>
          <a:bodyPr>
            <a:normAutofit/>
          </a:bodyPr>
          <a:lstStyle/>
          <a:p>
            <a:pPr algn="ctr"/>
            <a:r>
              <a:rPr lang="en-US" sz="2800" dirty="0" smtClean="0"/>
              <a:t>No LIA</a:t>
            </a:r>
            <a:endParaRPr lang="en-US" sz="2800" dirty="0"/>
          </a:p>
        </p:txBody>
      </p:sp>
      <p:sp>
        <p:nvSpPr>
          <p:cNvPr id="3" name="Content Placeholder 2"/>
          <p:cNvSpPr>
            <a:spLocks noGrp="1"/>
          </p:cNvSpPr>
          <p:nvPr>
            <p:ph sz="quarter" idx="2"/>
          </p:nvPr>
        </p:nvSpPr>
        <p:spPr>
          <a:xfrm>
            <a:off x="457200" y="2438400"/>
            <a:ext cx="3886200" cy="3505200"/>
          </a:xfrm>
        </p:spPr>
        <p:txBody>
          <a:bodyPr>
            <a:normAutofit/>
          </a:bodyPr>
          <a:lstStyle/>
          <a:p>
            <a:r>
              <a:rPr lang="en-US" dirty="0" smtClean="0"/>
              <a:t>Owner/Operator</a:t>
            </a:r>
          </a:p>
          <a:p>
            <a:pPr lvl="1"/>
            <a:r>
              <a:rPr lang="en-US" sz="2000" dirty="0" smtClean="0"/>
              <a:t>Submits single copy of the Plan to the GA EPD Watershed Protection Branch</a:t>
            </a:r>
          </a:p>
          <a:p>
            <a:pPr lvl="1"/>
            <a:r>
              <a:rPr lang="en-US" sz="2000" dirty="0" smtClean="0"/>
              <a:t>Submits second copy to the corresponding GA EPD District office</a:t>
            </a:r>
          </a:p>
          <a:p>
            <a:pPr marL="365760" lvl="1" indent="0">
              <a:buNone/>
            </a:pPr>
            <a:endParaRPr lang="en-US" sz="2000" dirty="0"/>
          </a:p>
        </p:txBody>
      </p:sp>
      <p:sp>
        <p:nvSpPr>
          <p:cNvPr id="4" name="Content Placeholder 3"/>
          <p:cNvSpPr>
            <a:spLocks noGrp="1"/>
          </p:cNvSpPr>
          <p:nvPr>
            <p:ph sz="quarter" idx="4"/>
          </p:nvPr>
        </p:nvSpPr>
        <p:spPr>
          <a:xfrm>
            <a:off x="4953000" y="2438400"/>
            <a:ext cx="3886200" cy="3429000"/>
          </a:xfrm>
        </p:spPr>
        <p:txBody>
          <a:bodyPr>
            <a:normAutofit/>
          </a:bodyPr>
          <a:lstStyle/>
          <a:p>
            <a:r>
              <a:rPr lang="en-US" dirty="0"/>
              <a:t>GA EPD</a:t>
            </a:r>
          </a:p>
          <a:p>
            <a:pPr lvl="1"/>
            <a:r>
              <a:rPr lang="en-US" sz="2000" dirty="0" smtClean="0"/>
              <a:t>GA EPD Watershed </a:t>
            </a:r>
            <a:r>
              <a:rPr lang="en-US" sz="2000" dirty="0"/>
              <a:t>Protection Branch reviews the Plan for </a:t>
            </a:r>
            <a:r>
              <a:rPr lang="en-US" sz="2000" dirty="0" smtClean="0"/>
              <a:t>deficiencies and may provide comments</a:t>
            </a:r>
            <a:endParaRPr lang="en-US" sz="2000" dirty="0"/>
          </a:p>
          <a:p>
            <a:pPr lvl="1"/>
            <a:r>
              <a:rPr lang="en-US" sz="2000" dirty="0"/>
              <a:t>Enforcement conducted by GA EPD District office</a:t>
            </a:r>
          </a:p>
          <a:p>
            <a:endParaRPr lang="en-US" dirty="0"/>
          </a:p>
        </p:txBody>
      </p:sp>
      <p:sp>
        <p:nvSpPr>
          <p:cNvPr id="5" name="Slide Number Placeholder 4"/>
          <p:cNvSpPr>
            <a:spLocks noGrp="1"/>
          </p:cNvSpPr>
          <p:nvPr>
            <p:ph type="sldNum" sz="quarter" idx="12"/>
          </p:nvPr>
        </p:nvSpPr>
        <p:spPr/>
        <p:txBody>
          <a:bodyPr>
            <a:normAutofit fontScale="92500" lnSpcReduction="10000"/>
          </a:bodyPr>
          <a:lstStyle/>
          <a:p>
            <a:fld id="{FB946D05-688F-46EF-9CE9-C7A1187CF0E8}" type="slidenum">
              <a:rPr lang="en-US" smtClean="0"/>
              <a:t>23</a:t>
            </a:fld>
            <a:endParaRPr lang="en-US"/>
          </a:p>
        </p:txBody>
      </p:sp>
      <p:sp>
        <p:nvSpPr>
          <p:cNvPr id="8" name="Right Arrow 7"/>
          <p:cNvSpPr/>
          <p:nvPr/>
        </p:nvSpPr>
        <p:spPr>
          <a:xfrm>
            <a:off x="4114800" y="2590800"/>
            <a:ext cx="762000" cy="30480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TextBox 6"/>
          <p:cNvSpPr txBox="1"/>
          <p:nvPr/>
        </p:nvSpPr>
        <p:spPr>
          <a:xfrm>
            <a:off x="2667000" y="5486400"/>
            <a:ext cx="4071383"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smtClean="0"/>
              <a:t>EPD does not issue a LDA  Permit</a:t>
            </a:r>
            <a:endParaRPr lang="en-US" dirty="0"/>
          </a:p>
        </p:txBody>
      </p:sp>
    </p:spTree>
    <p:extLst>
      <p:ext uri="{BB962C8B-B14F-4D97-AF65-F5344CB8AC3E}">
        <p14:creationId xmlns:p14="http://schemas.microsoft.com/office/powerpoint/2010/main" val="9243016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Submittal</a:t>
            </a:r>
            <a:endParaRPr lang="en-US" dirty="0"/>
          </a:p>
        </p:txBody>
      </p:sp>
      <p:sp>
        <p:nvSpPr>
          <p:cNvPr id="6" name="Text Placeholder 5"/>
          <p:cNvSpPr>
            <a:spLocks noGrp="1"/>
          </p:cNvSpPr>
          <p:nvPr>
            <p:ph type="body" idx="1"/>
          </p:nvPr>
        </p:nvSpPr>
        <p:spPr>
          <a:xfrm>
            <a:off x="381000" y="1371600"/>
            <a:ext cx="8305800" cy="1219200"/>
          </a:xfrm>
        </p:spPr>
        <p:txBody>
          <a:bodyPr>
            <a:normAutofit fontScale="85000" lnSpcReduction="10000"/>
          </a:bodyPr>
          <a:lstStyle/>
          <a:p>
            <a:pPr algn="ctr"/>
            <a:r>
              <a:rPr lang="en-US" sz="2900" dirty="0" smtClean="0"/>
              <a:t>Project </a:t>
            </a:r>
            <a:r>
              <a:rPr lang="en-US" sz="2900" u="sng" dirty="0" smtClean="0"/>
              <a:t>not </a:t>
            </a:r>
            <a:r>
              <a:rPr lang="en-US" sz="2900" dirty="0" smtClean="0"/>
              <a:t>regulated by a Local Issuing Authority</a:t>
            </a:r>
          </a:p>
          <a:p>
            <a:pPr algn="ctr"/>
            <a:r>
              <a:rPr lang="en-US" dirty="0" smtClean="0"/>
              <a:t>(GA DOT, GA Power, Poultry House, Public Drinking Reservoir)</a:t>
            </a:r>
            <a:endParaRPr lang="en-US" dirty="0"/>
          </a:p>
        </p:txBody>
      </p:sp>
      <p:sp>
        <p:nvSpPr>
          <p:cNvPr id="3" name="Content Placeholder 2"/>
          <p:cNvSpPr>
            <a:spLocks noGrp="1"/>
          </p:cNvSpPr>
          <p:nvPr>
            <p:ph sz="quarter" idx="2"/>
          </p:nvPr>
        </p:nvSpPr>
        <p:spPr>
          <a:xfrm>
            <a:off x="304800" y="2819400"/>
            <a:ext cx="3886200" cy="3429000"/>
          </a:xfrm>
        </p:spPr>
        <p:txBody>
          <a:bodyPr>
            <a:normAutofit/>
          </a:bodyPr>
          <a:lstStyle/>
          <a:p>
            <a:r>
              <a:rPr lang="en-US" dirty="0" smtClean="0"/>
              <a:t>Owner/Operator</a:t>
            </a:r>
          </a:p>
          <a:p>
            <a:pPr lvl="1"/>
            <a:r>
              <a:rPr lang="en-US" sz="2000" dirty="0" smtClean="0"/>
              <a:t>Submits single copy of the Plan to the GA EPD Watershed Protection Branch</a:t>
            </a:r>
          </a:p>
          <a:p>
            <a:pPr lvl="1"/>
            <a:r>
              <a:rPr lang="en-US" sz="2000" dirty="0" smtClean="0"/>
              <a:t>Submits second copy to the corresponding GA EPD District office</a:t>
            </a:r>
          </a:p>
          <a:p>
            <a:pPr marL="365760" lvl="1" indent="0">
              <a:buNone/>
            </a:pPr>
            <a:endParaRPr lang="en-US" sz="2000" dirty="0"/>
          </a:p>
        </p:txBody>
      </p:sp>
      <p:sp>
        <p:nvSpPr>
          <p:cNvPr id="4" name="Content Placeholder 3"/>
          <p:cNvSpPr>
            <a:spLocks noGrp="1"/>
          </p:cNvSpPr>
          <p:nvPr>
            <p:ph sz="quarter" idx="4"/>
          </p:nvPr>
        </p:nvSpPr>
        <p:spPr>
          <a:xfrm>
            <a:off x="5105400" y="2819400"/>
            <a:ext cx="3886200" cy="3276600"/>
          </a:xfrm>
        </p:spPr>
        <p:txBody>
          <a:bodyPr>
            <a:normAutofit/>
          </a:bodyPr>
          <a:lstStyle/>
          <a:p>
            <a:r>
              <a:rPr lang="en-US" dirty="0"/>
              <a:t>GA EPD</a:t>
            </a:r>
          </a:p>
          <a:p>
            <a:pPr lvl="1"/>
            <a:r>
              <a:rPr lang="en-US" sz="2000" dirty="0" smtClean="0"/>
              <a:t>GA EPD Watershed </a:t>
            </a:r>
            <a:r>
              <a:rPr lang="en-US" sz="2000" dirty="0"/>
              <a:t>Protection Branch reviews the Plan for </a:t>
            </a:r>
            <a:r>
              <a:rPr lang="en-US" sz="2000" dirty="0" smtClean="0"/>
              <a:t>deficiencies and may provide comments</a:t>
            </a:r>
            <a:endParaRPr lang="en-US" sz="2000" dirty="0"/>
          </a:p>
          <a:p>
            <a:pPr lvl="1"/>
            <a:r>
              <a:rPr lang="en-US" sz="2000" dirty="0"/>
              <a:t>Enforcement conducted by GA EPD District office</a:t>
            </a:r>
          </a:p>
          <a:p>
            <a:endParaRPr lang="en-US" dirty="0"/>
          </a:p>
        </p:txBody>
      </p:sp>
      <p:sp>
        <p:nvSpPr>
          <p:cNvPr id="5" name="Slide Number Placeholder 4"/>
          <p:cNvSpPr>
            <a:spLocks noGrp="1"/>
          </p:cNvSpPr>
          <p:nvPr>
            <p:ph type="sldNum" sz="quarter" idx="12"/>
          </p:nvPr>
        </p:nvSpPr>
        <p:spPr/>
        <p:txBody>
          <a:bodyPr>
            <a:normAutofit fontScale="92500" lnSpcReduction="10000"/>
          </a:bodyPr>
          <a:lstStyle/>
          <a:p>
            <a:fld id="{FB946D05-688F-46EF-9CE9-C7A1187CF0E8}" type="slidenum">
              <a:rPr lang="en-US" smtClean="0"/>
              <a:t>24</a:t>
            </a:fld>
            <a:endParaRPr lang="en-US"/>
          </a:p>
        </p:txBody>
      </p:sp>
      <p:sp>
        <p:nvSpPr>
          <p:cNvPr id="8" name="Right Arrow 7"/>
          <p:cNvSpPr/>
          <p:nvPr/>
        </p:nvSpPr>
        <p:spPr>
          <a:xfrm>
            <a:off x="4191000" y="2971800"/>
            <a:ext cx="762000" cy="30480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TextBox 10"/>
          <p:cNvSpPr txBox="1"/>
          <p:nvPr/>
        </p:nvSpPr>
        <p:spPr>
          <a:xfrm>
            <a:off x="2777091" y="5898118"/>
            <a:ext cx="3918983"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smtClean="0"/>
              <a:t>EPD does not issue a LDA  Permit</a:t>
            </a:r>
            <a:endParaRPr lang="en-US" dirty="0"/>
          </a:p>
        </p:txBody>
      </p:sp>
    </p:spTree>
    <p:extLst>
      <p:ext uri="{BB962C8B-B14F-4D97-AF65-F5344CB8AC3E}">
        <p14:creationId xmlns:p14="http://schemas.microsoft.com/office/powerpoint/2010/main" val="39424059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Enforcement Options</a:t>
            </a:r>
            <a:endParaRPr lang="en-US" dirty="0"/>
          </a:p>
        </p:txBody>
      </p:sp>
      <p:sp>
        <p:nvSpPr>
          <p:cNvPr id="2" name="Text Placeholder 1"/>
          <p:cNvSpPr>
            <a:spLocks noGrp="1"/>
          </p:cNvSpPr>
          <p:nvPr>
            <p:ph type="body" idx="1"/>
          </p:nvPr>
        </p:nvSpPr>
        <p:spPr>
          <a:xfrm>
            <a:off x="1524000" y="2895600"/>
            <a:ext cx="6172200" cy="2057400"/>
          </a:xfrm>
        </p:spPr>
        <p:txBody>
          <a:bodyPr>
            <a:normAutofit/>
          </a:bodyPr>
          <a:lstStyle/>
          <a:p>
            <a:r>
              <a:rPr lang="en-US" dirty="0"/>
              <a:t>O.C.G.A. </a:t>
            </a:r>
            <a:r>
              <a:rPr lang="en-US" dirty="0" smtClean="0"/>
              <a:t>12-7-7</a:t>
            </a:r>
          </a:p>
          <a:p>
            <a:r>
              <a:rPr lang="en-US" dirty="0"/>
              <a:t>O.C.G.A. </a:t>
            </a:r>
            <a:r>
              <a:rPr lang="en-US" dirty="0" smtClean="0"/>
              <a:t>12-7-11</a:t>
            </a:r>
          </a:p>
          <a:p>
            <a:r>
              <a:rPr lang="en-US" dirty="0"/>
              <a:t>O.C.G.A. </a:t>
            </a:r>
            <a:r>
              <a:rPr lang="en-US" dirty="0" smtClean="0"/>
              <a:t>12-7-12</a:t>
            </a:r>
          </a:p>
          <a:p>
            <a:r>
              <a:rPr lang="en-US" dirty="0"/>
              <a:t>O.C.G.A. </a:t>
            </a:r>
            <a:r>
              <a:rPr lang="en-US" dirty="0" smtClean="0"/>
              <a:t>12-7-15</a:t>
            </a:r>
            <a:endParaRPr lang="en-US" dirty="0"/>
          </a:p>
        </p:txBody>
      </p:sp>
      <p:sp>
        <p:nvSpPr>
          <p:cNvPr id="4" name="Slide Number Placeholder 3"/>
          <p:cNvSpPr>
            <a:spLocks noGrp="1"/>
          </p:cNvSpPr>
          <p:nvPr>
            <p:ph type="sldNum" sz="quarter" idx="12"/>
          </p:nvPr>
        </p:nvSpPr>
        <p:spPr/>
        <p:txBody>
          <a:bodyPr/>
          <a:lstStyle/>
          <a:p>
            <a:fld id="{FB946D05-688F-46EF-9CE9-C7A1187CF0E8}" type="slidenum">
              <a:rPr lang="en-US" smtClean="0"/>
              <a:t>25</a:t>
            </a:fld>
            <a:endParaRPr lang="en-US"/>
          </a:p>
        </p:txBody>
      </p:sp>
    </p:spTree>
    <p:extLst>
      <p:ext uri="{BB962C8B-B14F-4D97-AF65-F5344CB8AC3E}">
        <p14:creationId xmlns:p14="http://schemas.microsoft.com/office/powerpoint/2010/main" val="34192035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481328"/>
            <a:ext cx="8610600" cy="4525963"/>
          </a:xfrm>
        </p:spPr>
        <p:txBody>
          <a:bodyPr>
            <a:normAutofit/>
          </a:bodyPr>
          <a:lstStyle/>
          <a:p>
            <a:pPr>
              <a:buSzPct val="100000"/>
            </a:pPr>
            <a:r>
              <a:rPr lang="en-US" sz="3200" dirty="0" smtClean="0"/>
              <a:t>Notice of Violation</a:t>
            </a:r>
          </a:p>
          <a:p>
            <a:pPr>
              <a:buSzPct val="100000"/>
            </a:pPr>
            <a:r>
              <a:rPr lang="en-US" sz="3200" dirty="0" smtClean="0"/>
              <a:t>Issuance of Stop Work Order</a:t>
            </a:r>
          </a:p>
          <a:p>
            <a:pPr>
              <a:buSzPct val="100000"/>
            </a:pPr>
            <a:r>
              <a:rPr lang="en-US" sz="3200" dirty="0" smtClean="0"/>
              <a:t>Suspension of LDA Permit</a:t>
            </a:r>
          </a:p>
          <a:p>
            <a:pPr>
              <a:buSzPct val="100000"/>
            </a:pPr>
            <a:r>
              <a:rPr lang="en-US" sz="3200" dirty="0" smtClean="0"/>
              <a:t>Denial of future LDA Permit applications</a:t>
            </a:r>
          </a:p>
          <a:p>
            <a:pPr>
              <a:buSzPct val="100000"/>
            </a:pPr>
            <a:r>
              <a:rPr lang="en-US" sz="3200" dirty="0" smtClean="0"/>
              <a:t>Imposition of civil penalties</a:t>
            </a:r>
          </a:p>
          <a:p>
            <a:pPr>
              <a:buSzPct val="100000"/>
            </a:pPr>
            <a:r>
              <a:rPr lang="en-US" sz="3200" dirty="0" smtClean="0"/>
              <a:t>Forfeiture of bonding</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26</a:t>
            </a:fld>
            <a:endParaRPr lang="en-US"/>
          </a:p>
        </p:txBody>
      </p:sp>
      <p:sp>
        <p:nvSpPr>
          <p:cNvPr id="2" name="Title 1"/>
          <p:cNvSpPr>
            <a:spLocks noGrp="1"/>
          </p:cNvSpPr>
          <p:nvPr>
            <p:ph type="title"/>
          </p:nvPr>
        </p:nvSpPr>
        <p:spPr/>
        <p:txBody>
          <a:bodyPr/>
          <a:lstStyle/>
          <a:p>
            <a:r>
              <a:rPr lang="en-US" dirty="0" smtClean="0"/>
              <a:t>Possible Actions</a:t>
            </a:r>
            <a:endParaRPr lang="en-US" dirty="0"/>
          </a:p>
        </p:txBody>
      </p:sp>
    </p:spTree>
    <p:extLst>
      <p:ext uri="{BB962C8B-B14F-4D97-AF65-F5344CB8AC3E}">
        <p14:creationId xmlns:p14="http://schemas.microsoft.com/office/powerpoint/2010/main" val="38399622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228600" y="1418603"/>
            <a:ext cx="4724400" cy="4525963"/>
          </a:xfrm>
        </p:spPr>
        <p:txBody>
          <a:bodyPr>
            <a:normAutofit/>
          </a:bodyPr>
          <a:lstStyle/>
          <a:p>
            <a:pPr>
              <a:buSzPct val="100000"/>
            </a:pPr>
            <a:r>
              <a:rPr lang="en-US" dirty="0" smtClean="0"/>
              <a:t>First &amp; Second Violation</a:t>
            </a:r>
          </a:p>
          <a:p>
            <a:pPr marL="708660" lvl="1" indent="-342900">
              <a:buFont typeface="Verdana" panose="020B0604030504040204" pitchFamily="34" charset="0"/>
              <a:buChar char="◦"/>
            </a:pPr>
            <a:r>
              <a:rPr lang="en-US" sz="2300" dirty="0" smtClean="0"/>
              <a:t>A written warning is issued to the permittee</a:t>
            </a:r>
          </a:p>
          <a:p>
            <a:pPr marL="708660" lvl="1" indent="-342900">
              <a:buFont typeface="Verdana" panose="020B0604030504040204" pitchFamily="34" charset="0"/>
              <a:buChar char="◦"/>
            </a:pPr>
            <a:r>
              <a:rPr lang="en-US" sz="2300" dirty="0" smtClean="0"/>
              <a:t>The permittee shall have five (5) days to correct the violation</a:t>
            </a:r>
          </a:p>
          <a:p>
            <a:pPr marL="708660" lvl="1" indent="-342900">
              <a:buFont typeface="Verdana" panose="020B0604030504040204" pitchFamily="34" charset="0"/>
              <a:buChar char="◦"/>
            </a:pPr>
            <a:r>
              <a:rPr lang="en-US" sz="2300" dirty="0" smtClean="0"/>
              <a:t>If the violation is not corrected within five (5) days, an immediate stop work shall be issued</a:t>
            </a:r>
            <a:endParaRPr lang="en-US" sz="2300" dirty="0"/>
          </a:p>
        </p:txBody>
      </p:sp>
      <p:sp>
        <p:nvSpPr>
          <p:cNvPr id="6" name="Content Placeholder 5"/>
          <p:cNvSpPr>
            <a:spLocks noGrp="1"/>
          </p:cNvSpPr>
          <p:nvPr>
            <p:ph sz="half" idx="2"/>
          </p:nvPr>
        </p:nvSpPr>
        <p:spPr>
          <a:xfrm>
            <a:off x="4953000" y="1481328"/>
            <a:ext cx="4038600" cy="4525963"/>
          </a:xfrm>
        </p:spPr>
        <p:txBody>
          <a:bodyPr>
            <a:normAutofit/>
          </a:bodyPr>
          <a:lstStyle/>
          <a:p>
            <a:pPr>
              <a:buSzPct val="100000"/>
            </a:pPr>
            <a:r>
              <a:rPr lang="en-US" dirty="0" smtClean="0"/>
              <a:t>Third Violation</a:t>
            </a:r>
          </a:p>
          <a:p>
            <a:pPr marL="708660" lvl="1" indent="-342900">
              <a:buFont typeface="Verdana" panose="020B0604030504040204" pitchFamily="34" charset="0"/>
              <a:buChar char="◦"/>
            </a:pPr>
            <a:r>
              <a:rPr lang="en-US" sz="2300" dirty="0" smtClean="0"/>
              <a:t>An immediate stop work order shall be issued</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27</a:t>
            </a:fld>
            <a:endParaRPr lang="en-US"/>
          </a:p>
        </p:txBody>
      </p:sp>
      <p:sp>
        <p:nvSpPr>
          <p:cNvPr id="2" name="Title 1"/>
          <p:cNvSpPr>
            <a:spLocks noGrp="1"/>
          </p:cNvSpPr>
          <p:nvPr>
            <p:ph type="title"/>
          </p:nvPr>
        </p:nvSpPr>
        <p:spPr/>
        <p:txBody>
          <a:bodyPr/>
          <a:lstStyle/>
          <a:p>
            <a:r>
              <a:rPr lang="en-US" dirty="0" smtClean="0"/>
              <a:t>Notice of Violation</a:t>
            </a:r>
            <a:endParaRPr lang="en-US" dirty="0"/>
          </a:p>
        </p:txBody>
      </p:sp>
      <p:sp>
        <p:nvSpPr>
          <p:cNvPr id="7" name="TextBox 6"/>
          <p:cNvSpPr txBox="1"/>
          <p:nvPr/>
        </p:nvSpPr>
        <p:spPr>
          <a:xfrm>
            <a:off x="0" y="6488668"/>
            <a:ext cx="2590800" cy="369332"/>
          </a:xfrm>
          <a:prstGeom prst="rect">
            <a:avLst/>
          </a:prstGeom>
          <a:noFill/>
        </p:spPr>
        <p:txBody>
          <a:bodyPr wrap="square" rtlCol="0">
            <a:spAutoFit/>
          </a:bodyPr>
          <a:lstStyle/>
          <a:p>
            <a:r>
              <a:rPr lang="en-US" dirty="0"/>
              <a:t>O.C.G.A. 12-7-12(c</a:t>
            </a:r>
            <a:r>
              <a:rPr lang="en-US" dirty="0" smtClean="0"/>
              <a:t>)</a:t>
            </a:r>
            <a:endParaRPr lang="en-US" dirty="0"/>
          </a:p>
        </p:txBody>
      </p:sp>
      <p:pic>
        <p:nvPicPr>
          <p:cNvPr id="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8415"/>
          <a:stretch/>
        </p:blipFill>
        <p:spPr>
          <a:xfrm>
            <a:off x="5229352" y="3352800"/>
            <a:ext cx="3000248" cy="2591766"/>
          </a:xfrm>
          <a:prstGeom prst="rect">
            <a:avLst/>
          </a:prstGeom>
          <a:noFill/>
          <a:ln cap="flat">
            <a:solidFill>
              <a:schemeClr val="accent1"/>
            </a:solidFill>
            <a:miter lim="800000"/>
            <a:headEnd/>
            <a:tailEnd/>
          </a:ln>
          <a:extLst>
            <a:ext uri="{AF507438-7753-43E0-B8FC-AC1667EBCBE1}">
              <a14:hiddenEffects xmlns:a14="http://schemas.microsoft.com/office/drawing/2010/main">
                <a:effectLst>
                  <a:outerShdw blurRad="63500" dist="35921" dir="2700000" algn="ctr" rotWithShape="0">
                    <a:schemeClr val="bg2"/>
                  </a:outerShdw>
                </a:effectLst>
              </a14:hiddenEffects>
            </a:ext>
          </a:extLst>
        </p:spPr>
      </p:pic>
    </p:spTree>
    <p:extLst>
      <p:ext uri="{BB962C8B-B14F-4D97-AF65-F5344CB8AC3E}">
        <p14:creationId xmlns:p14="http://schemas.microsoft.com/office/powerpoint/2010/main" val="40285369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609600" y="1665766"/>
            <a:ext cx="3886200" cy="4811234"/>
          </a:xfrm>
        </p:spPr>
        <p:txBody>
          <a:bodyPr>
            <a:normAutofit fontScale="85000" lnSpcReduction="20000"/>
          </a:bodyPr>
          <a:lstStyle/>
          <a:p>
            <a:pPr>
              <a:buSzPct val="100000"/>
            </a:pPr>
            <a:r>
              <a:rPr lang="en-US" dirty="0" smtClean="0"/>
              <a:t>Immediate Issuance</a:t>
            </a:r>
          </a:p>
          <a:p>
            <a:pPr lvl="1"/>
            <a:r>
              <a:rPr lang="en-US" dirty="0" smtClean="0"/>
              <a:t>3</a:t>
            </a:r>
            <a:r>
              <a:rPr lang="en-US" baseline="30000" dirty="0" smtClean="0"/>
              <a:t>rd</a:t>
            </a:r>
            <a:r>
              <a:rPr lang="en-US" dirty="0" smtClean="0"/>
              <a:t> violation</a:t>
            </a:r>
          </a:p>
          <a:p>
            <a:pPr lvl="1"/>
            <a:r>
              <a:rPr lang="en-US" dirty="0" smtClean="0"/>
              <a:t>Imminent threat to public health</a:t>
            </a:r>
          </a:p>
          <a:p>
            <a:pPr lvl="1"/>
            <a:r>
              <a:rPr lang="en-US" dirty="0" smtClean="0"/>
              <a:t>Land disturbance without a permit</a:t>
            </a:r>
          </a:p>
          <a:p>
            <a:pPr lvl="1"/>
            <a:r>
              <a:rPr lang="en-US" dirty="0" smtClean="0"/>
              <a:t>Failure to maintain stream buffer</a:t>
            </a:r>
          </a:p>
          <a:p>
            <a:pPr lvl="1"/>
            <a:r>
              <a:rPr lang="en-US" dirty="0" smtClean="0"/>
              <a:t>Significant amounts of sediment discharged into state waters</a:t>
            </a:r>
          </a:p>
          <a:p>
            <a:pPr lvl="1"/>
            <a:r>
              <a:rPr lang="en-US" dirty="0" smtClean="0"/>
              <a:t>Where BMPs have not been properly designed, installed, and maintained</a:t>
            </a:r>
            <a:endParaRPr lang="en-US" dirty="0"/>
          </a:p>
        </p:txBody>
      </p:sp>
      <p:sp>
        <p:nvSpPr>
          <p:cNvPr id="6" name="Content Placeholder 5"/>
          <p:cNvSpPr>
            <a:spLocks noGrp="1"/>
          </p:cNvSpPr>
          <p:nvPr>
            <p:ph sz="half" idx="2"/>
          </p:nvPr>
        </p:nvSpPr>
        <p:spPr>
          <a:xfrm>
            <a:off x="4844901" y="1665767"/>
            <a:ext cx="3886200" cy="4572000"/>
          </a:xfrm>
        </p:spPr>
        <p:txBody>
          <a:bodyPr>
            <a:normAutofit fontScale="85000" lnSpcReduction="20000"/>
          </a:bodyPr>
          <a:lstStyle/>
          <a:p>
            <a:pPr>
              <a:buSzPct val="100000"/>
            </a:pPr>
            <a:r>
              <a:rPr lang="en-US" dirty="0" smtClean="0"/>
              <a:t>All Stop Work Orders</a:t>
            </a:r>
          </a:p>
          <a:p>
            <a:pPr lvl="1"/>
            <a:r>
              <a:rPr lang="en-US" dirty="0" smtClean="0"/>
              <a:t>Effective immediately upon issuance</a:t>
            </a:r>
          </a:p>
          <a:p>
            <a:pPr lvl="1"/>
            <a:r>
              <a:rPr lang="en-US" dirty="0" smtClean="0"/>
              <a:t>In effect until corrective action or mitigation has occurred</a:t>
            </a:r>
          </a:p>
          <a:p>
            <a:pPr lvl="1"/>
            <a:r>
              <a:rPr lang="en-US" dirty="0" smtClean="0"/>
              <a:t>Apply to all land-disturbing activity on the site with the exception of the installation and maintenance of all erosion and sediment controls</a:t>
            </a:r>
          </a:p>
          <a:p>
            <a:pPr lvl="1"/>
            <a:r>
              <a:rPr lang="en-US" dirty="0" smtClean="0"/>
              <a:t>Can be issued with a NOV</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28</a:t>
            </a:fld>
            <a:endParaRPr lang="en-US"/>
          </a:p>
        </p:txBody>
      </p:sp>
      <p:sp>
        <p:nvSpPr>
          <p:cNvPr id="2" name="Title 1"/>
          <p:cNvSpPr>
            <a:spLocks noGrp="1"/>
          </p:cNvSpPr>
          <p:nvPr>
            <p:ph type="title"/>
          </p:nvPr>
        </p:nvSpPr>
        <p:spPr/>
        <p:txBody>
          <a:bodyPr/>
          <a:lstStyle/>
          <a:p>
            <a:r>
              <a:rPr lang="en-US" dirty="0" smtClean="0"/>
              <a:t>Stop Work Order</a:t>
            </a:r>
            <a:endParaRPr lang="en-US" dirty="0"/>
          </a:p>
        </p:txBody>
      </p:sp>
      <p:sp>
        <p:nvSpPr>
          <p:cNvPr id="7" name="TextBox 6"/>
          <p:cNvSpPr txBox="1"/>
          <p:nvPr/>
        </p:nvSpPr>
        <p:spPr>
          <a:xfrm>
            <a:off x="0" y="6488668"/>
            <a:ext cx="2590800" cy="369332"/>
          </a:xfrm>
          <a:prstGeom prst="rect">
            <a:avLst/>
          </a:prstGeom>
          <a:noFill/>
        </p:spPr>
        <p:txBody>
          <a:bodyPr wrap="square" rtlCol="0">
            <a:spAutoFit/>
          </a:bodyPr>
          <a:lstStyle/>
          <a:p>
            <a:r>
              <a:rPr lang="en-US" dirty="0"/>
              <a:t>O.C.G.A. 12-7-12(d</a:t>
            </a:r>
            <a:r>
              <a:rPr lang="en-US" dirty="0" smtClean="0"/>
              <a:t>)</a:t>
            </a:r>
            <a:endParaRPr lang="en-US" dirty="0"/>
          </a:p>
        </p:txBody>
      </p:sp>
    </p:spTree>
    <p:extLst>
      <p:ext uri="{BB962C8B-B14F-4D97-AF65-F5344CB8AC3E}">
        <p14:creationId xmlns:p14="http://schemas.microsoft.com/office/powerpoint/2010/main" val="6993992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smtClean="0"/>
              <a:t>The LDA Permit may be suspended, revoked, or modified by the LIA if the permit holder is not in compliance with the approved Erosion &amp; Sediment Control Plan or if there is any violation</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29</a:t>
            </a:fld>
            <a:endParaRPr lang="en-US"/>
          </a:p>
        </p:txBody>
      </p:sp>
      <p:sp>
        <p:nvSpPr>
          <p:cNvPr id="2" name="Title 1"/>
          <p:cNvSpPr>
            <a:spLocks noGrp="1"/>
          </p:cNvSpPr>
          <p:nvPr>
            <p:ph type="title"/>
          </p:nvPr>
        </p:nvSpPr>
        <p:spPr/>
        <p:txBody>
          <a:bodyPr/>
          <a:lstStyle/>
          <a:p>
            <a:r>
              <a:rPr lang="en-US" dirty="0" smtClean="0"/>
              <a:t>Suspension of LDA Permit</a:t>
            </a:r>
            <a:endParaRPr lang="en-US" dirty="0"/>
          </a:p>
        </p:txBody>
      </p:sp>
      <p:sp>
        <p:nvSpPr>
          <p:cNvPr id="5" name="TextBox 4"/>
          <p:cNvSpPr txBox="1"/>
          <p:nvPr/>
        </p:nvSpPr>
        <p:spPr>
          <a:xfrm>
            <a:off x="0" y="6479143"/>
            <a:ext cx="2514600" cy="369332"/>
          </a:xfrm>
          <a:prstGeom prst="rect">
            <a:avLst/>
          </a:prstGeom>
          <a:noFill/>
        </p:spPr>
        <p:txBody>
          <a:bodyPr wrap="square" rtlCol="0">
            <a:spAutoFit/>
          </a:bodyPr>
          <a:lstStyle/>
          <a:p>
            <a:r>
              <a:rPr lang="en-US" dirty="0">
                <a:solidFill>
                  <a:schemeClr val="bg1"/>
                </a:solidFill>
              </a:rPr>
              <a:t>O.C.G.A. </a:t>
            </a:r>
            <a:r>
              <a:rPr lang="en-US" dirty="0" smtClean="0">
                <a:solidFill>
                  <a:schemeClr val="bg1"/>
                </a:solidFill>
              </a:rPr>
              <a:t>12-7-11(b)</a:t>
            </a:r>
            <a:endParaRPr lang="en-US" dirty="0">
              <a:solidFill>
                <a:schemeClr val="bg1"/>
              </a:solidFill>
            </a:endParaRPr>
          </a:p>
        </p:txBody>
      </p:sp>
    </p:spTree>
    <p:extLst>
      <p:ext uri="{BB962C8B-B14F-4D97-AF65-F5344CB8AC3E}">
        <p14:creationId xmlns:p14="http://schemas.microsoft.com/office/powerpoint/2010/main" val="22740686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a:t>Erosion in Georgia is the result of several activities including construction, agriculture, forestry, etc.… that convert land from one use to </a:t>
            </a:r>
            <a:r>
              <a:rPr lang="en-US" dirty="0" smtClean="0"/>
              <a:t>another</a:t>
            </a:r>
          </a:p>
          <a:p>
            <a:pPr>
              <a:buSzPct val="100000"/>
            </a:pPr>
            <a:r>
              <a:rPr lang="en-US" dirty="0" smtClean="0"/>
              <a:t>Land disturbing activities are governed on the federal, state, and local level</a:t>
            </a:r>
          </a:p>
          <a:p>
            <a:pPr>
              <a:buSzPct val="100000"/>
            </a:pPr>
            <a:r>
              <a:rPr lang="en-US" dirty="0" smtClean="0"/>
              <a:t>GESA is the State Law that may be incorporated into a local ordinance and enforced by a county or municipality</a:t>
            </a:r>
          </a:p>
          <a:p>
            <a:pPr>
              <a:buSzPct val="100000"/>
            </a:pPr>
            <a:r>
              <a:rPr lang="en-US" dirty="0" smtClean="0"/>
              <a:t>Sometimes referred to as the “E&amp;S Act”</a:t>
            </a:r>
            <a:endParaRPr lang="en-US" dirty="0"/>
          </a:p>
          <a:p>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a:t>
            </a:fld>
            <a:endParaRPr lang="en-US"/>
          </a:p>
        </p:txBody>
      </p:sp>
      <p:sp>
        <p:nvSpPr>
          <p:cNvPr id="2" name="Title 1"/>
          <p:cNvSpPr>
            <a:spLocks noGrp="1"/>
          </p:cNvSpPr>
          <p:nvPr>
            <p:ph type="title"/>
          </p:nvPr>
        </p:nvSpPr>
        <p:spPr/>
        <p:txBody>
          <a:bodyPr/>
          <a:lstStyle/>
          <a:p>
            <a:r>
              <a:rPr lang="en-US" dirty="0" smtClean="0"/>
              <a:t>Key Points</a:t>
            </a:r>
            <a:endParaRPr lang="en-US" dirty="0"/>
          </a:p>
        </p:txBody>
      </p:sp>
    </p:spTree>
    <p:extLst>
      <p:ext uri="{BB962C8B-B14F-4D97-AF65-F5344CB8AC3E}">
        <p14:creationId xmlns:p14="http://schemas.microsoft.com/office/powerpoint/2010/main" val="22657946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a:t>If a permit applicant has had </a:t>
            </a:r>
            <a:r>
              <a:rPr lang="en-US" dirty="0" smtClean="0"/>
              <a:t>two (2) </a:t>
            </a:r>
            <a:r>
              <a:rPr lang="en-US" dirty="0"/>
              <a:t>or more violations of previous permits </a:t>
            </a:r>
            <a:r>
              <a:rPr lang="en-US" dirty="0" smtClean="0"/>
              <a:t>within </a:t>
            </a:r>
            <a:r>
              <a:rPr lang="en-US" dirty="0"/>
              <a:t>three </a:t>
            </a:r>
            <a:r>
              <a:rPr lang="en-US" dirty="0" smtClean="0"/>
              <a:t>(3) years </a:t>
            </a:r>
            <a:r>
              <a:rPr lang="en-US" dirty="0"/>
              <a:t>prior to the date of filing of the application under consideration, </a:t>
            </a:r>
            <a:r>
              <a:rPr lang="en-US" dirty="0" smtClean="0"/>
              <a:t>the Local </a:t>
            </a:r>
            <a:r>
              <a:rPr lang="en-US" dirty="0"/>
              <a:t>I</a:t>
            </a:r>
            <a:r>
              <a:rPr lang="en-US" dirty="0" smtClean="0"/>
              <a:t>ssuing Authority </a:t>
            </a:r>
            <a:r>
              <a:rPr lang="en-US" dirty="0"/>
              <a:t>may deny the permit application.</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30</a:t>
            </a:fld>
            <a:endParaRPr lang="en-US"/>
          </a:p>
        </p:txBody>
      </p:sp>
      <p:sp>
        <p:nvSpPr>
          <p:cNvPr id="2" name="Title 1"/>
          <p:cNvSpPr>
            <a:spLocks noGrp="1"/>
          </p:cNvSpPr>
          <p:nvPr>
            <p:ph type="title"/>
          </p:nvPr>
        </p:nvSpPr>
        <p:spPr>
          <a:xfrm>
            <a:off x="152400" y="274638"/>
            <a:ext cx="8839200" cy="1143000"/>
          </a:xfrm>
        </p:spPr>
        <p:txBody>
          <a:bodyPr/>
          <a:lstStyle/>
          <a:p>
            <a:r>
              <a:rPr lang="en-US" dirty="0" smtClean="0"/>
              <a:t>Denial of Future LDA Permits</a:t>
            </a:r>
            <a:endParaRPr lang="en-US" dirty="0"/>
          </a:p>
        </p:txBody>
      </p:sp>
      <p:sp>
        <p:nvSpPr>
          <p:cNvPr id="5" name="TextBox 4"/>
          <p:cNvSpPr txBox="1"/>
          <p:nvPr/>
        </p:nvSpPr>
        <p:spPr>
          <a:xfrm>
            <a:off x="0" y="6488668"/>
            <a:ext cx="3048000" cy="369332"/>
          </a:xfrm>
          <a:prstGeom prst="rect">
            <a:avLst/>
          </a:prstGeom>
          <a:noFill/>
        </p:spPr>
        <p:txBody>
          <a:bodyPr wrap="square" rtlCol="0">
            <a:spAutoFit/>
          </a:bodyPr>
          <a:lstStyle/>
          <a:p>
            <a:r>
              <a:rPr lang="en-US" dirty="0">
                <a:solidFill>
                  <a:schemeClr val="bg1"/>
                </a:solidFill>
              </a:rPr>
              <a:t>O.C.G.A. </a:t>
            </a:r>
            <a:r>
              <a:rPr lang="en-US" dirty="0" smtClean="0">
                <a:solidFill>
                  <a:schemeClr val="bg1"/>
                </a:solidFill>
              </a:rPr>
              <a:t>12-7-7(f)(1)</a:t>
            </a:r>
            <a:endParaRPr lang="en-US" dirty="0">
              <a:solidFill>
                <a:schemeClr val="bg1"/>
              </a:solidFill>
            </a:endParaRPr>
          </a:p>
        </p:txBody>
      </p:sp>
    </p:spTree>
    <p:extLst>
      <p:ext uri="{BB962C8B-B14F-4D97-AF65-F5344CB8AC3E}">
        <p14:creationId xmlns:p14="http://schemas.microsoft.com/office/powerpoint/2010/main" val="4009969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A </a:t>
            </a:r>
            <a:r>
              <a:rPr lang="en-US" u="sng" dirty="0" smtClean="0">
                <a:solidFill>
                  <a:schemeClr val="accent4"/>
                </a:solidFill>
              </a:rPr>
              <a:t>maximum penalty of $2500 </a:t>
            </a:r>
            <a:r>
              <a:rPr lang="en-US" dirty="0" smtClean="0"/>
              <a:t>for each violation shall be imposed by the municipal or magistrate courts</a:t>
            </a:r>
          </a:p>
          <a:p>
            <a:r>
              <a:rPr lang="en-US" u="sng" dirty="0" smtClean="0"/>
              <a:t>Each day </a:t>
            </a:r>
            <a:r>
              <a:rPr lang="en-US" dirty="0" smtClean="0"/>
              <a:t>during which the violation or failure or refusal to comply continues shall be a </a:t>
            </a:r>
            <a:r>
              <a:rPr lang="en-US" u="sng" dirty="0" smtClean="0"/>
              <a:t>separate violation</a:t>
            </a:r>
            <a:endParaRPr lang="en-US" u="sng"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31</a:t>
            </a:fld>
            <a:endParaRPr lang="en-US"/>
          </a:p>
        </p:txBody>
      </p:sp>
      <p:sp>
        <p:nvSpPr>
          <p:cNvPr id="2" name="Title 1"/>
          <p:cNvSpPr>
            <a:spLocks noGrp="1"/>
          </p:cNvSpPr>
          <p:nvPr>
            <p:ph type="title"/>
          </p:nvPr>
        </p:nvSpPr>
        <p:spPr/>
        <p:txBody>
          <a:bodyPr/>
          <a:lstStyle/>
          <a:p>
            <a:r>
              <a:rPr lang="en-US" dirty="0" smtClean="0"/>
              <a:t>Civil Penalties</a:t>
            </a:r>
            <a:endParaRPr lang="en-US" dirty="0"/>
          </a:p>
        </p:txBody>
      </p:sp>
      <p:sp>
        <p:nvSpPr>
          <p:cNvPr id="5" name="TextBox 4"/>
          <p:cNvSpPr txBox="1"/>
          <p:nvPr/>
        </p:nvSpPr>
        <p:spPr>
          <a:xfrm>
            <a:off x="0" y="6488668"/>
            <a:ext cx="2514600" cy="369332"/>
          </a:xfrm>
          <a:prstGeom prst="rect">
            <a:avLst/>
          </a:prstGeom>
          <a:noFill/>
        </p:spPr>
        <p:txBody>
          <a:bodyPr wrap="square" rtlCol="0">
            <a:spAutoFit/>
          </a:bodyPr>
          <a:lstStyle/>
          <a:p>
            <a:r>
              <a:rPr lang="en-US" dirty="0">
                <a:solidFill>
                  <a:schemeClr val="bg1"/>
                </a:solidFill>
              </a:rPr>
              <a:t>O.C.G.A. 12-7-15</a:t>
            </a:r>
          </a:p>
        </p:txBody>
      </p:sp>
    </p:spTree>
    <p:extLst>
      <p:ext uri="{BB962C8B-B14F-4D97-AF65-F5344CB8AC3E}">
        <p14:creationId xmlns:p14="http://schemas.microsoft.com/office/powerpoint/2010/main" val="15571636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371600"/>
            <a:ext cx="8153400" cy="4724400"/>
          </a:xfrm>
        </p:spPr>
        <p:txBody>
          <a:bodyPr>
            <a:normAutofit fontScale="92500"/>
          </a:bodyPr>
          <a:lstStyle/>
          <a:p>
            <a:r>
              <a:rPr lang="en-US" dirty="0" smtClean="0"/>
              <a:t>The LIA may require the permit applicant to post a bond in the form of:</a:t>
            </a:r>
          </a:p>
          <a:p>
            <a:pPr lvl="2">
              <a:buClr>
                <a:schemeClr val="accent1"/>
              </a:buClr>
              <a:buFont typeface="Verdana" panose="020B0604030504040204" pitchFamily="34" charset="0"/>
              <a:buChar char="◦"/>
            </a:pPr>
            <a:r>
              <a:rPr lang="en-US" dirty="0" smtClean="0"/>
              <a:t>Government security</a:t>
            </a:r>
          </a:p>
          <a:p>
            <a:pPr lvl="2">
              <a:buClr>
                <a:schemeClr val="accent1"/>
              </a:buClr>
              <a:buFont typeface="Verdana" panose="020B0604030504040204" pitchFamily="34" charset="0"/>
              <a:buChar char="◦"/>
            </a:pPr>
            <a:r>
              <a:rPr lang="en-US" dirty="0" smtClean="0"/>
              <a:t>Cash</a:t>
            </a:r>
          </a:p>
          <a:p>
            <a:pPr lvl="2">
              <a:buClr>
                <a:schemeClr val="accent1"/>
              </a:buClr>
              <a:buFont typeface="Verdana" panose="020B0604030504040204" pitchFamily="34" charset="0"/>
              <a:buChar char="◦"/>
            </a:pPr>
            <a:r>
              <a:rPr lang="en-US" dirty="0" smtClean="0"/>
              <a:t>Irrevocable letter of credit</a:t>
            </a:r>
          </a:p>
          <a:p>
            <a:pPr lvl="2">
              <a:buClr>
                <a:schemeClr val="accent1"/>
              </a:buClr>
              <a:buFont typeface="Verdana" panose="020B0604030504040204" pitchFamily="34" charset="0"/>
              <a:buChar char="◦"/>
            </a:pPr>
            <a:r>
              <a:rPr lang="en-US" dirty="0" smtClean="0"/>
              <a:t>Combination thereof</a:t>
            </a:r>
          </a:p>
          <a:p>
            <a:r>
              <a:rPr lang="en-US" u="sng" dirty="0" smtClean="0"/>
              <a:t>Up to $3000/acre </a:t>
            </a:r>
            <a:r>
              <a:rPr lang="en-US" dirty="0" smtClean="0"/>
              <a:t>of the proposed land-disturbing activity</a:t>
            </a:r>
          </a:p>
          <a:p>
            <a:r>
              <a:rPr lang="en-US" dirty="0" smtClean="0"/>
              <a:t>If the applicant doesn’t comply with permit, the bond may be forfeited and the proceeds may be used to hire a contractor to stabilize the site and bring it into compliance</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32</a:t>
            </a:fld>
            <a:endParaRPr lang="en-US"/>
          </a:p>
        </p:txBody>
      </p:sp>
      <p:sp>
        <p:nvSpPr>
          <p:cNvPr id="2" name="Title 1"/>
          <p:cNvSpPr>
            <a:spLocks noGrp="1"/>
          </p:cNvSpPr>
          <p:nvPr>
            <p:ph type="title"/>
          </p:nvPr>
        </p:nvSpPr>
        <p:spPr/>
        <p:txBody>
          <a:bodyPr/>
          <a:lstStyle/>
          <a:p>
            <a:r>
              <a:rPr lang="en-US" dirty="0" smtClean="0"/>
              <a:t>Forfeiture of Bonding</a:t>
            </a:r>
            <a:endParaRPr lang="en-US" dirty="0"/>
          </a:p>
        </p:txBody>
      </p:sp>
      <p:sp>
        <p:nvSpPr>
          <p:cNvPr id="5" name="TextBox 4"/>
          <p:cNvSpPr txBox="1"/>
          <p:nvPr/>
        </p:nvSpPr>
        <p:spPr>
          <a:xfrm>
            <a:off x="0" y="6488668"/>
            <a:ext cx="2667000" cy="369332"/>
          </a:xfrm>
          <a:prstGeom prst="rect">
            <a:avLst/>
          </a:prstGeom>
          <a:noFill/>
        </p:spPr>
        <p:txBody>
          <a:bodyPr wrap="square" rtlCol="0">
            <a:spAutoFit/>
          </a:bodyPr>
          <a:lstStyle/>
          <a:p>
            <a:r>
              <a:rPr lang="en-US" dirty="0">
                <a:solidFill>
                  <a:schemeClr val="bg1"/>
                </a:solidFill>
              </a:rPr>
              <a:t>O.C.G.A. </a:t>
            </a:r>
            <a:r>
              <a:rPr lang="en-US" dirty="0" smtClean="0">
                <a:solidFill>
                  <a:schemeClr val="bg1"/>
                </a:solidFill>
              </a:rPr>
              <a:t>12-7-7(f)(2)</a:t>
            </a:r>
            <a:endParaRPr lang="en-US" dirty="0">
              <a:solidFill>
                <a:schemeClr val="bg1"/>
              </a:solidFill>
            </a:endParaRPr>
          </a:p>
        </p:txBody>
      </p:sp>
    </p:spTree>
    <p:extLst>
      <p:ext uri="{BB962C8B-B14F-4D97-AF65-F5344CB8AC3E}">
        <p14:creationId xmlns:p14="http://schemas.microsoft.com/office/powerpoint/2010/main" val="6509469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Exemptions</a:t>
            </a:r>
            <a:endParaRPr lang="en-US" dirty="0"/>
          </a:p>
        </p:txBody>
      </p:sp>
      <p:sp>
        <p:nvSpPr>
          <p:cNvPr id="2" name="Text Placeholder 1"/>
          <p:cNvSpPr>
            <a:spLocks noGrp="1"/>
          </p:cNvSpPr>
          <p:nvPr>
            <p:ph type="body" idx="1"/>
          </p:nvPr>
        </p:nvSpPr>
        <p:spPr/>
        <p:txBody>
          <a:bodyPr/>
          <a:lstStyle/>
          <a:p>
            <a:r>
              <a:rPr lang="en-US" dirty="0"/>
              <a:t>O.C.G.A. </a:t>
            </a:r>
            <a:r>
              <a:rPr lang="en-US" dirty="0" smtClean="0"/>
              <a:t>12-7-17</a:t>
            </a:r>
            <a:endParaRPr lang="en-US" dirty="0"/>
          </a:p>
        </p:txBody>
      </p:sp>
      <p:sp>
        <p:nvSpPr>
          <p:cNvPr id="4" name="Slide Number Placeholder 3"/>
          <p:cNvSpPr>
            <a:spLocks noGrp="1"/>
          </p:cNvSpPr>
          <p:nvPr>
            <p:ph type="sldNum" sz="quarter" idx="12"/>
          </p:nvPr>
        </p:nvSpPr>
        <p:spPr/>
        <p:txBody>
          <a:bodyPr/>
          <a:lstStyle/>
          <a:p>
            <a:fld id="{FB946D05-688F-46EF-9CE9-C7A1187CF0E8}" type="slidenum">
              <a:rPr lang="en-US" smtClean="0"/>
              <a:t>33</a:t>
            </a:fld>
            <a:endParaRPr lang="en-US"/>
          </a:p>
        </p:txBody>
      </p:sp>
    </p:spTree>
    <p:extLst>
      <p:ext uri="{BB962C8B-B14F-4D97-AF65-F5344CB8AC3E}">
        <p14:creationId xmlns:p14="http://schemas.microsoft.com/office/powerpoint/2010/main" val="11037388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295400"/>
            <a:ext cx="5181600" cy="4525963"/>
          </a:xfrm>
        </p:spPr>
        <p:txBody>
          <a:bodyPr>
            <a:noAutofit/>
          </a:bodyPr>
          <a:lstStyle/>
          <a:p>
            <a:pPr>
              <a:buSzPct val="100000"/>
            </a:pPr>
            <a:r>
              <a:rPr lang="en-US" sz="2200" dirty="0"/>
              <a:t> "Surface mining" means any activity constituting all or part of a process for the removal of minerals, ores, and other solid matter for sale or for processing or for consumption in the regular operation of a business. Tunnels, shafts, borrow pits of less than 1.1 disturbed acres, and dimension stone quarries shall not be considered to be surface mining.</a:t>
            </a:r>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74292" y="1295400"/>
            <a:ext cx="3017308" cy="4525962"/>
          </a:xfrm>
          <a:ln w="9525">
            <a:solidFill>
              <a:schemeClr val="accent1"/>
            </a:solidFill>
          </a:ln>
        </p:spPr>
      </p:pic>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34</a:t>
            </a:fld>
            <a:endParaRPr lang="en-US"/>
          </a:p>
        </p:txBody>
      </p:sp>
      <p:sp>
        <p:nvSpPr>
          <p:cNvPr id="2" name="Title 1"/>
          <p:cNvSpPr>
            <a:spLocks noGrp="1"/>
          </p:cNvSpPr>
          <p:nvPr>
            <p:ph type="title"/>
          </p:nvPr>
        </p:nvSpPr>
        <p:spPr/>
        <p:txBody>
          <a:bodyPr/>
          <a:lstStyle/>
          <a:p>
            <a:r>
              <a:rPr lang="en-US" dirty="0" smtClean="0"/>
              <a:t>Surface Mining</a:t>
            </a:r>
            <a:endParaRPr lang="en-US" dirty="0"/>
          </a:p>
        </p:txBody>
      </p:sp>
      <p:sp>
        <p:nvSpPr>
          <p:cNvPr id="8" name="TextBox 7"/>
          <p:cNvSpPr txBox="1"/>
          <p:nvPr/>
        </p:nvSpPr>
        <p:spPr>
          <a:xfrm>
            <a:off x="0" y="6488668"/>
            <a:ext cx="2667000" cy="369332"/>
          </a:xfrm>
          <a:prstGeom prst="rect">
            <a:avLst/>
          </a:prstGeom>
          <a:noFill/>
        </p:spPr>
        <p:txBody>
          <a:bodyPr wrap="square" rtlCol="0">
            <a:spAutoFit/>
          </a:bodyPr>
          <a:lstStyle/>
          <a:p>
            <a:r>
              <a:rPr lang="en-US" dirty="0"/>
              <a:t>O.C.G.A. </a:t>
            </a:r>
            <a:r>
              <a:rPr lang="en-US" dirty="0" smtClean="0"/>
              <a:t>12-4-72(15)</a:t>
            </a:r>
            <a:endParaRPr lang="en-US" dirty="0"/>
          </a:p>
        </p:txBody>
      </p:sp>
      <p:sp>
        <p:nvSpPr>
          <p:cNvPr id="9" name="TextBox 8"/>
          <p:cNvSpPr txBox="1"/>
          <p:nvPr/>
        </p:nvSpPr>
        <p:spPr>
          <a:xfrm>
            <a:off x="0" y="6119336"/>
            <a:ext cx="2667000" cy="369332"/>
          </a:xfrm>
          <a:prstGeom prst="rect">
            <a:avLst/>
          </a:prstGeom>
          <a:noFill/>
        </p:spPr>
        <p:txBody>
          <a:bodyPr wrap="square" rtlCol="0">
            <a:spAutoFit/>
          </a:bodyPr>
          <a:lstStyle/>
          <a:p>
            <a:r>
              <a:rPr lang="en-US" dirty="0"/>
              <a:t>O.C.G.A. </a:t>
            </a:r>
            <a:r>
              <a:rPr lang="en-US" dirty="0" smtClean="0"/>
              <a:t>12-7-17(1)</a:t>
            </a:r>
            <a:endParaRPr lang="en-US" dirty="0"/>
          </a:p>
        </p:txBody>
      </p:sp>
    </p:spTree>
    <p:extLst>
      <p:ext uri="{BB962C8B-B14F-4D97-AF65-F5344CB8AC3E}">
        <p14:creationId xmlns:p14="http://schemas.microsoft.com/office/powerpoint/2010/main" val="8637496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96529" y="1417638"/>
            <a:ext cx="3394471" cy="4525962"/>
          </a:xfrm>
          <a:ln w="9525">
            <a:solidFill>
              <a:schemeClr val="accent1"/>
            </a:solidFill>
          </a:ln>
        </p:spPr>
      </p:pic>
      <p:sp>
        <p:nvSpPr>
          <p:cNvPr id="6" name="Content Placeholder 5"/>
          <p:cNvSpPr>
            <a:spLocks noGrp="1"/>
          </p:cNvSpPr>
          <p:nvPr>
            <p:ph sz="half" idx="2"/>
          </p:nvPr>
        </p:nvSpPr>
        <p:spPr/>
        <p:txBody>
          <a:bodyPr/>
          <a:lstStyle/>
          <a:p>
            <a:pPr>
              <a:buSzPct val="100000"/>
            </a:pPr>
            <a:r>
              <a:rPr lang="en-US" dirty="0" smtClean="0"/>
              <a:t>Granite quarrying and the land clearing for such quarrying</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35</a:t>
            </a:fld>
            <a:endParaRPr lang="en-US"/>
          </a:p>
        </p:txBody>
      </p:sp>
      <p:sp>
        <p:nvSpPr>
          <p:cNvPr id="2" name="Title 1"/>
          <p:cNvSpPr>
            <a:spLocks noGrp="1"/>
          </p:cNvSpPr>
          <p:nvPr>
            <p:ph type="title"/>
          </p:nvPr>
        </p:nvSpPr>
        <p:spPr/>
        <p:txBody>
          <a:bodyPr/>
          <a:lstStyle/>
          <a:p>
            <a:r>
              <a:rPr lang="en-US" dirty="0" smtClean="0"/>
              <a:t>Granite Quarrying</a:t>
            </a:r>
            <a:endParaRPr lang="en-US" dirty="0"/>
          </a:p>
        </p:txBody>
      </p:sp>
      <p:sp>
        <p:nvSpPr>
          <p:cNvPr id="8" name="TextBox 7"/>
          <p:cNvSpPr txBox="1"/>
          <p:nvPr/>
        </p:nvSpPr>
        <p:spPr>
          <a:xfrm>
            <a:off x="0" y="6479143"/>
            <a:ext cx="2743200" cy="369332"/>
          </a:xfrm>
          <a:prstGeom prst="rect">
            <a:avLst/>
          </a:prstGeom>
          <a:noFill/>
        </p:spPr>
        <p:txBody>
          <a:bodyPr wrap="square" rtlCol="0">
            <a:spAutoFit/>
          </a:bodyPr>
          <a:lstStyle/>
          <a:p>
            <a:r>
              <a:rPr lang="en-US" dirty="0"/>
              <a:t>O.C.G.A. </a:t>
            </a:r>
            <a:r>
              <a:rPr lang="en-US" dirty="0" smtClean="0"/>
              <a:t>12-7-17(2)</a:t>
            </a:r>
            <a:endParaRPr lang="en-US" dirty="0"/>
          </a:p>
        </p:txBody>
      </p:sp>
    </p:spTree>
    <p:extLst>
      <p:ext uri="{BB962C8B-B14F-4D97-AF65-F5344CB8AC3E}">
        <p14:creationId xmlns:p14="http://schemas.microsoft.com/office/powerpoint/2010/main" val="116662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12648" y="1295400"/>
            <a:ext cx="8153400" cy="2514600"/>
          </a:xfrm>
        </p:spPr>
        <p:txBody>
          <a:bodyPr numCol="2">
            <a:normAutofit/>
          </a:bodyPr>
          <a:lstStyle/>
          <a:p>
            <a:pPr>
              <a:buSzPct val="100000"/>
            </a:pPr>
            <a:r>
              <a:rPr lang="en-US" dirty="0" smtClean="0"/>
              <a:t>Home gardens</a:t>
            </a:r>
          </a:p>
          <a:p>
            <a:pPr>
              <a:buSzPct val="100000"/>
            </a:pPr>
            <a:r>
              <a:rPr lang="en-US" dirty="0" smtClean="0"/>
              <a:t>Home landscaping</a:t>
            </a:r>
          </a:p>
          <a:p>
            <a:pPr>
              <a:buSzPct val="100000"/>
            </a:pPr>
            <a:r>
              <a:rPr lang="en-US" dirty="0" smtClean="0"/>
              <a:t>Repairs</a:t>
            </a:r>
          </a:p>
          <a:p>
            <a:pPr>
              <a:buSzPct val="100000"/>
            </a:pPr>
            <a:r>
              <a:rPr lang="en-US" dirty="0" smtClean="0"/>
              <a:t>Maintenance </a:t>
            </a:r>
          </a:p>
          <a:p>
            <a:pPr>
              <a:buSzPct val="100000"/>
            </a:pPr>
            <a:r>
              <a:rPr lang="en-US" dirty="0" smtClean="0"/>
              <a:t>Fences</a:t>
            </a:r>
          </a:p>
          <a:p>
            <a:pPr>
              <a:buSzPct val="100000"/>
            </a:pPr>
            <a:r>
              <a:rPr lang="en-US" dirty="0" smtClean="0"/>
              <a:t>Other related activities which result in minor soil erosion</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36</a:t>
            </a:fld>
            <a:endParaRPr lang="en-US"/>
          </a:p>
        </p:txBody>
      </p:sp>
      <p:sp>
        <p:nvSpPr>
          <p:cNvPr id="2" name="Title 1"/>
          <p:cNvSpPr>
            <a:spLocks noGrp="1"/>
          </p:cNvSpPr>
          <p:nvPr>
            <p:ph type="title"/>
          </p:nvPr>
        </p:nvSpPr>
        <p:spPr>
          <a:xfrm>
            <a:off x="152400" y="274638"/>
            <a:ext cx="8839200" cy="1143000"/>
          </a:xfrm>
        </p:spPr>
        <p:txBody>
          <a:bodyPr/>
          <a:lstStyle/>
          <a:p>
            <a:r>
              <a:rPr lang="en-US" sz="4400" dirty="0" smtClean="0"/>
              <a:t>Minor Land Disturbing Activities</a:t>
            </a:r>
            <a:endParaRPr lang="en-US" sz="4400" dirty="0"/>
          </a:p>
        </p:txBody>
      </p:sp>
      <p:pic>
        <p:nvPicPr>
          <p:cNvPr id="13" name="Content Placeholder 12"/>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38100" y="3886200"/>
            <a:ext cx="6515100" cy="2171700"/>
          </a:xfrm>
          <a:ln w="9525">
            <a:solidFill>
              <a:schemeClr val="accent1"/>
            </a:solidFill>
          </a:ln>
        </p:spPr>
      </p:pic>
      <p:sp>
        <p:nvSpPr>
          <p:cNvPr id="16" name="TextBox 15"/>
          <p:cNvSpPr txBox="1"/>
          <p:nvPr/>
        </p:nvSpPr>
        <p:spPr>
          <a:xfrm>
            <a:off x="0" y="6488668"/>
            <a:ext cx="2590800" cy="369332"/>
          </a:xfrm>
          <a:prstGeom prst="rect">
            <a:avLst/>
          </a:prstGeom>
          <a:noFill/>
        </p:spPr>
        <p:txBody>
          <a:bodyPr wrap="square" rtlCol="0">
            <a:spAutoFit/>
          </a:bodyPr>
          <a:lstStyle/>
          <a:p>
            <a:r>
              <a:rPr lang="en-US" dirty="0">
                <a:solidFill>
                  <a:schemeClr val="bg1"/>
                </a:solidFill>
              </a:rPr>
              <a:t>O.C.G.A. </a:t>
            </a:r>
            <a:r>
              <a:rPr lang="en-US" dirty="0" smtClean="0">
                <a:solidFill>
                  <a:schemeClr val="bg1"/>
                </a:solidFill>
              </a:rPr>
              <a:t>12-7-17(3)</a:t>
            </a:r>
            <a:endParaRPr lang="en-US" dirty="0">
              <a:solidFill>
                <a:schemeClr val="bg1"/>
              </a:solidFill>
            </a:endParaRPr>
          </a:p>
        </p:txBody>
      </p:sp>
      <p:sp>
        <p:nvSpPr>
          <p:cNvPr id="7" name="TextBox 6"/>
          <p:cNvSpPr txBox="1"/>
          <p:nvPr/>
        </p:nvSpPr>
        <p:spPr>
          <a:xfrm>
            <a:off x="5885121" y="2971800"/>
            <a:ext cx="2895600"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solidFill>
                  <a:srgbClr val="FF0000"/>
                </a:solidFill>
              </a:rPr>
              <a:t>N/A for activities that are located within the State-mandated Buffer on sites covered by the State General Permits</a:t>
            </a:r>
            <a:endParaRPr lang="en-US" dirty="0"/>
          </a:p>
        </p:txBody>
      </p:sp>
    </p:spTree>
    <p:extLst>
      <p:ext uri="{BB962C8B-B14F-4D97-AF65-F5344CB8AC3E}">
        <p14:creationId xmlns:p14="http://schemas.microsoft.com/office/powerpoint/2010/main" val="14011563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371600"/>
            <a:ext cx="8153400" cy="2362200"/>
          </a:xfrm>
        </p:spPr>
        <p:txBody>
          <a:bodyPr/>
          <a:lstStyle/>
          <a:p>
            <a:pPr>
              <a:buSzPct val="100000"/>
            </a:pPr>
            <a:r>
              <a:rPr lang="en-US" dirty="0" smtClean="0"/>
              <a:t>When</a:t>
            </a:r>
          </a:p>
          <a:p>
            <a:pPr lvl="1"/>
            <a:r>
              <a:rPr lang="en-US" dirty="0" smtClean="0"/>
              <a:t>Construction disturbs &lt; one (1) acre</a:t>
            </a:r>
          </a:p>
          <a:p>
            <a:pPr lvl="1"/>
            <a:r>
              <a:rPr lang="en-US" dirty="0" smtClean="0"/>
              <a:t>Not part of a larger common plan of development</a:t>
            </a:r>
          </a:p>
          <a:p>
            <a:pPr>
              <a:buSzPct val="100000"/>
            </a:pPr>
            <a:r>
              <a:rPr lang="en-US" dirty="0" smtClean="0"/>
              <a:t>ES&amp;PC Plan &amp; Buffer requirements still apply</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37</a:t>
            </a:fld>
            <a:endParaRPr lang="en-US"/>
          </a:p>
        </p:txBody>
      </p:sp>
      <p:sp>
        <p:nvSpPr>
          <p:cNvPr id="2" name="Title 1"/>
          <p:cNvSpPr>
            <a:spLocks noGrp="1"/>
          </p:cNvSpPr>
          <p:nvPr>
            <p:ph type="title"/>
          </p:nvPr>
        </p:nvSpPr>
        <p:spPr/>
        <p:txBody>
          <a:bodyPr/>
          <a:lstStyle/>
          <a:p>
            <a:r>
              <a:rPr lang="en-US" dirty="0" smtClean="0"/>
              <a:t>Single-Family Residences</a:t>
            </a:r>
            <a:endParaRPr lang="en-US" dirty="0"/>
          </a:p>
        </p:txBody>
      </p:sp>
      <p:sp>
        <p:nvSpPr>
          <p:cNvPr id="5" name="TextBox 4"/>
          <p:cNvSpPr txBox="1"/>
          <p:nvPr/>
        </p:nvSpPr>
        <p:spPr>
          <a:xfrm>
            <a:off x="-19050" y="6488668"/>
            <a:ext cx="3067050" cy="369332"/>
          </a:xfrm>
          <a:prstGeom prst="rect">
            <a:avLst/>
          </a:prstGeom>
          <a:noFill/>
        </p:spPr>
        <p:txBody>
          <a:bodyPr wrap="square" rtlCol="0">
            <a:spAutoFit/>
          </a:bodyPr>
          <a:lstStyle/>
          <a:p>
            <a:r>
              <a:rPr lang="en-US" dirty="0">
                <a:solidFill>
                  <a:schemeClr val="bg1"/>
                </a:solidFill>
              </a:rPr>
              <a:t>O.C.G.A. </a:t>
            </a:r>
            <a:r>
              <a:rPr lang="en-US" dirty="0" smtClean="0">
                <a:solidFill>
                  <a:schemeClr val="bg1"/>
                </a:solidFill>
              </a:rPr>
              <a:t>12-7-17(4)</a:t>
            </a:r>
            <a:endParaRPr lang="en-US" dirty="0">
              <a:solidFill>
                <a:schemeClr val="bg1"/>
              </a:solidFill>
            </a:endParaRP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20" t="9753" r="18528" b="35205"/>
          <a:stretch/>
        </p:blipFill>
        <p:spPr bwMode="auto">
          <a:xfrm>
            <a:off x="1905000" y="3276600"/>
            <a:ext cx="4749209" cy="2923512"/>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324600" y="3448050"/>
            <a:ext cx="2551814"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solidFill>
                  <a:schemeClr val="accent2"/>
                </a:solidFill>
              </a:rPr>
              <a:t>Exempt from LDA Permit only</a:t>
            </a:r>
            <a:endParaRPr lang="en-US" dirty="0">
              <a:solidFill>
                <a:schemeClr val="accent2"/>
              </a:solidFill>
            </a:endParaRPr>
          </a:p>
        </p:txBody>
      </p:sp>
    </p:spTree>
    <p:extLst>
      <p:ext uri="{BB962C8B-B14F-4D97-AF65-F5344CB8AC3E}">
        <p14:creationId xmlns:p14="http://schemas.microsoft.com/office/powerpoint/2010/main" val="34340255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609600" y="1589566"/>
            <a:ext cx="3886200" cy="4811233"/>
          </a:xfrm>
        </p:spPr>
        <p:txBody>
          <a:bodyPr>
            <a:normAutofit fontScale="77500" lnSpcReduction="20000"/>
          </a:bodyPr>
          <a:lstStyle/>
          <a:p>
            <a:pPr>
              <a:buSzPct val="100000"/>
            </a:pPr>
            <a:r>
              <a:rPr lang="en-US" dirty="0" smtClean="0"/>
              <a:t>Practices involving the establishment, cultivation, or harvesting of products of the field or orchard</a:t>
            </a:r>
          </a:p>
          <a:p>
            <a:pPr>
              <a:buSzPct val="100000"/>
            </a:pPr>
            <a:r>
              <a:rPr lang="en-US" dirty="0" smtClean="0"/>
              <a:t>Preparation and planting of pasture land</a:t>
            </a:r>
          </a:p>
          <a:p>
            <a:pPr>
              <a:buSzPct val="100000"/>
            </a:pPr>
            <a:r>
              <a:rPr lang="en-US" dirty="0" smtClean="0"/>
              <a:t>Farm ponds</a:t>
            </a:r>
          </a:p>
          <a:p>
            <a:pPr>
              <a:buSzPct val="100000"/>
            </a:pPr>
            <a:r>
              <a:rPr lang="en-US" dirty="0" smtClean="0"/>
              <a:t>Dairy operations</a:t>
            </a:r>
          </a:p>
          <a:p>
            <a:pPr>
              <a:buSzPct val="100000"/>
            </a:pPr>
            <a:r>
              <a:rPr lang="en-US" dirty="0" smtClean="0"/>
              <a:t>Livestock &amp; Poultry management practices</a:t>
            </a:r>
          </a:p>
          <a:p>
            <a:pPr>
              <a:buSzPct val="100000"/>
            </a:pPr>
            <a:r>
              <a:rPr lang="en-US" dirty="0" smtClean="0"/>
              <a:t>Construction of farm buildings </a:t>
            </a:r>
            <a:r>
              <a:rPr lang="en-US" sz="2600" i="1" dirty="0" smtClean="0">
                <a:solidFill>
                  <a:schemeClr val="accent2"/>
                </a:solidFill>
              </a:rPr>
              <a:t>(Not exempt from NPDES)</a:t>
            </a:r>
            <a:endParaRPr lang="en-US" sz="2600" i="1" dirty="0">
              <a:solidFill>
                <a:schemeClr val="accent2"/>
              </a:solidFill>
            </a:endParaRP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38</a:t>
            </a:fld>
            <a:endParaRPr lang="en-US"/>
          </a:p>
        </p:txBody>
      </p:sp>
      <p:sp>
        <p:nvSpPr>
          <p:cNvPr id="2" name="Title 1"/>
          <p:cNvSpPr>
            <a:spLocks noGrp="1"/>
          </p:cNvSpPr>
          <p:nvPr>
            <p:ph type="title"/>
          </p:nvPr>
        </p:nvSpPr>
        <p:spPr/>
        <p:txBody>
          <a:bodyPr/>
          <a:lstStyle/>
          <a:p>
            <a:r>
              <a:rPr lang="en-US" dirty="0" smtClean="0"/>
              <a:t>Agricultural Operations</a:t>
            </a:r>
            <a:endParaRPr lang="en-US" dirty="0"/>
          </a:p>
        </p:txBody>
      </p:sp>
      <p:pic>
        <p:nvPicPr>
          <p:cNvPr id="7" name="Picture 5" descr="Click to view original 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105400" y="1447800"/>
            <a:ext cx="3177733" cy="4449763"/>
          </a:xfrm>
          <a:prstGeom prst="rect">
            <a:avLst/>
          </a:prstGeom>
          <a:noFill/>
          <a:ln>
            <a:solidFill>
              <a:schemeClr val="accent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8" name="TextBox 7"/>
          <p:cNvSpPr txBox="1"/>
          <p:nvPr/>
        </p:nvSpPr>
        <p:spPr>
          <a:xfrm>
            <a:off x="0" y="6488668"/>
            <a:ext cx="2971800" cy="369332"/>
          </a:xfrm>
          <a:prstGeom prst="rect">
            <a:avLst/>
          </a:prstGeom>
          <a:noFill/>
        </p:spPr>
        <p:txBody>
          <a:bodyPr wrap="square" rtlCol="0">
            <a:spAutoFit/>
          </a:bodyPr>
          <a:lstStyle/>
          <a:p>
            <a:r>
              <a:rPr lang="en-US" dirty="0"/>
              <a:t>O.C.G.A. </a:t>
            </a:r>
            <a:r>
              <a:rPr lang="en-US" dirty="0" smtClean="0"/>
              <a:t>12-7-17(5)</a:t>
            </a:r>
            <a:endParaRPr lang="en-US" dirty="0"/>
          </a:p>
        </p:txBody>
      </p:sp>
      <p:sp>
        <p:nvSpPr>
          <p:cNvPr id="9" name="TextBox 8"/>
          <p:cNvSpPr txBox="1"/>
          <p:nvPr/>
        </p:nvSpPr>
        <p:spPr>
          <a:xfrm>
            <a:off x="0" y="6119336"/>
            <a:ext cx="2362200" cy="369332"/>
          </a:xfrm>
          <a:prstGeom prst="rect">
            <a:avLst/>
          </a:prstGeom>
          <a:noFill/>
        </p:spPr>
        <p:txBody>
          <a:bodyPr wrap="square" rtlCol="0">
            <a:spAutoFit/>
          </a:bodyPr>
          <a:lstStyle/>
          <a:p>
            <a:r>
              <a:rPr lang="en-US" dirty="0"/>
              <a:t>O.C.G.A. </a:t>
            </a:r>
            <a:r>
              <a:rPr lang="en-US" dirty="0" smtClean="0"/>
              <a:t>1-3-3</a:t>
            </a:r>
            <a:endParaRPr lang="en-US" dirty="0"/>
          </a:p>
        </p:txBody>
      </p:sp>
    </p:spTree>
    <p:extLst>
      <p:ext uri="{BB962C8B-B14F-4D97-AF65-F5344CB8AC3E}">
        <p14:creationId xmlns:p14="http://schemas.microsoft.com/office/powerpoint/2010/main" val="27793337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9600" y="1371600"/>
            <a:ext cx="3797808" cy="3913632"/>
          </a:xfrm>
          <a:ln>
            <a:solidFill>
              <a:schemeClr val="accent1"/>
            </a:solidFill>
          </a:ln>
        </p:spPr>
      </p:pic>
      <p:sp>
        <p:nvSpPr>
          <p:cNvPr id="6" name="Content Placeholder 5"/>
          <p:cNvSpPr>
            <a:spLocks noGrp="1"/>
          </p:cNvSpPr>
          <p:nvPr>
            <p:ph sz="half" idx="2"/>
          </p:nvPr>
        </p:nvSpPr>
        <p:spPr>
          <a:xfrm>
            <a:off x="4648200" y="1143000"/>
            <a:ext cx="4038600" cy="4525963"/>
          </a:xfrm>
        </p:spPr>
        <p:txBody>
          <a:bodyPr>
            <a:normAutofit lnSpcReduction="10000"/>
          </a:bodyPr>
          <a:lstStyle/>
          <a:p>
            <a:pPr>
              <a:buSzPct val="100000"/>
            </a:pPr>
            <a:r>
              <a:rPr lang="en-US" dirty="0" smtClean="0"/>
              <a:t>Forestry land management practices, including harvesting</a:t>
            </a:r>
          </a:p>
          <a:p>
            <a:pPr>
              <a:buSzPct val="100000"/>
            </a:pPr>
            <a:r>
              <a:rPr lang="en-US" dirty="0" smtClean="0"/>
              <a:t>When such activities result in a buffer encroachment, a 3 year moratorium is placed on the </a:t>
            </a:r>
            <a:r>
              <a:rPr lang="en-US" u="sng" dirty="0" smtClean="0"/>
              <a:t>entire property</a:t>
            </a:r>
            <a:endParaRPr lang="en-US" u="sng"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39</a:t>
            </a:fld>
            <a:endParaRPr lang="en-US"/>
          </a:p>
        </p:txBody>
      </p:sp>
      <p:sp>
        <p:nvSpPr>
          <p:cNvPr id="2" name="Title 1"/>
          <p:cNvSpPr>
            <a:spLocks noGrp="1"/>
          </p:cNvSpPr>
          <p:nvPr>
            <p:ph type="title"/>
          </p:nvPr>
        </p:nvSpPr>
        <p:spPr/>
        <p:txBody>
          <a:bodyPr/>
          <a:lstStyle/>
          <a:p>
            <a:r>
              <a:rPr lang="en-US" dirty="0" smtClean="0"/>
              <a:t>Forestry Practices</a:t>
            </a:r>
            <a:endParaRPr lang="en-US" dirty="0"/>
          </a:p>
        </p:txBody>
      </p:sp>
      <p:sp>
        <p:nvSpPr>
          <p:cNvPr id="8" name="TextBox 7"/>
          <p:cNvSpPr txBox="1"/>
          <p:nvPr/>
        </p:nvSpPr>
        <p:spPr>
          <a:xfrm>
            <a:off x="0" y="6488668"/>
            <a:ext cx="2590800" cy="369332"/>
          </a:xfrm>
          <a:prstGeom prst="rect">
            <a:avLst/>
          </a:prstGeom>
          <a:noFill/>
        </p:spPr>
        <p:txBody>
          <a:bodyPr wrap="square" rtlCol="0">
            <a:spAutoFit/>
          </a:bodyPr>
          <a:lstStyle/>
          <a:p>
            <a:r>
              <a:rPr lang="en-US" dirty="0"/>
              <a:t>O.C.G.A. </a:t>
            </a:r>
            <a:r>
              <a:rPr lang="en-US" dirty="0" smtClean="0"/>
              <a:t>12-7-17(6)</a:t>
            </a:r>
            <a:endParaRPr lang="en-US" dirty="0"/>
          </a:p>
        </p:txBody>
      </p:sp>
      <p:sp>
        <p:nvSpPr>
          <p:cNvPr id="4" name="TextBox 3"/>
          <p:cNvSpPr txBox="1"/>
          <p:nvPr/>
        </p:nvSpPr>
        <p:spPr>
          <a:xfrm>
            <a:off x="4343400" y="5638800"/>
            <a:ext cx="4121888" cy="923330"/>
          </a:xfrm>
          <a:prstGeom prst="rect">
            <a:avLst/>
          </a:prstGeom>
          <a:noFill/>
        </p:spPr>
        <p:txBody>
          <a:bodyPr wrap="square" rtlCol="0">
            <a:spAutoFit/>
          </a:bodyPr>
          <a:lstStyle/>
          <a:p>
            <a:r>
              <a:rPr lang="en-US" i="1" dirty="0" smtClean="0"/>
              <a:t>Forestry Land Management Practices/</a:t>
            </a:r>
            <a:r>
              <a:rPr lang="en-US" i="1" dirty="0" err="1" smtClean="0"/>
              <a:t>Silvicultural</a:t>
            </a:r>
            <a:r>
              <a:rPr lang="en-US" i="1" dirty="0" smtClean="0"/>
              <a:t> Practices Exemption Guidelines – March 2010 (epd.georgia.gov)</a:t>
            </a:r>
            <a:endParaRPr lang="en-US" i="1" dirty="0"/>
          </a:p>
        </p:txBody>
      </p:sp>
    </p:spTree>
    <p:extLst>
      <p:ext uri="{BB962C8B-B14F-4D97-AF65-F5344CB8AC3E}">
        <p14:creationId xmlns:p14="http://schemas.microsoft.com/office/powerpoint/2010/main" val="21391758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57200" y="1481328"/>
            <a:ext cx="4495800" cy="4525963"/>
          </a:xfrm>
        </p:spPr>
        <p:txBody>
          <a:bodyPr>
            <a:noAutofit/>
          </a:bodyPr>
          <a:lstStyle/>
          <a:p>
            <a:pPr>
              <a:buSzPct val="100000"/>
            </a:pPr>
            <a:r>
              <a:rPr lang="en-US" sz="2200" dirty="0" smtClean="0"/>
              <a:t>On April 24</a:t>
            </a:r>
            <a:r>
              <a:rPr lang="en-US" sz="2200" baseline="30000" dirty="0" smtClean="0"/>
              <a:t>th</a:t>
            </a:r>
            <a:r>
              <a:rPr lang="en-US" sz="2200" dirty="0" smtClean="0"/>
              <a:t>, 1975, the Honorable George Busbee, Governor of the State of Georgia, signed into law as Act 599, the </a:t>
            </a:r>
            <a:r>
              <a:rPr lang="en-US" sz="2200" dirty="0" smtClean="0">
                <a:solidFill>
                  <a:schemeClr val="accent1"/>
                </a:solidFill>
              </a:rPr>
              <a:t>Erosion &amp; Sedimentation Act of 1975 </a:t>
            </a:r>
            <a:r>
              <a:rPr lang="en-US" sz="2200" dirty="0" smtClean="0"/>
              <a:t>(O.C.G.A. 12-7-1 et. </a:t>
            </a:r>
            <a:r>
              <a:rPr lang="en-US" sz="2200" dirty="0"/>
              <a:t>s</a:t>
            </a:r>
            <a:r>
              <a:rPr lang="en-US" sz="2200" dirty="0" smtClean="0"/>
              <a:t>eq.)</a:t>
            </a:r>
          </a:p>
          <a:p>
            <a:pPr>
              <a:buSzPct val="100000"/>
            </a:pPr>
            <a:r>
              <a:rPr lang="en-US" sz="2200" dirty="0" smtClean="0"/>
              <a:t>With the passage of the E&amp;S Act, Georgia joined very few states that had adopted legislation specifically designed to protect soil and water resources</a:t>
            </a:r>
          </a:p>
        </p:txBody>
      </p:sp>
      <p:pic>
        <p:nvPicPr>
          <p:cNvPr id="6" name="Content Placeholder 5"/>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2386" r="21977"/>
          <a:stretch/>
        </p:blipFill>
        <p:spPr>
          <a:xfrm>
            <a:off x="5181600" y="1905000"/>
            <a:ext cx="3122226" cy="4213132"/>
          </a:xfrm>
          <a:ln w="9525">
            <a:solidFill>
              <a:schemeClr val="accent1"/>
            </a:solidFill>
          </a:ln>
        </p:spPr>
      </p:pic>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4</a:t>
            </a:fld>
            <a:endParaRPr lang="en-US"/>
          </a:p>
        </p:txBody>
      </p:sp>
      <p:sp>
        <p:nvSpPr>
          <p:cNvPr id="2" name="Title 1"/>
          <p:cNvSpPr>
            <a:spLocks noGrp="1"/>
          </p:cNvSpPr>
          <p:nvPr>
            <p:ph type="title"/>
          </p:nvPr>
        </p:nvSpPr>
        <p:spPr/>
        <p:txBody>
          <a:bodyPr/>
          <a:lstStyle/>
          <a:p>
            <a:r>
              <a:rPr lang="en-US" dirty="0" smtClean="0"/>
              <a:t>History of GESA</a:t>
            </a:r>
            <a:endParaRPr lang="en-US" dirty="0"/>
          </a:p>
        </p:txBody>
      </p:sp>
    </p:spTree>
    <p:extLst>
      <p:ext uri="{BB962C8B-B14F-4D97-AF65-F5344CB8AC3E}">
        <p14:creationId xmlns:p14="http://schemas.microsoft.com/office/powerpoint/2010/main" val="9529635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371600"/>
            <a:ext cx="8153400" cy="1219200"/>
          </a:xfrm>
        </p:spPr>
        <p:txBody>
          <a:bodyPr/>
          <a:lstStyle/>
          <a:p>
            <a:pPr>
              <a:buSzPct val="100000"/>
            </a:pPr>
            <a:r>
              <a:rPr lang="en-US" dirty="0" smtClean="0"/>
              <a:t>Projects carried out under the technical supervision of the USDA-NRCS</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40</a:t>
            </a:fld>
            <a:endParaRPr lang="en-US"/>
          </a:p>
        </p:txBody>
      </p:sp>
      <p:sp>
        <p:nvSpPr>
          <p:cNvPr id="2" name="Title 1"/>
          <p:cNvSpPr>
            <a:spLocks noGrp="1"/>
          </p:cNvSpPr>
          <p:nvPr>
            <p:ph type="title"/>
          </p:nvPr>
        </p:nvSpPr>
        <p:spPr/>
        <p:txBody>
          <a:bodyPr/>
          <a:lstStyle/>
          <a:p>
            <a:r>
              <a:rPr lang="en-US" dirty="0" smtClean="0"/>
              <a:t>NRCS Projects</a:t>
            </a:r>
            <a:endParaRPr lang="en-US" dirty="0"/>
          </a:p>
        </p:txBody>
      </p:sp>
      <p:pic>
        <p:nvPicPr>
          <p:cNvPr id="5" name="Picture 5" descr="Click to view original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438400"/>
            <a:ext cx="5232400" cy="39243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050" y="6469618"/>
            <a:ext cx="2686050" cy="369332"/>
          </a:xfrm>
          <a:prstGeom prst="rect">
            <a:avLst/>
          </a:prstGeom>
          <a:noFill/>
        </p:spPr>
        <p:txBody>
          <a:bodyPr wrap="square" rtlCol="0">
            <a:spAutoFit/>
          </a:bodyPr>
          <a:lstStyle/>
          <a:p>
            <a:r>
              <a:rPr lang="en-US" dirty="0">
                <a:solidFill>
                  <a:schemeClr val="bg1"/>
                </a:solidFill>
              </a:rPr>
              <a:t>O.C.G.A. </a:t>
            </a:r>
            <a:r>
              <a:rPr lang="en-US" dirty="0" smtClean="0">
                <a:solidFill>
                  <a:schemeClr val="bg1"/>
                </a:solidFill>
              </a:rPr>
              <a:t>12-7-17(7)</a:t>
            </a:r>
            <a:endParaRPr lang="en-US" dirty="0">
              <a:solidFill>
                <a:schemeClr val="bg1"/>
              </a:solidFill>
            </a:endParaRPr>
          </a:p>
        </p:txBody>
      </p:sp>
    </p:spTree>
    <p:extLst>
      <p:ext uri="{BB962C8B-B14F-4D97-AF65-F5344CB8AC3E}">
        <p14:creationId xmlns:p14="http://schemas.microsoft.com/office/powerpoint/2010/main" val="4142383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fontScale="92500" lnSpcReduction="20000"/>
          </a:bodyPr>
          <a:lstStyle/>
          <a:p>
            <a:pPr>
              <a:buSzPct val="100000"/>
            </a:pPr>
            <a:r>
              <a:rPr lang="en-US" dirty="0" smtClean="0"/>
              <a:t>Any project involving less than one (1) acre of disturbed area unless the land-disturbing activity is:</a:t>
            </a:r>
          </a:p>
          <a:p>
            <a:pPr lvl="2">
              <a:buClr>
                <a:schemeClr val="accent1"/>
              </a:buClr>
              <a:buFont typeface="Verdana" panose="020B0604030504040204" pitchFamily="34" charset="0"/>
              <a:buChar char="◦"/>
            </a:pPr>
            <a:r>
              <a:rPr lang="en-US" sz="2500" dirty="0" smtClean="0"/>
              <a:t>Within a larger common plan of development with a planned disturbance equal to or greater than 1.0 acre</a:t>
            </a:r>
          </a:p>
          <a:p>
            <a:pPr lvl="2">
              <a:buClr>
                <a:schemeClr val="accent1"/>
              </a:buClr>
              <a:buFont typeface="Verdana" panose="020B0604030504040204" pitchFamily="34" charset="0"/>
              <a:buChar char="◦"/>
            </a:pPr>
            <a:r>
              <a:rPr lang="en-US" sz="2500" dirty="0" smtClean="0"/>
              <a:t>Or within </a:t>
            </a:r>
            <a:r>
              <a:rPr lang="en-US" sz="2500" u="sng" dirty="0" smtClean="0"/>
              <a:t>200</a:t>
            </a:r>
            <a:r>
              <a:rPr lang="en-US" sz="2500" dirty="0" smtClean="0"/>
              <a:t> ft. of the bank of any perennial stream</a:t>
            </a:r>
          </a:p>
          <a:p>
            <a:pPr>
              <a:buSzPct val="100000"/>
              <a:buFont typeface="Wingdings 3" panose="05040102010807070707" pitchFamily="18" charset="2"/>
              <a:buChar char="}"/>
            </a:pPr>
            <a:r>
              <a:rPr lang="en-US" dirty="0" smtClean="0"/>
              <a:t>If a project, located in a area with no Certified LIA, is less than </a:t>
            </a:r>
            <a:r>
              <a:rPr lang="en-US" dirty="0"/>
              <a:t>one (1) </a:t>
            </a:r>
            <a:r>
              <a:rPr lang="en-US" dirty="0" smtClean="0"/>
              <a:t>acre AND within 200 ft. of a perennial stream, no plan submittal is required but the buffer requirements would still be applicable</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41</a:t>
            </a:fld>
            <a:endParaRPr lang="en-US"/>
          </a:p>
        </p:txBody>
      </p:sp>
      <p:sp>
        <p:nvSpPr>
          <p:cNvPr id="2" name="Title 1"/>
          <p:cNvSpPr>
            <a:spLocks noGrp="1"/>
          </p:cNvSpPr>
          <p:nvPr>
            <p:ph type="title"/>
          </p:nvPr>
        </p:nvSpPr>
        <p:spPr/>
        <p:txBody>
          <a:bodyPr/>
          <a:lstStyle/>
          <a:p>
            <a:r>
              <a:rPr lang="en-US" dirty="0" smtClean="0"/>
              <a:t>Projects &lt; 1.0 Acre</a:t>
            </a:r>
            <a:endParaRPr lang="en-US" dirty="0"/>
          </a:p>
        </p:txBody>
      </p:sp>
      <p:sp>
        <p:nvSpPr>
          <p:cNvPr id="5" name="TextBox 4"/>
          <p:cNvSpPr txBox="1"/>
          <p:nvPr/>
        </p:nvSpPr>
        <p:spPr>
          <a:xfrm>
            <a:off x="0" y="6488668"/>
            <a:ext cx="2819400" cy="369332"/>
          </a:xfrm>
          <a:prstGeom prst="rect">
            <a:avLst/>
          </a:prstGeom>
          <a:noFill/>
        </p:spPr>
        <p:txBody>
          <a:bodyPr wrap="square" rtlCol="0">
            <a:spAutoFit/>
          </a:bodyPr>
          <a:lstStyle/>
          <a:p>
            <a:r>
              <a:rPr lang="en-US" dirty="0">
                <a:solidFill>
                  <a:schemeClr val="bg1"/>
                </a:solidFill>
              </a:rPr>
              <a:t>O.C.G.A. </a:t>
            </a:r>
            <a:r>
              <a:rPr lang="en-US" dirty="0" smtClean="0">
                <a:solidFill>
                  <a:schemeClr val="bg1"/>
                </a:solidFill>
              </a:rPr>
              <a:t>12-7-17(8)</a:t>
            </a:r>
            <a:endParaRPr lang="en-US" dirty="0">
              <a:solidFill>
                <a:schemeClr val="bg1"/>
              </a:solidFill>
            </a:endParaRPr>
          </a:p>
        </p:txBody>
      </p:sp>
      <p:sp>
        <p:nvSpPr>
          <p:cNvPr id="6" name="TextBox 5"/>
          <p:cNvSpPr txBox="1"/>
          <p:nvPr/>
        </p:nvSpPr>
        <p:spPr>
          <a:xfrm>
            <a:off x="990600" y="5953223"/>
            <a:ext cx="7543800" cy="369332"/>
          </a:xfrm>
          <a:prstGeom prst="rect">
            <a:avLst/>
          </a:prstGeom>
          <a:noFill/>
        </p:spPr>
        <p:txBody>
          <a:bodyPr wrap="square" rtlCol="0">
            <a:spAutoFit/>
          </a:bodyPr>
          <a:lstStyle/>
          <a:p>
            <a:pPr algn="ctr"/>
            <a:r>
              <a:rPr lang="en-US" i="1" dirty="0" smtClean="0"/>
              <a:t>Check local requirements</a:t>
            </a:r>
            <a:endParaRPr lang="en-US" i="1" dirty="0"/>
          </a:p>
        </p:txBody>
      </p:sp>
    </p:spTree>
    <p:extLst>
      <p:ext uri="{BB962C8B-B14F-4D97-AF65-F5344CB8AC3E}">
        <p14:creationId xmlns:p14="http://schemas.microsoft.com/office/powerpoint/2010/main" val="35572176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smtClean="0"/>
              <a:t>Any projects undertaken or financed by:</a:t>
            </a:r>
          </a:p>
          <a:p>
            <a:pPr lvl="1"/>
            <a:r>
              <a:rPr lang="en-US" dirty="0" smtClean="0"/>
              <a:t>Department of Transportation</a:t>
            </a:r>
          </a:p>
          <a:p>
            <a:pPr lvl="1"/>
            <a:r>
              <a:rPr lang="en-US" dirty="0" smtClean="0"/>
              <a:t>GA Highway Authority</a:t>
            </a:r>
          </a:p>
          <a:p>
            <a:pPr lvl="1"/>
            <a:r>
              <a:rPr lang="en-US" dirty="0" smtClean="0"/>
              <a:t>State Road &amp; Tollway Authority</a:t>
            </a:r>
          </a:p>
          <a:p>
            <a:r>
              <a:rPr lang="en-US" dirty="0" smtClean="0"/>
              <a:t>Any road construction or maintenance project, or both, undertaken by any county or municipality</a:t>
            </a:r>
          </a:p>
          <a:p>
            <a:r>
              <a:rPr lang="en-US" dirty="0" smtClean="0"/>
              <a:t>Not exempt if located within a larger common plan of development</a:t>
            </a:r>
          </a:p>
          <a:p>
            <a:pPr lvl="1"/>
            <a:r>
              <a:rPr lang="en-US" dirty="0" smtClean="0"/>
              <a:t>Becomes secondary permittee; Enforced by LIA</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42</a:t>
            </a:fld>
            <a:endParaRPr lang="en-US"/>
          </a:p>
        </p:txBody>
      </p:sp>
      <p:sp>
        <p:nvSpPr>
          <p:cNvPr id="2" name="Title 1"/>
          <p:cNvSpPr>
            <a:spLocks noGrp="1"/>
          </p:cNvSpPr>
          <p:nvPr>
            <p:ph type="title"/>
          </p:nvPr>
        </p:nvSpPr>
        <p:spPr>
          <a:xfrm>
            <a:off x="533400" y="304800"/>
            <a:ext cx="8229600" cy="1143000"/>
          </a:xfrm>
        </p:spPr>
        <p:txBody>
          <a:bodyPr/>
          <a:lstStyle/>
          <a:p>
            <a:r>
              <a:rPr lang="en-US" dirty="0" smtClean="0"/>
              <a:t>Road Projects</a:t>
            </a:r>
            <a:endParaRPr lang="en-US" dirty="0"/>
          </a:p>
        </p:txBody>
      </p:sp>
      <p:sp>
        <p:nvSpPr>
          <p:cNvPr id="5" name="TextBox 4"/>
          <p:cNvSpPr txBox="1"/>
          <p:nvPr/>
        </p:nvSpPr>
        <p:spPr>
          <a:xfrm>
            <a:off x="-28576" y="6488668"/>
            <a:ext cx="2847975" cy="369332"/>
          </a:xfrm>
          <a:prstGeom prst="rect">
            <a:avLst/>
          </a:prstGeom>
          <a:noFill/>
        </p:spPr>
        <p:txBody>
          <a:bodyPr wrap="square" rtlCol="0">
            <a:spAutoFit/>
          </a:bodyPr>
          <a:lstStyle/>
          <a:p>
            <a:r>
              <a:rPr lang="en-US" dirty="0">
                <a:solidFill>
                  <a:schemeClr val="bg1"/>
                </a:solidFill>
              </a:rPr>
              <a:t>O.C.G.A. </a:t>
            </a:r>
            <a:r>
              <a:rPr lang="en-US" dirty="0" smtClean="0">
                <a:solidFill>
                  <a:schemeClr val="bg1"/>
                </a:solidFill>
              </a:rPr>
              <a:t>12-7-17(9)</a:t>
            </a:r>
            <a:endParaRPr lang="en-US" dirty="0">
              <a:solidFill>
                <a:schemeClr val="bg1"/>
              </a:solidFill>
            </a:endParaRPr>
          </a:p>
        </p:txBody>
      </p:sp>
      <p:sp>
        <p:nvSpPr>
          <p:cNvPr id="6" name="TextBox 5"/>
          <p:cNvSpPr txBox="1"/>
          <p:nvPr/>
        </p:nvSpPr>
        <p:spPr>
          <a:xfrm>
            <a:off x="5029200" y="760511"/>
            <a:ext cx="3505200" cy="307777"/>
          </a:xfrm>
          <a:prstGeom prst="rect">
            <a:avLst/>
          </a:prstGeom>
          <a:noFill/>
        </p:spPr>
        <p:txBody>
          <a:bodyPr wrap="square" rtlCol="0">
            <a:spAutoFit/>
          </a:bodyPr>
          <a:lstStyle/>
          <a:p>
            <a:pPr algn="ctr"/>
            <a:r>
              <a:rPr lang="en-US" sz="1400" dirty="0">
                <a:solidFill>
                  <a:schemeClr val="accent2"/>
                </a:solidFill>
              </a:rPr>
              <a:t>Not exempt from NPDES</a:t>
            </a:r>
          </a:p>
        </p:txBody>
      </p:sp>
    </p:spTree>
    <p:extLst>
      <p:ext uri="{BB962C8B-B14F-4D97-AF65-F5344CB8AC3E}">
        <p14:creationId xmlns:p14="http://schemas.microsoft.com/office/powerpoint/2010/main" val="17125209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a:buSzPct val="100000"/>
            </a:pPr>
            <a:r>
              <a:rPr lang="en-US" dirty="0" smtClean="0"/>
              <a:t>Any land-disturbing activities conducted by:</a:t>
            </a:r>
          </a:p>
          <a:p>
            <a:pPr lvl="1"/>
            <a:r>
              <a:rPr lang="en-US" dirty="0" smtClean="0"/>
              <a:t>Electric Membership Corporation</a:t>
            </a:r>
          </a:p>
          <a:p>
            <a:pPr lvl="1"/>
            <a:r>
              <a:rPr lang="en-US" dirty="0" smtClean="0"/>
              <a:t>Municipal Electrical System</a:t>
            </a:r>
          </a:p>
          <a:p>
            <a:pPr lvl="1"/>
            <a:r>
              <a:rPr lang="en-US" dirty="0" smtClean="0"/>
              <a:t>Public Utility under PSC jurisdiction </a:t>
            </a:r>
            <a:r>
              <a:rPr lang="en-US" sz="1800" dirty="0" smtClean="0"/>
              <a:t>(i.e. Solar Farms &amp; Railroads)</a:t>
            </a:r>
          </a:p>
          <a:p>
            <a:pPr lvl="1"/>
            <a:r>
              <a:rPr lang="en-US" dirty="0" smtClean="0"/>
              <a:t>Any utility under FERC jurisdiction</a:t>
            </a:r>
          </a:p>
          <a:p>
            <a:pPr lvl="1"/>
            <a:r>
              <a:rPr lang="en-US" dirty="0" smtClean="0"/>
              <a:t>Cable television systems</a:t>
            </a:r>
          </a:p>
          <a:p>
            <a:pPr>
              <a:buSzPct val="100000"/>
            </a:pPr>
            <a:r>
              <a:rPr lang="en-US" dirty="0"/>
              <a:t>Not exempt if located within a larger common plan of development</a:t>
            </a:r>
          </a:p>
          <a:p>
            <a:pPr lvl="1"/>
            <a:r>
              <a:rPr lang="en-US" dirty="0"/>
              <a:t>Becomes secondary permittee; Enforced by </a:t>
            </a:r>
            <a:r>
              <a:rPr lang="en-US" dirty="0" smtClean="0"/>
              <a:t>LIA </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43</a:t>
            </a:fld>
            <a:endParaRPr lang="en-US"/>
          </a:p>
        </p:txBody>
      </p:sp>
      <p:sp>
        <p:nvSpPr>
          <p:cNvPr id="2" name="Title 1"/>
          <p:cNvSpPr>
            <a:spLocks noGrp="1"/>
          </p:cNvSpPr>
          <p:nvPr>
            <p:ph type="title"/>
          </p:nvPr>
        </p:nvSpPr>
        <p:spPr/>
        <p:txBody>
          <a:bodyPr/>
          <a:lstStyle/>
          <a:p>
            <a:r>
              <a:rPr lang="en-US" dirty="0" smtClean="0"/>
              <a:t>Utility Projects</a:t>
            </a:r>
            <a:endParaRPr lang="en-US" dirty="0"/>
          </a:p>
        </p:txBody>
      </p:sp>
      <p:sp>
        <p:nvSpPr>
          <p:cNvPr id="5" name="TextBox 4"/>
          <p:cNvSpPr txBox="1"/>
          <p:nvPr/>
        </p:nvSpPr>
        <p:spPr>
          <a:xfrm>
            <a:off x="0" y="6488668"/>
            <a:ext cx="3048000" cy="369332"/>
          </a:xfrm>
          <a:prstGeom prst="rect">
            <a:avLst/>
          </a:prstGeom>
          <a:noFill/>
        </p:spPr>
        <p:txBody>
          <a:bodyPr wrap="square" rtlCol="0">
            <a:spAutoFit/>
          </a:bodyPr>
          <a:lstStyle/>
          <a:p>
            <a:r>
              <a:rPr lang="en-US" dirty="0">
                <a:solidFill>
                  <a:schemeClr val="bg1"/>
                </a:solidFill>
              </a:rPr>
              <a:t>O.C.G.A. </a:t>
            </a:r>
            <a:r>
              <a:rPr lang="en-US" dirty="0" smtClean="0">
                <a:solidFill>
                  <a:schemeClr val="bg1"/>
                </a:solidFill>
              </a:rPr>
              <a:t>12-7-17(9)</a:t>
            </a:r>
            <a:endParaRPr lang="en-US" dirty="0">
              <a:solidFill>
                <a:schemeClr val="bg1"/>
              </a:solidFill>
            </a:endParaRPr>
          </a:p>
        </p:txBody>
      </p:sp>
      <p:sp>
        <p:nvSpPr>
          <p:cNvPr id="6" name="TextBox 5"/>
          <p:cNvSpPr txBox="1"/>
          <p:nvPr/>
        </p:nvSpPr>
        <p:spPr>
          <a:xfrm>
            <a:off x="5638800" y="644723"/>
            <a:ext cx="3048000" cy="307777"/>
          </a:xfrm>
          <a:prstGeom prst="rect">
            <a:avLst/>
          </a:prstGeom>
          <a:noFill/>
        </p:spPr>
        <p:txBody>
          <a:bodyPr wrap="square" rtlCol="0">
            <a:spAutoFit/>
          </a:bodyPr>
          <a:lstStyle/>
          <a:p>
            <a:pPr algn="ctr"/>
            <a:r>
              <a:rPr lang="en-US" sz="1400" dirty="0">
                <a:solidFill>
                  <a:schemeClr val="accent2"/>
                </a:solidFill>
              </a:rPr>
              <a:t>Not exempt from NPDES</a:t>
            </a:r>
          </a:p>
        </p:txBody>
      </p:sp>
    </p:spTree>
    <p:extLst>
      <p:ext uri="{BB962C8B-B14F-4D97-AF65-F5344CB8AC3E}">
        <p14:creationId xmlns:p14="http://schemas.microsoft.com/office/powerpoint/2010/main" val="18285209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44</a:t>
            </a:fld>
            <a:endParaRPr lang="en-US"/>
          </a:p>
        </p:txBody>
      </p:sp>
      <p:sp>
        <p:nvSpPr>
          <p:cNvPr id="2" name="Title 1"/>
          <p:cNvSpPr>
            <a:spLocks noGrp="1"/>
          </p:cNvSpPr>
          <p:nvPr>
            <p:ph type="title"/>
          </p:nvPr>
        </p:nvSpPr>
        <p:spPr/>
        <p:txBody>
          <a:bodyPr/>
          <a:lstStyle/>
          <a:p>
            <a:r>
              <a:rPr lang="en-US" dirty="0"/>
              <a:t>Utility Projects</a:t>
            </a:r>
          </a:p>
        </p:txBody>
      </p:sp>
      <p:sp>
        <p:nvSpPr>
          <p:cNvPr id="4" name="TextBox 3"/>
          <p:cNvSpPr txBox="1"/>
          <p:nvPr/>
        </p:nvSpPr>
        <p:spPr>
          <a:xfrm>
            <a:off x="5741580" y="685800"/>
            <a:ext cx="2792819" cy="307777"/>
          </a:xfrm>
          <a:prstGeom prst="rect">
            <a:avLst/>
          </a:prstGeom>
          <a:noFill/>
        </p:spPr>
        <p:txBody>
          <a:bodyPr wrap="square" rtlCol="0">
            <a:spAutoFit/>
          </a:bodyPr>
          <a:lstStyle/>
          <a:p>
            <a:pPr algn="ctr"/>
            <a:r>
              <a:rPr lang="en-US" sz="1400" dirty="0">
                <a:solidFill>
                  <a:schemeClr val="accent2"/>
                </a:solidFill>
              </a:rPr>
              <a:t>Not exempt from NPDES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1981" y="1371600"/>
            <a:ext cx="6553200" cy="491374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60761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45</a:t>
            </a:fld>
            <a:endParaRPr lang="en-US"/>
          </a:p>
        </p:txBody>
      </p:sp>
      <p:sp>
        <p:nvSpPr>
          <p:cNvPr id="2" name="Title 1"/>
          <p:cNvSpPr>
            <a:spLocks noGrp="1"/>
          </p:cNvSpPr>
          <p:nvPr>
            <p:ph type="title"/>
          </p:nvPr>
        </p:nvSpPr>
        <p:spPr>
          <a:xfrm>
            <a:off x="228600" y="274638"/>
            <a:ext cx="8763000" cy="1143000"/>
          </a:xfrm>
        </p:spPr>
        <p:txBody>
          <a:bodyPr/>
          <a:lstStyle/>
          <a:p>
            <a:r>
              <a:rPr lang="en-US" sz="4600" dirty="0" smtClean="0"/>
              <a:t>Public Water System Reservoirs</a:t>
            </a:r>
            <a:endParaRPr lang="en-US" sz="4600"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143000" y="1682750"/>
            <a:ext cx="7010400" cy="4413250"/>
          </a:xfrm>
          <a:prstGeom prst="rect">
            <a:avLst/>
          </a:prstGeom>
          <a:ln>
            <a:solidFill>
              <a:schemeClr val="accent1"/>
            </a:solidFill>
            <a:miter lim="800000"/>
            <a:headEnd/>
            <a:tailEnd/>
          </a:ln>
        </p:spPr>
      </p:pic>
      <p:sp>
        <p:nvSpPr>
          <p:cNvPr id="6" name="TextBox 5"/>
          <p:cNvSpPr txBox="1"/>
          <p:nvPr/>
        </p:nvSpPr>
        <p:spPr>
          <a:xfrm>
            <a:off x="-19050" y="6499562"/>
            <a:ext cx="2819400" cy="369332"/>
          </a:xfrm>
          <a:prstGeom prst="rect">
            <a:avLst/>
          </a:prstGeom>
          <a:noFill/>
        </p:spPr>
        <p:txBody>
          <a:bodyPr wrap="square" rtlCol="0">
            <a:spAutoFit/>
          </a:bodyPr>
          <a:lstStyle/>
          <a:p>
            <a:r>
              <a:rPr lang="en-US" dirty="0"/>
              <a:t>O.C.G.A. </a:t>
            </a:r>
            <a:r>
              <a:rPr lang="en-US" dirty="0" smtClean="0"/>
              <a:t>12-7-17(11)</a:t>
            </a:r>
            <a:endParaRPr lang="en-US" dirty="0"/>
          </a:p>
        </p:txBody>
      </p:sp>
      <p:sp>
        <p:nvSpPr>
          <p:cNvPr id="7" name="TextBox 6"/>
          <p:cNvSpPr txBox="1"/>
          <p:nvPr/>
        </p:nvSpPr>
        <p:spPr>
          <a:xfrm>
            <a:off x="3276600" y="1292423"/>
            <a:ext cx="2743200" cy="307777"/>
          </a:xfrm>
          <a:prstGeom prst="rect">
            <a:avLst/>
          </a:prstGeom>
          <a:noFill/>
        </p:spPr>
        <p:txBody>
          <a:bodyPr wrap="square" rtlCol="0">
            <a:spAutoFit/>
          </a:bodyPr>
          <a:lstStyle/>
          <a:p>
            <a:pPr algn="ctr"/>
            <a:r>
              <a:rPr lang="en-US" sz="1400" dirty="0">
                <a:solidFill>
                  <a:schemeClr val="accent2"/>
                </a:solidFill>
              </a:rPr>
              <a:t>Not exempt from NPDES</a:t>
            </a:r>
          </a:p>
        </p:txBody>
      </p:sp>
    </p:spTree>
    <p:extLst>
      <p:ext uri="{BB962C8B-B14F-4D97-AF65-F5344CB8AC3E}">
        <p14:creationId xmlns:p14="http://schemas.microsoft.com/office/powerpoint/2010/main" val="25276898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2376" y="533400"/>
            <a:ext cx="7772400" cy="2355112"/>
          </a:xfrm>
        </p:spPr>
        <p:txBody>
          <a:bodyPr>
            <a:normAutofit/>
          </a:bodyPr>
          <a:lstStyle/>
          <a:p>
            <a:r>
              <a:rPr lang="en-US" sz="4200" dirty="0" smtClean="0"/>
              <a:t>Education &amp; </a:t>
            </a:r>
            <a:br>
              <a:rPr lang="en-US" sz="4200" dirty="0" smtClean="0"/>
            </a:br>
            <a:r>
              <a:rPr lang="en-US" sz="4200" dirty="0" smtClean="0"/>
              <a:t>Training </a:t>
            </a:r>
            <a:br>
              <a:rPr lang="en-US" sz="4200" dirty="0" smtClean="0"/>
            </a:br>
            <a:r>
              <a:rPr lang="en-US" sz="4200" dirty="0" smtClean="0"/>
              <a:t>Requirements</a:t>
            </a:r>
            <a:endParaRPr lang="en-US" sz="4200" dirty="0"/>
          </a:p>
        </p:txBody>
      </p:sp>
      <p:sp>
        <p:nvSpPr>
          <p:cNvPr id="2" name="Text Placeholder 1"/>
          <p:cNvSpPr>
            <a:spLocks noGrp="1"/>
          </p:cNvSpPr>
          <p:nvPr>
            <p:ph type="body" idx="1"/>
          </p:nvPr>
        </p:nvSpPr>
        <p:spPr/>
        <p:txBody>
          <a:bodyPr/>
          <a:lstStyle/>
          <a:p>
            <a:r>
              <a:rPr lang="en-US" dirty="0" smtClean="0"/>
              <a:t>O.C.G.A. 12-7-19</a:t>
            </a:r>
            <a:endParaRPr lang="en-US" dirty="0"/>
          </a:p>
        </p:txBody>
      </p:sp>
      <p:sp>
        <p:nvSpPr>
          <p:cNvPr id="4" name="Slide Number Placeholder 3"/>
          <p:cNvSpPr>
            <a:spLocks noGrp="1"/>
          </p:cNvSpPr>
          <p:nvPr>
            <p:ph type="sldNum" sz="quarter" idx="12"/>
          </p:nvPr>
        </p:nvSpPr>
        <p:spPr/>
        <p:txBody>
          <a:bodyPr/>
          <a:lstStyle/>
          <a:p>
            <a:fld id="{FB946D05-688F-46EF-9CE9-C7A1187CF0E8}" type="slidenum">
              <a:rPr lang="en-US" smtClean="0"/>
              <a:t>46</a:t>
            </a:fld>
            <a:endParaRPr lang="en-US"/>
          </a:p>
        </p:txBody>
      </p:sp>
    </p:spTree>
    <p:extLst>
      <p:ext uri="{BB962C8B-B14F-4D97-AF65-F5344CB8AC3E}">
        <p14:creationId xmlns:p14="http://schemas.microsoft.com/office/powerpoint/2010/main" val="8722045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u="sng" dirty="0" smtClean="0"/>
              <a:t>Persons</a:t>
            </a:r>
            <a:r>
              <a:rPr lang="en-US" dirty="0" smtClean="0"/>
              <a:t> involved in land development design, review, permitting, construction, monitoring, or inspection or any land-disturbing activity shall meet the education and training certification requirements, dependent on his or her level of involvement with the process as developed by the Commission in consultation with the GA EPD and the Stakeholder Advisory Board</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47</a:t>
            </a:fld>
            <a:endParaRPr lang="en-US"/>
          </a:p>
        </p:txBody>
      </p:sp>
      <p:sp>
        <p:nvSpPr>
          <p:cNvPr id="2" name="Title 1"/>
          <p:cNvSpPr>
            <a:spLocks noGrp="1"/>
          </p:cNvSpPr>
          <p:nvPr>
            <p:ph type="title"/>
          </p:nvPr>
        </p:nvSpPr>
        <p:spPr/>
        <p:txBody>
          <a:bodyPr/>
          <a:lstStyle/>
          <a:p>
            <a:r>
              <a:rPr lang="en-US" dirty="0" smtClean="0"/>
              <a:t>Who Must Be Certified?</a:t>
            </a:r>
            <a:endParaRPr lang="en-US" dirty="0"/>
          </a:p>
        </p:txBody>
      </p:sp>
      <p:sp>
        <p:nvSpPr>
          <p:cNvPr id="5" name="TextBox 4"/>
          <p:cNvSpPr txBox="1"/>
          <p:nvPr/>
        </p:nvSpPr>
        <p:spPr>
          <a:xfrm>
            <a:off x="0" y="6488668"/>
            <a:ext cx="2895600" cy="369332"/>
          </a:xfrm>
          <a:prstGeom prst="rect">
            <a:avLst/>
          </a:prstGeom>
          <a:noFill/>
        </p:spPr>
        <p:txBody>
          <a:bodyPr wrap="square" rtlCol="0">
            <a:spAutoFit/>
          </a:bodyPr>
          <a:lstStyle/>
          <a:p>
            <a:r>
              <a:rPr lang="en-US" dirty="0">
                <a:solidFill>
                  <a:schemeClr val="bg1"/>
                </a:solidFill>
              </a:rPr>
              <a:t>O.C.G.A. </a:t>
            </a:r>
            <a:r>
              <a:rPr lang="en-US" dirty="0" smtClean="0">
                <a:solidFill>
                  <a:schemeClr val="bg1"/>
                </a:solidFill>
              </a:rPr>
              <a:t>12-7-19(a)(1)</a:t>
            </a:r>
            <a:endParaRPr lang="en-US" dirty="0">
              <a:solidFill>
                <a:schemeClr val="bg1"/>
              </a:solidFill>
            </a:endParaRPr>
          </a:p>
        </p:txBody>
      </p:sp>
    </p:spTree>
    <p:extLst>
      <p:ext uri="{BB962C8B-B14F-4D97-AF65-F5344CB8AC3E}">
        <p14:creationId xmlns:p14="http://schemas.microsoft.com/office/powerpoint/2010/main" val="42443704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lnSpcReduction="10000"/>
          </a:bodyPr>
          <a:lstStyle/>
          <a:p>
            <a:r>
              <a:rPr lang="en-US" dirty="0" smtClean="0"/>
              <a:t>Whenever land-disturbing activities are being conducted on site, each entity or person acting as either a primary, secondary, or tertiary permittee shall have as a minimum </a:t>
            </a:r>
            <a:r>
              <a:rPr lang="en-US" u="sng" dirty="0" smtClean="0"/>
              <a:t>one (1)</a:t>
            </a:r>
            <a:r>
              <a:rPr lang="en-US" dirty="0" smtClean="0"/>
              <a:t> person who is responsible charge of erosion and sedimentation control activities</a:t>
            </a:r>
          </a:p>
          <a:p>
            <a:r>
              <a:rPr lang="en-US" dirty="0" smtClean="0"/>
              <a:t>Persons or entities involved in projects not requiring a state general permit but otherwise requiring certified personnel on site may contract with certified persons </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48</a:t>
            </a:fld>
            <a:endParaRPr lang="en-US"/>
          </a:p>
        </p:txBody>
      </p:sp>
      <p:sp>
        <p:nvSpPr>
          <p:cNvPr id="2" name="Title 1"/>
          <p:cNvSpPr>
            <a:spLocks noGrp="1"/>
          </p:cNvSpPr>
          <p:nvPr>
            <p:ph type="title"/>
          </p:nvPr>
        </p:nvSpPr>
        <p:spPr>
          <a:xfrm>
            <a:off x="152400" y="274638"/>
            <a:ext cx="8839200" cy="1143000"/>
          </a:xfrm>
        </p:spPr>
        <p:txBody>
          <a:bodyPr/>
          <a:lstStyle/>
          <a:p>
            <a:r>
              <a:rPr lang="en-US" sz="4600" dirty="0" smtClean="0"/>
              <a:t>Who Must Be </a:t>
            </a:r>
            <a:r>
              <a:rPr lang="en-US" sz="4600" dirty="0"/>
              <a:t>C</a:t>
            </a:r>
            <a:r>
              <a:rPr lang="en-US" sz="4600" dirty="0" smtClean="0"/>
              <a:t>ertified On Site?</a:t>
            </a:r>
            <a:endParaRPr lang="en-US" sz="4600" dirty="0"/>
          </a:p>
        </p:txBody>
      </p:sp>
      <p:sp>
        <p:nvSpPr>
          <p:cNvPr id="5" name="TextBox 4"/>
          <p:cNvSpPr txBox="1"/>
          <p:nvPr/>
        </p:nvSpPr>
        <p:spPr>
          <a:xfrm>
            <a:off x="0" y="6488668"/>
            <a:ext cx="3048000" cy="369332"/>
          </a:xfrm>
          <a:prstGeom prst="rect">
            <a:avLst/>
          </a:prstGeom>
          <a:noFill/>
        </p:spPr>
        <p:txBody>
          <a:bodyPr wrap="square" rtlCol="0">
            <a:spAutoFit/>
          </a:bodyPr>
          <a:lstStyle/>
          <a:p>
            <a:r>
              <a:rPr lang="en-US" dirty="0">
                <a:solidFill>
                  <a:schemeClr val="bg1"/>
                </a:solidFill>
              </a:rPr>
              <a:t>O.C.G.A. </a:t>
            </a:r>
            <a:r>
              <a:rPr lang="en-US" dirty="0" smtClean="0">
                <a:solidFill>
                  <a:schemeClr val="bg1"/>
                </a:solidFill>
              </a:rPr>
              <a:t>12-7-19(a)(2-3)</a:t>
            </a:r>
            <a:endParaRPr lang="en-US" dirty="0">
              <a:solidFill>
                <a:schemeClr val="bg1"/>
              </a:solidFill>
            </a:endParaRPr>
          </a:p>
        </p:txBody>
      </p:sp>
    </p:spTree>
    <p:extLst>
      <p:ext uri="{BB962C8B-B14F-4D97-AF65-F5344CB8AC3E}">
        <p14:creationId xmlns:p14="http://schemas.microsoft.com/office/powerpoint/2010/main" val="36803348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49</a:t>
            </a:fld>
            <a:endParaRPr lang="en-US"/>
          </a:p>
        </p:txBody>
      </p:sp>
      <p:sp>
        <p:nvSpPr>
          <p:cNvPr id="2" name="Title 1"/>
          <p:cNvSpPr>
            <a:spLocks noGrp="1"/>
          </p:cNvSpPr>
          <p:nvPr>
            <p:ph type="title"/>
          </p:nvPr>
        </p:nvSpPr>
        <p:spPr/>
        <p:txBody>
          <a:bodyPr/>
          <a:lstStyle/>
          <a:p>
            <a:r>
              <a:rPr lang="en-US" dirty="0" smtClean="0"/>
              <a:t>Courses</a:t>
            </a:r>
            <a:endParaRPr lang="en-US" dirty="0"/>
          </a:p>
        </p:txBody>
      </p:sp>
      <p:pic>
        <p:nvPicPr>
          <p:cNvPr id="4" name="Picture 3"/>
          <p:cNvPicPr>
            <a:picLocks noChangeAspect="1" noChangeArrowheads="1"/>
          </p:cNvPicPr>
          <p:nvPr/>
        </p:nvPicPr>
        <p:blipFill>
          <a:blip r:embed="rId3">
            <a:duotone>
              <a:prstClr val="black"/>
              <a:schemeClr val="bg1">
                <a:tint val="45000"/>
                <a:satMod val="400000"/>
              </a:scheme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33400" y="1294011"/>
            <a:ext cx="7959803" cy="535490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4886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smtClean="0"/>
              <a:t>To strengthen and extend the present erosion and sediment control activities and programs of this state</a:t>
            </a:r>
          </a:p>
          <a:p>
            <a:pPr>
              <a:buSzPct val="100000"/>
            </a:pPr>
            <a:r>
              <a:rPr lang="en-US" dirty="0" smtClean="0"/>
              <a:t>To provide for the establishment and implementation of a state-wide comprehensive soil erosion and sediment control program</a:t>
            </a:r>
          </a:p>
          <a:p>
            <a:pPr>
              <a:buSzPct val="100000"/>
            </a:pPr>
            <a:r>
              <a:rPr lang="en-US" dirty="0" smtClean="0"/>
              <a:t>To conserve and protect the land, water, air, and other resources of the state</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5</a:t>
            </a:fld>
            <a:endParaRPr lang="en-US"/>
          </a:p>
        </p:txBody>
      </p:sp>
      <p:sp>
        <p:nvSpPr>
          <p:cNvPr id="2" name="Title 1"/>
          <p:cNvSpPr>
            <a:spLocks noGrp="1"/>
          </p:cNvSpPr>
          <p:nvPr>
            <p:ph type="title"/>
          </p:nvPr>
        </p:nvSpPr>
        <p:spPr/>
        <p:txBody>
          <a:bodyPr/>
          <a:lstStyle/>
          <a:p>
            <a:r>
              <a:rPr lang="en-US" dirty="0" smtClean="0"/>
              <a:t>Intent of GESA</a:t>
            </a:r>
            <a:endParaRPr lang="en-US" dirty="0"/>
          </a:p>
        </p:txBody>
      </p:sp>
      <p:sp>
        <p:nvSpPr>
          <p:cNvPr id="5" name="TextBox 4"/>
          <p:cNvSpPr txBox="1"/>
          <p:nvPr/>
        </p:nvSpPr>
        <p:spPr>
          <a:xfrm>
            <a:off x="0" y="6488668"/>
            <a:ext cx="2133600" cy="369332"/>
          </a:xfrm>
          <a:prstGeom prst="rect">
            <a:avLst/>
          </a:prstGeom>
          <a:noFill/>
        </p:spPr>
        <p:txBody>
          <a:bodyPr wrap="square" rtlCol="0">
            <a:spAutoFit/>
          </a:bodyPr>
          <a:lstStyle/>
          <a:p>
            <a:r>
              <a:rPr lang="en-US" dirty="0" smtClean="0">
                <a:solidFill>
                  <a:schemeClr val="bg1"/>
                </a:solidFill>
              </a:rPr>
              <a:t>O.C.G.A 12-7-2</a:t>
            </a:r>
            <a:endParaRPr lang="en-US" dirty="0">
              <a:solidFill>
                <a:schemeClr val="bg1"/>
              </a:solidFill>
            </a:endParaRPr>
          </a:p>
        </p:txBody>
      </p:sp>
    </p:spTree>
    <p:extLst>
      <p:ext uri="{BB962C8B-B14F-4D97-AF65-F5344CB8AC3E}">
        <p14:creationId xmlns:p14="http://schemas.microsoft.com/office/powerpoint/2010/main" val="18795295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50</a:t>
            </a:fld>
            <a:endParaRPr lang="en-US"/>
          </a:p>
        </p:txBody>
      </p:sp>
      <p:sp>
        <p:nvSpPr>
          <p:cNvPr id="2" name="Title 1"/>
          <p:cNvSpPr>
            <a:spLocks noGrp="1"/>
          </p:cNvSpPr>
          <p:nvPr>
            <p:ph type="title"/>
          </p:nvPr>
        </p:nvSpPr>
        <p:spPr>
          <a:xfrm>
            <a:off x="152400" y="274638"/>
            <a:ext cx="8839200" cy="1143000"/>
          </a:xfrm>
        </p:spPr>
        <p:txBody>
          <a:bodyPr/>
          <a:lstStyle/>
          <a:p>
            <a:r>
              <a:rPr lang="en-US" sz="4600" dirty="0" smtClean="0"/>
              <a:t>Certification Card Substitution</a:t>
            </a:r>
            <a:endParaRPr lang="en-US" sz="4600" dirty="0"/>
          </a:p>
        </p:txBody>
      </p:sp>
      <p:pic>
        <p:nvPicPr>
          <p:cNvPr id="1026" name="Picture 2" descr="C:\Users\bhart\Desktop\IMG_048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73" t="17636" r="5588" b="6955"/>
          <a:stretch/>
        </p:blipFill>
        <p:spPr bwMode="auto">
          <a:xfrm>
            <a:off x="978792" y="3086098"/>
            <a:ext cx="2220247" cy="1411849"/>
          </a:xfrm>
          <a:prstGeom prst="roundRect">
            <a:avLst/>
          </a:prstGeom>
          <a:noFill/>
          <a:extLst>
            <a:ext uri="{909E8E84-426E-40DD-AFC4-6F175D3DCCD1}">
              <a14:hiddenFill xmlns:a14="http://schemas.microsoft.com/office/drawing/2010/main">
                <a:solidFill>
                  <a:srgbClr val="FFFFFF"/>
                </a:solidFill>
              </a14:hiddenFill>
            </a:ext>
          </a:extLst>
        </p:spPr>
      </p:pic>
      <p:pic>
        <p:nvPicPr>
          <p:cNvPr id="1027" name="Picture 3" descr="C:\Users\bhart\Desktop\IMG_048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81" t="15031" r="5272" b="6182"/>
          <a:stretch/>
        </p:blipFill>
        <p:spPr bwMode="auto">
          <a:xfrm>
            <a:off x="1007367" y="4724400"/>
            <a:ext cx="2220247" cy="1417643"/>
          </a:xfrm>
          <a:prstGeom prst="roundRect">
            <a:avLst/>
          </a:prstGeom>
          <a:noFill/>
          <a:extLst>
            <a:ext uri="{909E8E84-426E-40DD-AFC4-6F175D3DCCD1}">
              <a14:hiddenFill xmlns:a14="http://schemas.microsoft.com/office/drawing/2010/main">
                <a:solidFill>
                  <a:srgbClr val="FFFFFF"/>
                </a:solidFill>
              </a14:hiddenFill>
            </a:ext>
          </a:extLst>
        </p:spPr>
      </p:pic>
      <p:sp>
        <p:nvSpPr>
          <p:cNvPr id="4" name="Equal 3"/>
          <p:cNvSpPr/>
          <p:nvPr/>
        </p:nvSpPr>
        <p:spPr>
          <a:xfrm>
            <a:off x="3902967" y="1702318"/>
            <a:ext cx="1219200" cy="762000"/>
          </a:xfrm>
          <a:prstGeom prst="mathEqual">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pic>
        <p:nvPicPr>
          <p:cNvPr id="8"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3766" t="12338" r="5858" b="11764"/>
          <a:stretch/>
        </p:blipFill>
        <p:spPr bwMode="auto">
          <a:xfrm>
            <a:off x="5780533" y="3086098"/>
            <a:ext cx="2241580" cy="1411849"/>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Equal 8"/>
          <p:cNvSpPr/>
          <p:nvPr/>
        </p:nvSpPr>
        <p:spPr>
          <a:xfrm>
            <a:off x="3902967" y="3411022"/>
            <a:ext cx="1219200" cy="762000"/>
          </a:xfrm>
          <a:prstGeom prst="mathEqual">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pic>
        <p:nvPicPr>
          <p:cNvPr id="11" name="Picture 3" descr="C:\Users\bhart\Desktop\IMG_048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81" t="15031" r="5272" b="6182"/>
          <a:stretch/>
        </p:blipFill>
        <p:spPr bwMode="auto">
          <a:xfrm>
            <a:off x="978792" y="1371600"/>
            <a:ext cx="2220247" cy="1417643"/>
          </a:xfrm>
          <a:prstGeom prst="round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3766" t="12338" r="5858" b="11764"/>
          <a:stretch/>
        </p:blipFill>
        <p:spPr bwMode="auto">
          <a:xfrm>
            <a:off x="5801866" y="1377394"/>
            <a:ext cx="2241580" cy="1411849"/>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C:\Users\bhart\Desktop\IMG_048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73" t="17636" r="5588" b="6955"/>
          <a:stretch/>
        </p:blipFill>
        <p:spPr bwMode="auto">
          <a:xfrm>
            <a:off x="5780533" y="4730194"/>
            <a:ext cx="2220247" cy="1411849"/>
          </a:xfrm>
          <a:prstGeom prst="roundRect">
            <a:avLst/>
          </a:prstGeom>
          <a:noFill/>
          <a:extLst>
            <a:ext uri="{909E8E84-426E-40DD-AFC4-6F175D3DCCD1}">
              <a14:hiddenFill xmlns:a14="http://schemas.microsoft.com/office/drawing/2010/main">
                <a:solidFill>
                  <a:srgbClr val="FFFFFF"/>
                </a:solidFill>
              </a14:hiddenFill>
            </a:ext>
          </a:extLst>
        </p:spPr>
      </p:pic>
      <p:sp>
        <p:nvSpPr>
          <p:cNvPr id="6" name="Not Equal 5"/>
          <p:cNvSpPr/>
          <p:nvPr/>
        </p:nvSpPr>
        <p:spPr>
          <a:xfrm>
            <a:off x="3864867" y="5014121"/>
            <a:ext cx="1295400" cy="838200"/>
          </a:xfrm>
          <a:prstGeom prst="mathNotEqual">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097959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09600" y="1295400"/>
            <a:ext cx="3886200" cy="4572000"/>
          </a:xfrm>
        </p:spPr>
        <p:txBody>
          <a:bodyPr>
            <a:normAutofit fontScale="77500" lnSpcReduction="20000"/>
          </a:bodyPr>
          <a:lstStyle/>
          <a:p>
            <a:pPr>
              <a:buSzPct val="100000"/>
            </a:pPr>
            <a:r>
              <a:rPr lang="en-US" dirty="0" smtClean="0"/>
              <a:t>Required for individuals involved in land disturbing activities that are working in a subcontractor capacity for a primary, secondary or tertiary permittee</a:t>
            </a:r>
          </a:p>
          <a:p>
            <a:pPr>
              <a:buSzPct val="100000"/>
            </a:pPr>
            <a:r>
              <a:rPr lang="en-US" dirty="0" smtClean="0"/>
              <a:t>Individuals working in a subcontractor capacity cannot be required to meet any educational requirements that exceed those of a Certified Subcontractor</a:t>
            </a:r>
            <a:endParaRPr lang="en-US" dirty="0"/>
          </a:p>
        </p:txBody>
      </p:sp>
      <p:sp>
        <p:nvSpPr>
          <p:cNvPr id="5" name="Content Placeholder 4"/>
          <p:cNvSpPr>
            <a:spLocks noGrp="1"/>
          </p:cNvSpPr>
          <p:nvPr>
            <p:ph sz="half" idx="2"/>
          </p:nvPr>
        </p:nvSpPr>
        <p:spPr>
          <a:xfrm>
            <a:off x="4844901" y="1295400"/>
            <a:ext cx="3886200" cy="4572000"/>
          </a:xfrm>
        </p:spPr>
        <p:txBody>
          <a:bodyPr>
            <a:normAutofit fontScale="77500" lnSpcReduction="20000"/>
          </a:bodyPr>
          <a:lstStyle/>
          <a:p>
            <a:pPr>
              <a:buSzPct val="100000"/>
            </a:pPr>
            <a:r>
              <a:rPr lang="en-US" dirty="0" smtClean="0"/>
              <a:t>Certified Subcontractor status </a:t>
            </a:r>
            <a:r>
              <a:rPr lang="en-US" b="1" dirty="0" smtClean="0"/>
              <a:t>DOES NOT </a:t>
            </a:r>
            <a:r>
              <a:rPr lang="en-US" dirty="0" smtClean="0"/>
              <a:t>certify an individual to perform the duties of a “certified” person/personnel</a:t>
            </a:r>
          </a:p>
          <a:p>
            <a:pPr>
              <a:buSzPct val="100000"/>
            </a:pPr>
            <a:r>
              <a:rPr lang="en-US" dirty="0" smtClean="0"/>
              <a:t>If an individual is performing “certified” duties, a Level 1A certification is required</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51</a:t>
            </a:fld>
            <a:endParaRPr lang="en-US"/>
          </a:p>
        </p:txBody>
      </p:sp>
      <p:sp>
        <p:nvSpPr>
          <p:cNvPr id="2" name="Title 1"/>
          <p:cNvSpPr>
            <a:spLocks noGrp="1"/>
          </p:cNvSpPr>
          <p:nvPr>
            <p:ph type="title"/>
          </p:nvPr>
        </p:nvSpPr>
        <p:spPr>
          <a:xfrm>
            <a:off x="152400" y="304800"/>
            <a:ext cx="8839200" cy="1143000"/>
          </a:xfrm>
        </p:spPr>
        <p:txBody>
          <a:bodyPr/>
          <a:lstStyle/>
          <a:p>
            <a:r>
              <a:rPr lang="en-US" sz="4300" dirty="0" smtClean="0"/>
              <a:t>Subcontractor Awareness Seminar</a:t>
            </a:r>
            <a:endParaRPr lang="en-US" sz="4300" dirty="0"/>
          </a:p>
        </p:txBody>
      </p:sp>
    </p:spTree>
    <p:extLst>
      <p:ext uri="{BB962C8B-B14F-4D97-AF65-F5344CB8AC3E}">
        <p14:creationId xmlns:p14="http://schemas.microsoft.com/office/powerpoint/2010/main" val="29092708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447800"/>
            <a:ext cx="8153400" cy="4724400"/>
          </a:xfrm>
        </p:spPr>
        <p:txBody>
          <a:bodyPr>
            <a:normAutofit lnSpcReduction="10000"/>
          </a:bodyPr>
          <a:lstStyle/>
          <a:p>
            <a:pPr>
              <a:buSzPct val="100000"/>
            </a:pPr>
            <a:r>
              <a:rPr lang="en-US" dirty="0" smtClean="0"/>
              <a:t>If an individual is working in a subcontractor capacity and possesses a Level 1A certification they are not required to take the Subcontractor Awareness Seminar</a:t>
            </a:r>
          </a:p>
          <a:p>
            <a:pPr>
              <a:buSzPct val="100000"/>
            </a:pPr>
            <a:r>
              <a:rPr lang="en-US" dirty="0" smtClean="0"/>
              <a:t>If an individual is working in a subcontractor capacity and has attended a Level 1A course, they are </a:t>
            </a:r>
            <a:r>
              <a:rPr lang="en-US" u="sng" dirty="0" smtClean="0"/>
              <a:t>not required </a:t>
            </a:r>
            <a:r>
              <a:rPr lang="en-US" dirty="0" smtClean="0"/>
              <a:t>to take the Subcontractor Awareness Seminar. They can:</a:t>
            </a:r>
          </a:p>
          <a:p>
            <a:pPr lvl="2">
              <a:buClr>
                <a:schemeClr val="accent1"/>
              </a:buClr>
              <a:buFont typeface="Verdana" panose="020B0604030504040204" pitchFamily="34" charset="0"/>
              <a:buChar char="◦"/>
            </a:pPr>
            <a:r>
              <a:rPr lang="en-US" dirty="0" smtClean="0"/>
              <a:t>Complete a Subcontractor Awareness Application</a:t>
            </a:r>
          </a:p>
          <a:p>
            <a:pPr lvl="2">
              <a:buClr>
                <a:schemeClr val="accent1"/>
              </a:buClr>
              <a:buFont typeface="Verdana" panose="020B0604030504040204" pitchFamily="34" charset="0"/>
              <a:buChar char="◦"/>
            </a:pPr>
            <a:r>
              <a:rPr lang="en-US" dirty="0" smtClean="0"/>
              <a:t>Submit a Proof of Attendance form from the Level 1A course</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52</a:t>
            </a:fld>
            <a:endParaRPr lang="en-US"/>
          </a:p>
        </p:txBody>
      </p:sp>
      <p:sp>
        <p:nvSpPr>
          <p:cNvPr id="2" name="Title 1"/>
          <p:cNvSpPr>
            <a:spLocks noGrp="1"/>
          </p:cNvSpPr>
          <p:nvPr>
            <p:ph type="title"/>
          </p:nvPr>
        </p:nvSpPr>
        <p:spPr>
          <a:xfrm>
            <a:off x="76200" y="274638"/>
            <a:ext cx="8915400" cy="1143000"/>
          </a:xfrm>
        </p:spPr>
        <p:txBody>
          <a:bodyPr/>
          <a:lstStyle/>
          <a:p>
            <a:r>
              <a:rPr lang="en-US" sz="4300" dirty="0" smtClean="0"/>
              <a:t>Subcontractor Awareness Seminar</a:t>
            </a:r>
            <a:endParaRPr lang="en-US" sz="4300" dirty="0"/>
          </a:p>
        </p:txBody>
      </p:sp>
    </p:spTree>
    <p:extLst>
      <p:ext uri="{BB962C8B-B14F-4D97-AF65-F5344CB8AC3E}">
        <p14:creationId xmlns:p14="http://schemas.microsoft.com/office/powerpoint/2010/main" val="3122624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SzPct val="100000"/>
            </a:pPr>
            <a:r>
              <a:rPr lang="en-US" dirty="0" smtClean="0"/>
              <a:t>Cards are color coded by level of certification for quick reference in the field</a:t>
            </a:r>
          </a:p>
          <a:p>
            <a:pPr lvl="1"/>
            <a:r>
              <a:rPr lang="en-US" dirty="0" smtClean="0"/>
              <a:t>Level 1A – </a:t>
            </a:r>
            <a:r>
              <a:rPr lang="en-US" b="1" dirty="0" smtClean="0">
                <a:solidFill>
                  <a:srgbClr val="0070C0"/>
                </a:solidFill>
              </a:rPr>
              <a:t>Blue</a:t>
            </a:r>
          </a:p>
          <a:p>
            <a:pPr lvl="1"/>
            <a:r>
              <a:rPr lang="en-US" dirty="0" smtClean="0"/>
              <a:t>Level 1B – </a:t>
            </a:r>
            <a:r>
              <a:rPr lang="en-US" b="1" dirty="0" smtClean="0">
                <a:solidFill>
                  <a:srgbClr val="FF0000"/>
                </a:solidFill>
              </a:rPr>
              <a:t>Red</a:t>
            </a:r>
          </a:p>
          <a:p>
            <a:pPr lvl="1"/>
            <a:r>
              <a:rPr lang="en-US" dirty="0" smtClean="0"/>
              <a:t>Level II Plan Reviewer – </a:t>
            </a:r>
            <a:r>
              <a:rPr lang="en-US" b="1" dirty="0" smtClean="0">
                <a:solidFill>
                  <a:schemeClr val="bg1">
                    <a:lumMod val="50000"/>
                  </a:schemeClr>
                </a:solidFill>
              </a:rPr>
              <a:t>Gray</a:t>
            </a:r>
          </a:p>
          <a:p>
            <a:pPr lvl="1"/>
            <a:r>
              <a:rPr lang="en-US" dirty="0" smtClean="0"/>
              <a:t>Level II Design Professional – </a:t>
            </a:r>
            <a:r>
              <a:rPr lang="en-US" b="1" dirty="0" smtClean="0">
                <a:solidFill>
                  <a:srgbClr val="CC9900"/>
                </a:solidFill>
              </a:rPr>
              <a:t>Tan</a:t>
            </a:r>
          </a:p>
          <a:p>
            <a:pPr lvl="1"/>
            <a:r>
              <a:rPr lang="en-US" dirty="0" smtClean="0"/>
              <a:t>Subcontractor Awareness – </a:t>
            </a:r>
            <a:r>
              <a:rPr lang="en-US" b="1" dirty="0" smtClean="0">
                <a:ln w="3175">
                  <a:solidFill>
                    <a:schemeClr val="tx1"/>
                  </a:solidFill>
                </a:ln>
                <a:solidFill>
                  <a:schemeClr val="bg1"/>
                </a:solidFill>
              </a:rPr>
              <a:t>White</a:t>
            </a:r>
          </a:p>
          <a:p>
            <a:pPr>
              <a:buSzPct val="100000"/>
            </a:pPr>
            <a:r>
              <a:rPr lang="en-US" dirty="0" smtClean="0"/>
              <a:t>Regulatory inspectors should ask to see certification cards on-site</a:t>
            </a:r>
            <a:endParaRPr lang="en-US" dirty="0"/>
          </a:p>
        </p:txBody>
      </p:sp>
      <p:sp>
        <p:nvSpPr>
          <p:cNvPr id="5" name="Slide Number Placeholder 4"/>
          <p:cNvSpPr>
            <a:spLocks noGrp="1"/>
          </p:cNvSpPr>
          <p:nvPr>
            <p:ph type="sldNum" sz="quarter" idx="12"/>
          </p:nvPr>
        </p:nvSpPr>
        <p:spPr/>
        <p:txBody>
          <a:bodyPr>
            <a:normAutofit fontScale="92500" lnSpcReduction="10000"/>
          </a:bodyPr>
          <a:lstStyle/>
          <a:p>
            <a:fld id="{FB946D05-688F-46EF-9CE9-C7A1187CF0E8}" type="slidenum">
              <a:rPr lang="en-US" smtClean="0"/>
              <a:t>53</a:t>
            </a:fld>
            <a:endParaRPr lang="en-US"/>
          </a:p>
        </p:txBody>
      </p:sp>
      <p:sp>
        <p:nvSpPr>
          <p:cNvPr id="6" name="Title 5"/>
          <p:cNvSpPr>
            <a:spLocks noGrp="1"/>
          </p:cNvSpPr>
          <p:nvPr>
            <p:ph type="title"/>
          </p:nvPr>
        </p:nvSpPr>
        <p:spPr/>
        <p:txBody>
          <a:bodyPr/>
          <a:lstStyle/>
          <a:p>
            <a:r>
              <a:rPr lang="en-US" dirty="0" smtClean="0"/>
              <a:t>Certification Cards</a:t>
            </a:r>
            <a:endParaRPr lang="en-US" dirty="0"/>
          </a:p>
        </p:txBody>
      </p:sp>
    </p:spTree>
    <p:extLst>
      <p:ext uri="{BB962C8B-B14F-4D97-AF65-F5344CB8AC3E}">
        <p14:creationId xmlns:p14="http://schemas.microsoft.com/office/powerpoint/2010/main" val="42773501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54</a:t>
            </a:fld>
            <a:endParaRPr lang="en-US"/>
          </a:p>
        </p:txBody>
      </p:sp>
      <p:sp>
        <p:nvSpPr>
          <p:cNvPr id="2" name="Title 1"/>
          <p:cNvSpPr>
            <a:spLocks noGrp="1"/>
          </p:cNvSpPr>
          <p:nvPr>
            <p:ph type="title"/>
          </p:nvPr>
        </p:nvSpPr>
        <p:spPr/>
        <p:txBody>
          <a:bodyPr/>
          <a:lstStyle/>
          <a:p>
            <a:r>
              <a:rPr lang="en-US" dirty="0" smtClean="0"/>
              <a:t>Certification Cards</a:t>
            </a:r>
            <a:endParaRPr lang="en-US" dirty="0"/>
          </a:p>
        </p:txBody>
      </p:sp>
      <p:pic>
        <p:nvPicPr>
          <p:cNvPr id="1028"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3766" t="12338" r="5858" b="11764"/>
          <a:stretch/>
        </p:blipFill>
        <p:spPr bwMode="auto">
          <a:xfrm>
            <a:off x="1219200" y="1829544"/>
            <a:ext cx="6774998" cy="426720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6629400" y="2596753"/>
            <a:ext cx="990600"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smtClean="0"/>
              <a:t>Name</a:t>
            </a:r>
            <a:endParaRPr lang="en-US" sz="2000" dirty="0"/>
          </a:p>
        </p:txBody>
      </p:sp>
      <p:cxnSp>
        <p:nvCxnSpPr>
          <p:cNvPr id="5" name="Straight Arrow Connector 4"/>
          <p:cNvCxnSpPr>
            <a:stCxn id="13" idx="1"/>
          </p:cNvCxnSpPr>
          <p:nvPr/>
        </p:nvCxnSpPr>
        <p:spPr>
          <a:xfrm flipH="1">
            <a:off x="5334000" y="2796808"/>
            <a:ext cx="1295400" cy="708392"/>
          </a:xfrm>
          <a:prstGeom prst="straightConnector1">
            <a:avLst/>
          </a:prstGeom>
          <a:ln w="28575">
            <a:tailEnd type="arrow"/>
          </a:ln>
        </p:spPr>
        <p:style>
          <a:lnRef idx="2">
            <a:schemeClr val="accent2"/>
          </a:lnRef>
          <a:fillRef idx="0">
            <a:schemeClr val="accent2"/>
          </a:fillRef>
          <a:effectRef idx="1">
            <a:schemeClr val="accent2"/>
          </a:effectRef>
          <a:fontRef idx="minor">
            <a:schemeClr val="tx1"/>
          </a:fontRef>
        </p:style>
      </p:cxnSp>
      <p:sp>
        <p:nvSpPr>
          <p:cNvPr id="16" name="TextBox 15"/>
          <p:cNvSpPr txBox="1"/>
          <p:nvPr/>
        </p:nvSpPr>
        <p:spPr>
          <a:xfrm>
            <a:off x="7124700" y="3619753"/>
            <a:ext cx="1924050"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smtClean="0"/>
              <a:t>Certification # is the same for all levels</a:t>
            </a:r>
            <a:endParaRPr lang="en-US" sz="2000" dirty="0"/>
          </a:p>
        </p:txBody>
      </p:sp>
      <p:sp>
        <p:nvSpPr>
          <p:cNvPr id="17" name="TextBox 16"/>
          <p:cNvSpPr txBox="1"/>
          <p:nvPr/>
        </p:nvSpPr>
        <p:spPr>
          <a:xfrm>
            <a:off x="132906" y="1781145"/>
            <a:ext cx="1162493"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smtClean="0"/>
              <a:t>Level 1A Blue  Card</a:t>
            </a:r>
            <a:endParaRPr lang="en-US" sz="2000" dirty="0"/>
          </a:p>
        </p:txBody>
      </p:sp>
      <p:cxnSp>
        <p:nvCxnSpPr>
          <p:cNvPr id="14" name="Straight Arrow Connector 13"/>
          <p:cNvCxnSpPr>
            <a:stCxn id="17" idx="2"/>
          </p:cNvCxnSpPr>
          <p:nvPr/>
        </p:nvCxnSpPr>
        <p:spPr>
          <a:xfrm>
            <a:off x="714153" y="2796808"/>
            <a:ext cx="898452" cy="541719"/>
          </a:xfrm>
          <a:prstGeom prst="straightConnector1">
            <a:avLst/>
          </a:prstGeom>
          <a:ln w="28575">
            <a:tailEnd type="arrow"/>
          </a:ln>
        </p:spPr>
        <p:style>
          <a:lnRef idx="2">
            <a:schemeClr val="accent2"/>
          </a:lnRef>
          <a:fillRef idx="0">
            <a:schemeClr val="accent2"/>
          </a:fillRef>
          <a:effectRef idx="1">
            <a:schemeClr val="accent2"/>
          </a:effectRef>
          <a:fontRef idx="minor">
            <a:schemeClr val="tx1"/>
          </a:fontRef>
        </p:style>
      </p:cxnSp>
      <p:cxnSp>
        <p:nvCxnSpPr>
          <p:cNvPr id="18" name="Straight Arrow Connector 17"/>
          <p:cNvCxnSpPr>
            <a:stCxn id="16" idx="1"/>
          </p:cNvCxnSpPr>
          <p:nvPr/>
        </p:nvCxnSpPr>
        <p:spPr>
          <a:xfrm flipH="1">
            <a:off x="6629400" y="4127585"/>
            <a:ext cx="495300" cy="635168"/>
          </a:xfrm>
          <a:prstGeom prst="straightConnector1">
            <a:avLst/>
          </a:prstGeom>
          <a:ln w="28575">
            <a:tailEnd type="arrow"/>
          </a:ln>
        </p:spPr>
        <p:style>
          <a:lnRef idx="2">
            <a:schemeClr val="accent2"/>
          </a:lnRef>
          <a:fillRef idx="0">
            <a:schemeClr val="accent2"/>
          </a:fillRef>
          <a:effectRef idx="1">
            <a:schemeClr val="accent2"/>
          </a:effectRef>
          <a:fontRef idx="minor">
            <a:schemeClr val="tx1"/>
          </a:fontRef>
        </p:style>
      </p:cxnSp>
      <p:sp>
        <p:nvSpPr>
          <p:cNvPr id="22" name="TextBox 21"/>
          <p:cNvSpPr txBox="1"/>
          <p:nvPr/>
        </p:nvSpPr>
        <p:spPr>
          <a:xfrm>
            <a:off x="3695700" y="5943600"/>
            <a:ext cx="2286000"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smtClean="0"/>
              <a:t>All certifications are valid for 3  years</a:t>
            </a:r>
            <a:endParaRPr lang="en-US" sz="2000" dirty="0"/>
          </a:p>
        </p:txBody>
      </p:sp>
      <p:cxnSp>
        <p:nvCxnSpPr>
          <p:cNvPr id="20" name="Straight Arrow Connector 19"/>
          <p:cNvCxnSpPr>
            <a:stCxn id="22" idx="1"/>
          </p:cNvCxnSpPr>
          <p:nvPr/>
        </p:nvCxnSpPr>
        <p:spPr>
          <a:xfrm flipH="1" flipV="1">
            <a:off x="3352800" y="5686455"/>
            <a:ext cx="342900" cy="764977"/>
          </a:xfrm>
          <a:prstGeom prst="straightConnector1">
            <a:avLst/>
          </a:prstGeom>
          <a:ln w="28575">
            <a:tailEnd type="arrow"/>
          </a:ln>
        </p:spPr>
        <p:style>
          <a:lnRef idx="2">
            <a:schemeClr val="accent2"/>
          </a:lnRef>
          <a:fillRef idx="0">
            <a:schemeClr val="accent2"/>
          </a:fillRef>
          <a:effectRef idx="1">
            <a:schemeClr val="accent2"/>
          </a:effectRef>
          <a:fontRef idx="minor">
            <a:schemeClr val="tx1"/>
          </a:fontRef>
        </p:style>
      </p:cxnSp>
      <p:cxnSp>
        <p:nvCxnSpPr>
          <p:cNvPr id="23" name="Straight Arrow Connector 22"/>
          <p:cNvCxnSpPr>
            <a:stCxn id="22" idx="3"/>
          </p:cNvCxnSpPr>
          <p:nvPr/>
        </p:nvCxnSpPr>
        <p:spPr>
          <a:xfrm flipV="1">
            <a:off x="5981700" y="5686455"/>
            <a:ext cx="571500" cy="764977"/>
          </a:xfrm>
          <a:prstGeom prst="straightConnector1">
            <a:avLst/>
          </a:prstGeom>
          <a:ln w="28575">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7963509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fontScale="92500" lnSpcReduction="10000"/>
          </a:bodyPr>
          <a:lstStyle/>
          <a:p>
            <a:pPr>
              <a:buSzPct val="100000"/>
            </a:pPr>
            <a:r>
              <a:rPr lang="en-US" dirty="0" smtClean="0"/>
              <a:t>A certification provided by achieving the requirements established by GSWCC shall expire no later than </a:t>
            </a:r>
            <a:r>
              <a:rPr lang="en-US" u="sng" dirty="0" smtClean="0">
                <a:solidFill>
                  <a:schemeClr val="accent4"/>
                </a:solidFill>
              </a:rPr>
              <a:t>three (3) years</a:t>
            </a:r>
            <a:r>
              <a:rPr lang="en-US" dirty="0" smtClean="0">
                <a:solidFill>
                  <a:schemeClr val="accent4"/>
                </a:solidFill>
              </a:rPr>
              <a:t> </a:t>
            </a:r>
            <a:r>
              <a:rPr lang="en-US" dirty="0" smtClean="0"/>
              <a:t>after its issuance</a:t>
            </a:r>
          </a:p>
          <a:p>
            <a:pPr>
              <a:buSzPct val="100000"/>
            </a:pPr>
            <a:r>
              <a:rPr lang="en-US" dirty="0" smtClean="0"/>
              <a:t>A certified individual shall be required to attend and participate in </a:t>
            </a:r>
            <a:r>
              <a:rPr lang="en-US" u="sng" dirty="0" smtClean="0">
                <a:solidFill>
                  <a:schemeClr val="accent4"/>
                </a:solidFill>
              </a:rPr>
              <a:t>at least four (4) hours </a:t>
            </a:r>
            <a:r>
              <a:rPr lang="en-US" dirty="0" smtClean="0"/>
              <a:t>of approved continuing education courses, as established by GSWCC, every three (3) years</a:t>
            </a:r>
          </a:p>
          <a:p>
            <a:pPr>
              <a:buSzPct val="100000"/>
            </a:pPr>
            <a:r>
              <a:rPr lang="en-US" dirty="0" smtClean="0"/>
              <a:t>Individuals may begin taking re-certification courses one (1) year before their initial certification expires</a:t>
            </a:r>
          </a:p>
          <a:p>
            <a:pPr lvl="2">
              <a:buClr>
                <a:schemeClr val="accent1"/>
              </a:buClr>
              <a:buFont typeface="Verdana" panose="020B0604030504040204" pitchFamily="34" charset="0"/>
              <a:buChar char="◦"/>
            </a:pPr>
            <a:r>
              <a:rPr lang="en-US" b="1" dirty="0" smtClean="0"/>
              <a:t>Courses taken before the 1 year mark will not count as credit</a:t>
            </a:r>
            <a:endParaRPr lang="en-US" b="1"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55</a:t>
            </a:fld>
            <a:endParaRPr lang="en-US"/>
          </a:p>
        </p:txBody>
      </p:sp>
      <p:sp>
        <p:nvSpPr>
          <p:cNvPr id="2" name="Title 1"/>
          <p:cNvSpPr>
            <a:spLocks noGrp="1"/>
          </p:cNvSpPr>
          <p:nvPr>
            <p:ph type="title"/>
          </p:nvPr>
        </p:nvSpPr>
        <p:spPr>
          <a:xfrm>
            <a:off x="152400" y="274638"/>
            <a:ext cx="8763000" cy="1143000"/>
          </a:xfrm>
        </p:spPr>
        <p:txBody>
          <a:bodyPr/>
          <a:lstStyle/>
          <a:p>
            <a:r>
              <a:rPr lang="en-US" dirty="0" smtClean="0"/>
              <a:t>Re-Certification Requirements</a:t>
            </a:r>
            <a:endParaRPr lang="en-US" dirty="0"/>
          </a:p>
        </p:txBody>
      </p:sp>
      <p:sp>
        <p:nvSpPr>
          <p:cNvPr id="5" name="TextBox 4"/>
          <p:cNvSpPr txBox="1"/>
          <p:nvPr/>
        </p:nvSpPr>
        <p:spPr>
          <a:xfrm>
            <a:off x="0" y="6488668"/>
            <a:ext cx="3048000" cy="369332"/>
          </a:xfrm>
          <a:prstGeom prst="rect">
            <a:avLst/>
          </a:prstGeom>
          <a:noFill/>
        </p:spPr>
        <p:txBody>
          <a:bodyPr wrap="square" rtlCol="0">
            <a:spAutoFit/>
          </a:bodyPr>
          <a:lstStyle/>
          <a:p>
            <a:r>
              <a:rPr lang="en-US" dirty="0">
                <a:solidFill>
                  <a:schemeClr val="bg1"/>
                </a:solidFill>
              </a:rPr>
              <a:t>O.C.G.A. </a:t>
            </a:r>
            <a:r>
              <a:rPr lang="en-US" dirty="0" smtClean="0">
                <a:solidFill>
                  <a:schemeClr val="bg1"/>
                </a:solidFill>
              </a:rPr>
              <a:t>12-7-19(e)(1-2)</a:t>
            </a:r>
            <a:endParaRPr lang="en-US" dirty="0">
              <a:solidFill>
                <a:schemeClr val="bg1"/>
              </a:solidFill>
            </a:endParaRPr>
          </a:p>
        </p:txBody>
      </p:sp>
    </p:spTree>
    <p:extLst>
      <p:ext uri="{BB962C8B-B14F-4D97-AF65-F5344CB8AC3E}">
        <p14:creationId xmlns:p14="http://schemas.microsoft.com/office/powerpoint/2010/main" val="3681707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295400"/>
            <a:ext cx="8153400" cy="4800600"/>
          </a:xfrm>
        </p:spPr>
        <p:txBody>
          <a:bodyPr>
            <a:normAutofit fontScale="92500"/>
          </a:bodyPr>
          <a:lstStyle/>
          <a:p>
            <a:pPr>
              <a:buSzPct val="100000"/>
            </a:pPr>
            <a:r>
              <a:rPr lang="en-US" dirty="0" smtClean="0"/>
              <a:t>An individual who wishes to renew their certification shall attend four (4) hours of continuing education (CE) for </a:t>
            </a:r>
            <a:r>
              <a:rPr lang="en-US" u="sng" dirty="0" smtClean="0">
                <a:solidFill>
                  <a:schemeClr val="accent4"/>
                </a:solidFill>
              </a:rPr>
              <a:t>each</a:t>
            </a:r>
            <a:r>
              <a:rPr lang="en-US" dirty="0" smtClean="0">
                <a:solidFill>
                  <a:schemeClr val="accent4"/>
                </a:solidFill>
              </a:rPr>
              <a:t> </a:t>
            </a:r>
            <a:r>
              <a:rPr lang="en-US" dirty="0" smtClean="0"/>
              <a:t>certification they wish to renew</a:t>
            </a:r>
          </a:p>
          <a:p>
            <a:pPr>
              <a:buSzPct val="100000"/>
            </a:pPr>
            <a:r>
              <a:rPr lang="en-US" dirty="0" smtClean="0"/>
              <a:t>Example</a:t>
            </a:r>
          </a:p>
          <a:p>
            <a:pPr lvl="1"/>
            <a:r>
              <a:rPr lang="en-US" i="1" dirty="0" smtClean="0"/>
              <a:t>John Doe is a Certified Inspector &amp; Certified Plan Reviewer</a:t>
            </a:r>
          </a:p>
          <a:p>
            <a:pPr lvl="1"/>
            <a:r>
              <a:rPr lang="en-US" i="1" dirty="0" smtClean="0"/>
              <a:t>He must attend 4 hours of CE for Level 1B &amp; 4 hours of CE for Level II </a:t>
            </a:r>
          </a:p>
          <a:p>
            <a:pPr>
              <a:buSzPct val="100000"/>
            </a:pPr>
            <a:r>
              <a:rPr lang="en-US" dirty="0" smtClean="0"/>
              <a:t>There is </a:t>
            </a:r>
            <a:r>
              <a:rPr lang="en-US" u="sng" dirty="0" smtClean="0">
                <a:solidFill>
                  <a:schemeClr val="accent4"/>
                </a:solidFill>
              </a:rPr>
              <a:t>no exam </a:t>
            </a:r>
            <a:r>
              <a:rPr lang="en-US" dirty="0" smtClean="0"/>
              <a:t>for any re-certification course</a:t>
            </a:r>
          </a:p>
          <a:p>
            <a:pPr>
              <a:buSzPct val="100000"/>
            </a:pPr>
            <a:r>
              <a:rPr lang="en-US" dirty="0" smtClean="0"/>
              <a:t>Re-certification cards are mailed out </a:t>
            </a:r>
            <a:r>
              <a:rPr lang="en-US" u="sng" dirty="0" smtClean="0"/>
              <a:t>two (2) weeks </a:t>
            </a:r>
            <a:r>
              <a:rPr lang="en-US" dirty="0" smtClean="0"/>
              <a:t>before expiration</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56</a:t>
            </a:fld>
            <a:endParaRPr lang="en-US"/>
          </a:p>
        </p:txBody>
      </p:sp>
      <p:sp>
        <p:nvSpPr>
          <p:cNvPr id="2" name="Title 1"/>
          <p:cNvSpPr>
            <a:spLocks noGrp="1"/>
          </p:cNvSpPr>
          <p:nvPr>
            <p:ph type="title"/>
          </p:nvPr>
        </p:nvSpPr>
        <p:spPr>
          <a:xfrm>
            <a:off x="152400" y="274638"/>
            <a:ext cx="8839200" cy="1143000"/>
          </a:xfrm>
        </p:spPr>
        <p:txBody>
          <a:bodyPr/>
          <a:lstStyle/>
          <a:p>
            <a:r>
              <a:rPr lang="en-US" dirty="0"/>
              <a:t>Re-Certification Requirements</a:t>
            </a:r>
          </a:p>
        </p:txBody>
      </p:sp>
    </p:spTree>
    <p:extLst>
      <p:ext uri="{BB962C8B-B14F-4D97-AF65-F5344CB8AC3E}">
        <p14:creationId xmlns:p14="http://schemas.microsoft.com/office/powerpoint/2010/main" val="2612557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295400"/>
            <a:ext cx="8153400" cy="1676400"/>
          </a:xfrm>
        </p:spPr>
        <p:txBody>
          <a:bodyPr/>
          <a:lstStyle/>
          <a:p>
            <a:pPr>
              <a:buSzPct val="100000"/>
            </a:pPr>
            <a:r>
              <a:rPr lang="en-US" dirty="0" smtClean="0"/>
              <a:t>For additional information and a complete list of </a:t>
            </a:r>
            <a:r>
              <a:rPr lang="en-US" dirty="0"/>
              <a:t>upcoming courses </a:t>
            </a:r>
            <a:endParaRPr lang="en-US" dirty="0" smtClean="0"/>
          </a:p>
          <a:p>
            <a:pPr lvl="1"/>
            <a:r>
              <a:rPr lang="en-US" dirty="0" smtClean="0">
                <a:solidFill>
                  <a:schemeClr val="accent1"/>
                </a:solidFill>
              </a:rPr>
              <a:t>http</a:t>
            </a:r>
            <a:r>
              <a:rPr lang="en-US" dirty="0">
                <a:solidFill>
                  <a:schemeClr val="accent1"/>
                </a:solidFill>
              </a:rPr>
              <a:t>://</a:t>
            </a:r>
            <a:r>
              <a:rPr lang="en-US" dirty="0" smtClean="0">
                <a:solidFill>
                  <a:schemeClr val="accent1"/>
                </a:solidFill>
              </a:rPr>
              <a:t>www.gaswcc.org/esc-courses.php</a:t>
            </a:r>
          </a:p>
          <a:p>
            <a:pPr lvl="1"/>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57</a:t>
            </a:fld>
            <a:endParaRPr lang="en-US"/>
          </a:p>
        </p:txBody>
      </p:sp>
      <p:sp>
        <p:nvSpPr>
          <p:cNvPr id="2" name="Title 1"/>
          <p:cNvSpPr>
            <a:spLocks noGrp="1"/>
          </p:cNvSpPr>
          <p:nvPr>
            <p:ph type="title"/>
          </p:nvPr>
        </p:nvSpPr>
        <p:spPr/>
        <p:txBody>
          <a:bodyPr/>
          <a:lstStyle/>
          <a:p>
            <a:r>
              <a:rPr lang="en-US" dirty="0" smtClean="0"/>
              <a:t>Course Listings</a:t>
            </a:r>
            <a:endParaRPr lang="en-US"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2819399"/>
            <a:ext cx="6787052" cy="3757283"/>
          </a:xfrm>
          <a:prstGeom prst="rect">
            <a:avLst/>
          </a:prstGeom>
          <a:ln w="9525">
            <a:noFill/>
          </a:ln>
        </p:spPr>
      </p:pic>
    </p:spTree>
    <p:extLst>
      <p:ext uri="{BB962C8B-B14F-4D97-AF65-F5344CB8AC3E}">
        <p14:creationId xmlns:p14="http://schemas.microsoft.com/office/powerpoint/2010/main" val="38871665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600200"/>
            <a:ext cx="8153400" cy="4876800"/>
          </a:xfrm>
        </p:spPr>
        <p:txBody>
          <a:bodyPr>
            <a:normAutofit/>
          </a:bodyPr>
          <a:lstStyle/>
          <a:p>
            <a:pPr>
              <a:buSzPct val="100000"/>
            </a:pPr>
            <a:r>
              <a:rPr lang="en-US" dirty="0" smtClean="0"/>
              <a:t>GESA is the State Law that governs land-disturbing activities</a:t>
            </a:r>
          </a:p>
          <a:p>
            <a:pPr>
              <a:buSzPct val="100000"/>
            </a:pPr>
            <a:r>
              <a:rPr lang="en-US" dirty="0" smtClean="0"/>
              <a:t>All eligible activities must first secure a LDA permit</a:t>
            </a:r>
          </a:p>
          <a:p>
            <a:pPr>
              <a:buSzPct val="100000"/>
            </a:pPr>
            <a:r>
              <a:rPr lang="en-US" dirty="0" smtClean="0"/>
              <a:t>Counties and municipalities can become a LIA when certified by the GA EPD</a:t>
            </a:r>
          </a:p>
          <a:p>
            <a:pPr>
              <a:buSzPct val="100000"/>
            </a:pPr>
            <a:r>
              <a:rPr lang="en-US" dirty="0" smtClean="0"/>
              <a:t>One person from each entity shall meet the education and certification requirements dependent on their level of involvement</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58</a:t>
            </a:fld>
            <a:endParaRPr lang="en-US"/>
          </a:p>
        </p:txBody>
      </p:sp>
      <p:sp>
        <p:nvSpPr>
          <p:cNvPr id="2" name="Title 1"/>
          <p:cNvSpPr>
            <a:spLocks noGrp="1"/>
          </p:cNvSpPr>
          <p:nvPr>
            <p:ph type="title"/>
          </p:nvPr>
        </p:nvSpPr>
        <p:spPr/>
        <p:txBody>
          <a:bodyPr/>
          <a:lstStyle/>
          <a:p>
            <a:r>
              <a:rPr lang="en-US" dirty="0" smtClean="0"/>
              <a:t>Summary</a:t>
            </a:r>
            <a:endParaRPr lang="en-US" dirty="0"/>
          </a:p>
        </p:txBody>
      </p:sp>
    </p:spTree>
    <p:extLst>
      <p:ext uri="{BB962C8B-B14F-4D97-AF65-F5344CB8AC3E}">
        <p14:creationId xmlns:p14="http://schemas.microsoft.com/office/powerpoint/2010/main" val="29450678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Questions?</a:t>
            </a:r>
            <a:endParaRPr lang="en-US" dirty="0"/>
          </a:p>
        </p:txBody>
      </p:sp>
      <p:sp>
        <p:nvSpPr>
          <p:cNvPr id="2" name="Text Placeholder 1"/>
          <p:cNvSpPr>
            <a:spLocks noGrp="1"/>
          </p:cNvSpPr>
          <p:nvPr>
            <p:ph type="body" idx="1"/>
          </p:nvPr>
        </p:nvSpPr>
        <p:spPr>
          <a:xfrm>
            <a:off x="1295400" y="2991518"/>
            <a:ext cx="7162800" cy="1961482"/>
          </a:xfrm>
        </p:spPr>
        <p:txBody>
          <a:bodyPr>
            <a:normAutofit fontScale="92500" lnSpcReduction="20000"/>
          </a:bodyPr>
          <a:lstStyle/>
          <a:p>
            <a:r>
              <a:rPr lang="en-US" dirty="0"/>
              <a:t>GSWCC</a:t>
            </a:r>
          </a:p>
          <a:p>
            <a:r>
              <a:rPr lang="en-US" dirty="0"/>
              <a:t>Urban Program</a:t>
            </a:r>
          </a:p>
          <a:p>
            <a:r>
              <a:rPr lang="en-US" dirty="0" smtClean="0"/>
              <a:t>4310 Lexington Road</a:t>
            </a:r>
            <a:endParaRPr lang="en-US" dirty="0"/>
          </a:p>
          <a:p>
            <a:r>
              <a:rPr lang="en-US" dirty="0"/>
              <a:t>Athens, GA </a:t>
            </a:r>
            <a:r>
              <a:rPr lang="en-US" dirty="0" smtClean="0"/>
              <a:t>30605</a:t>
            </a:r>
            <a:endParaRPr lang="en-US" dirty="0"/>
          </a:p>
          <a:p>
            <a:r>
              <a:rPr lang="en-US" dirty="0"/>
              <a:t>(706) 552-4474</a:t>
            </a:r>
          </a:p>
          <a:p>
            <a:endParaRPr lang="en-US" dirty="0"/>
          </a:p>
        </p:txBody>
      </p:sp>
      <p:sp>
        <p:nvSpPr>
          <p:cNvPr id="4" name="Slide Number Placeholder 3"/>
          <p:cNvSpPr>
            <a:spLocks noGrp="1"/>
          </p:cNvSpPr>
          <p:nvPr>
            <p:ph type="sldNum" sz="quarter" idx="12"/>
          </p:nvPr>
        </p:nvSpPr>
        <p:spPr/>
        <p:txBody>
          <a:bodyPr/>
          <a:lstStyle/>
          <a:p>
            <a:fld id="{FB946D05-688F-46EF-9CE9-C7A1187CF0E8}" type="slidenum">
              <a:rPr lang="en-US" smtClean="0"/>
              <a:t>59</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4953000"/>
            <a:ext cx="2667000" cy="694389"/>
          </a:xfrm>
          <a:prstGeom prst="rect">
            <a:avLst/>
          </a:prstGeom>
        </p:spPr>
      </p:pic>
    </p:spTree>
    <p:extLst>
      <p:ext uri="{BB962C8B-B14F-4D97-AF65-F5344CB8AC3E}">
        <p14:creationId xmlns:p14="http://schemas.microsoft.com/office/powerpoint/2010/main" val="36739143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38396" y="1752600"/>
            <a:ext cx="8653204" cy="4724400"/>
          </a:xfrm>
        </p:spPr>
        <p:txBody>
          <a:bodyPr>
            <a:normAutofit fontScale="92500"/>
          </a:bodyPr>
          <a:lstStyle/>
          <a:p>
            <a:r>
              <a:rPr lang="en-US" dirty="0" smtClean="0"/>
              <a:t>Local Issuing Authorities (LIA)</a:t>
            </a:r>
          </a:p>
          <a:p>
            <a:r>
              <a:rPr lang="en-US" dirty="0" smtClean="0"/>
              <a:t>Soil &amp; Water Conservation Districts (SWCD)</a:t>
            </a:r>
          </a:p>
          <a:p>
            <a:r>
              <a:rPr lang="en-US" sz="2700" dirty="0" smtClean="0"/>
              <a:t>Georgia Soil &amp; Water Conservation Commission (GSWCC)</a:t>
            </a:r>
          </a:p>
          <a:p>
            <a:r>
              <a:rPr lang="en-US" dirty="0" smtClean="0"/>
              <a:t>Georgia Environment Protection Division (GA EPD)</a:t>
            </a:r>
          </a:p>
          <a:p>
            <a:r>
              <a:rPr lang="en-US" dirty="0" smtClean="0"/>
              <a:t>Natural Resources Conservation Service (NRCS)</a:t>
            </a:r>
          </a:p>
          <a:p>
            <a:endParaRPr lang="en-US" dirty="0" smtClean="0"/>
          </a:p>
          <a:p>
            <a:pPr marL="0" indent="0" algn="ctr">
              <a:buNone/>
            </a:pPr>
            <a:r>
              <a:rPr lang="en-US" sz="2400" i="1" dirty="0" smtClean="0"/>
              <a:t>Contact information for each agency can be found in the</a:t>
            </a:r>
          </a:p>
          <a:p>
            <a:pPr marL="0" indent="0" algn="ctr">
              <a:buNone/>
            </a:pPr>
            <a:r>
              <a:rPr lang="en-US" sz="2400" i="1" dirty="0" smtClean="0"/>
              <a:t>     “Resource Information” section</a:t>
            </a:r>
            <a:endParaRPr lang="en-US" sz="2400" i="1"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6</a:t>
            </a:fld>
            <a:endParaRPr lang="en-US"/>
          </a:p>
        </p:txBody>
      </p:sp>
      <p:sp>
        <p:nvSpPr>
          <p:cNvPr id="2" name="Title 1"/>
          <p:cNvSpPr>
            <a:spLocks noGrp="1"/>
          </p:cNvSpPr>
          <p:nvPr>
            <p:ph type="title"/>
          </p:nvPr>
        </p:nvSpPr>
        <p:spPr/>
        <p:txBody>
          <a:bodyPr/>
          <a:lstStyle/>
          <a:p>
            <a:r>
              <a:rPr lang="en-US" dirty="0" smtClean="0"/>
              <a:t>Participating Agencies</a:t>
            </a:r>
            <a:endParaRPr lang="en-US" dirty="0"/>
          </a:p>
        </p:txBody>
      </p:sp>
    </p:spTree>
    <p:extLst>
      <p:ext uri="{BB962C8B-B14F-4D97-AF65-F5344CB8AC3E}">
        <p14:creationId xmlns:p14="http://schemas.microsoft.com/office/powerpoint/2010/main" val="41730481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Key Definitions</a:t>
            </a:r>
            <a:endParaRPr lang="en-US" dirty="0"/>
          </a:p>
        </p:txBody>
      </p:sp>
      <p:sp>
        <p:nvSpPr>
          <p:cNvPr id="2" name="Text Placeholder 1"/>
          <p:cNvSpPr>
            <a:spLocks noGrp="1"/>
          </p:cNvSpPr>
          <p:nvPr>
            <p:ph type="body" idx="1"/>
          </p:nvPr>
        </p:nvSpPr>
        <p:spPr/>
        <p:txBody>
          <a:bodyPr/>
          <a:lstStyle/>
          <a:p>
            <a:r>
              <a:rPr lang="en-US" dirty="0" smtClean="0"/>
              <a:t>O.C.G.A. 12-7-3</a:t>
            </a:r>
            <a:endParaRPr lang="en-US" dirty="0"/>
          </a:p>
        </p:txBody>
      </p:sp>
      <p:sp>
        <p:nvSpPr>
          <p:cNvPr id="4" name="Slide Number Placeholder 3"/>
          <p:cNvSpPr>
            <a:spLocks noGrp="1"/>
          </p:cNvSpPr>
          <p:nvPr>
            <p:ph type="sldNum" sz="quarter" idx="12"/>
          </p:nvPr>
        </p:nvSpPr>
        <p:spPr/>
        <p:txBody>
          <a:bodyPr/>
          <a:lstStyle/>
          <a:p>
            <a:fld id="{FB946D05-688F-46EF-9CE9-C7A1187CF0E8}" type="slidenum">
              <a:rPr lang="en-US" smtClean="0"/>
              <a:t>7</a:t>
            </a:fld>
            <a:endParaRPr lang="en-US"/>
          </a:p>
        </p:txBody>
      </p:sp>
      <p:sp>
        <p:nvSpPr>
          <p:cNvPr id="5" name="TextBox 4"/>
          <p:cNvSpPr txBox="1"/>
          <p:nvPr/>
        </p:nvSpPr>
        <p:spPr>
          <a:xfrm>
            <a:off x="1066800" y="4953000"/>
            <a:ext cx="7543800" cy="646331"/>
          </a:xfrm>
          <a:prstGeom prst="rect">
            <a:avLst/>
          </a:prstGeom>
          <a:noFill/>
        </p:spPr>
        <p:txBody>
          <a:bodyPr wrap="square" rtlCol="0">
            <a:spAutoFit/>
          </a:bodyPr>
          <a:lstStyle/>
          <a:p>
            <a:pPr algn="ctr"/>
            <a:r>
              <a:rPr lang="en-US" dirty="0" smtClean="0"/>
              <a:t>*A complete listing of all Definitions can be found in the </a:t>
            </a:r>
          </a:p>
          <a:p>
            <a:pPr algn="ctr"/>
            <a:r>
              <a:rPr lang="en-US" dirty="0" smtClean="0"/>
              <a:t>“Resource Information” section</a:t>
            </a:r>
            <a:endParaRPr lang="en-US" dirty="0"/>
          </a:p>
        </p:txBody>
      </p:sp>
    </p:spTree>
    <p:extLst>
      <p:ext uri="{BB962C8B-B14F-4D97-AF65-F5344CB8AC3E}">
        <p14:creationId xmlns:p14="http://schemas.microsoft.com/office/powerpoint/2010/main" val="6257624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smtClean="0"/>
              <a:t>An </a:t>
            </a:r>
            <a:r>
              <a:rPr lang="en-US" dirty="0" smtClean="0">
                <a:solidFill>
                  <a:schemeClr val="accent4"/>
                </a:solidFill>
              </a:rPr>
              <a:t>“Erosion &amp; Sediment Control Plan” </a:t>
            </a:r>
            <a:r>
              <a:rPr lang="en-US" dirty="0" smtClean="0"/>
              <a:t>is a plan for the control of soil erosion and sediment resulting from a land-disturbing activity</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8</a:t>
            </a:fld>
            <a:endParaRPr lang="en-US"/>
          </a:p>
        </p:txBody>
      </p:sp>
      <p:sp>
        <p:nvSpPr>
          <p:cNvPr id="2" name="Title 1"/>
          <p:cNvSpPr>
            <a:spLocks noGrp="1"/>
          </p:cNvSpPr>
          <p:nvPr>
            <p:ph type="title"/>
          </p:nvPr>
        </p:nvSpPr>
        <p:spPr/>
        <p:txBody>
          <a:bodyPr/>
          <a:lstStyle/>
          <a:p>
            <a:r>
              <a:rPr lang="en-US" dirty="0" smtClean="0"/>
              <a:t>“Plan”</a:t>
            </a:r>
            <a:endParaRPr lang="en-US" dirty="0"/>
          </a:p>
        </p:txBody>
      </p:sp>
      <p:pic>
        <p:nvPicPr>
          <p:cNvPr id="5" name="Picture 4"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3048000"/>
            <a:ext cx="5334000" cy="3402588"/>
          </a:xfrm>
          <a:prstGeom prst="rect">
            <a:avLst/>
          </a:prstGeom>
          <a:ln w="9525">
            <a:solidFill>
              <a:schemeClr val="accent1"/>
            </a:solidFill>
          </a:ln>
        </p:spPr>
      </p:pic>
      <p:sp>
        <p:nvSpPr>
          <p:cNvPr id="6" name="TextBox 5"/>
          <p:cNvSpPr txBox="1"/>
          <p:nvPr/>
        </p:nvSpPr>
        <p:spPr>
          <a:xfrm>
            <a:off x="0" y="6450588"/>
            <a:ext cx="2438400" cy="369332"/>
          </a:xfrm>
          <a:prstGeom prst="rect">
            <a:avLst/>
          </a:prstGeom>
          <a:noFill/>
        </p:spPr>
        <p:txBody>
          <a:bodyPr wrap="square" rtlCol="0">
            <a:spAutoFit/>
          </a:bodyPr>
          <a:lstStyle/>
          <a:p>
            <a:r>
              <a:rPr lang="en-US" dirty="0" smtClean="0">
                <a:solidFill>
                  <a:schemeClr val="bg1"/>
                </a:solidFill>
              </a:rPr>
              <a:t>O.C.G.A. 12-7-3(8)</a:t>
            </a:r>
            <a:endParaRPr lang="en-US" dirty="0">
              <a:solidFill>
                <a:schemeClr val="bg1"/>
              </a:solidFill>
            </a:endParaRPr>
          </a:p>
        </p:txBody>
      </p:sp>
    </p:spTree>
    <p:extLst>
      <p:ext uri="{BB962C8B-B14F-4D97-AF65-F5344CB8AC3E}">
        <p14:creationId xmlns:p14="http://schemas.microsoft.com/office/powerpoint/2010/main" val="32450132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a:buSzPct val="100000"/>
            </a:pPr>
            <a:r>
              <a:rPr lang="en-US" dirty="0" smtClean="0"/>
              <a:t>Any activity which may result in soil erosion from water or wind and the movement of sediments into state water or onto lands within the state, including, but not limited to:</a:t>
            </a:r>
          </a:p>
          <a:p>
            <a:pPr lvl="2">
              <a:buClr>
                <a:schemeClr val="accent1"/>
              </a:buClr>
              <a:buFont typeface="Verdana" panose="020B0604030504040204" pitchFamily="34" charset="0"/>
              <a:buChar char="◦"/>
            </a:pPr>
            <a:r>
              <a:rPr lang="en-US" dirty="0"/>
              <a:t>Clearing</a:t>
            </a:r>
          </a:p>
          <a:p>
            <a:pPr lvl="2">
              <a:buClr>
                <a:schemeClr val="accent1"/>
              </a:buClr>
              <a:buFont typeface="Verdana" panose="020B0604030504040204" pitchFamily="34" charset="0"/>
              <a:buChar char="◦"/>
            </a:pPr>
            <a:r>
              <a:rPr lang="en-US" dirty="0"/>
              <a:t>Dredging</a:t>
            </a:r>
          </a:p>
          <a:p>
            <a:pPr lvl="2">
              <a:buClr>
                <a:schemeClr val="accent1"/>
              </a:buClr>
              <a:buFont typeface="Verdana" panose="020B0604030504040204" pitchFamily="34" charset="0"/>
              <a:buChar char="◦"/>
            </a:pPr>
            <a:r>
              <a:rPr lang="en-US" dirty="0"/>
              <a:t>Grading</a:t>
            </a:r>
          </a:p>
          <a:p>
            <a:pPr lvl="2">
              <a:buClr>
                <a:schemeClr val="accent1"/>
              </a:buClr>
              <a:buFont typeface="Verdana" panose="020B0604030504040204" pitchFamily="34" charset="0"/>
              <a:buChar char="◦"/>
            </a:pPr>
            <a:r>
              <a:rPr lang="en-US" dirty="0"/>
              <a:t>Excavating </a:t>
            </a:r>
          </a:p>
          <a:p>
            <a:pPr lvl="2">
              <a:buClr>
                <a:schemeClr val="accent1"/>
              </a:buClr>
              <a:buFont typeface="Verdana" panose="020B0604030504040204" pitchFamily="34" charset="0"/>
              <a:buChar char="◦"/>
            </a:pPr>
            <a:r>
              <a:rPr lang="en-US" dirty="0"/>
              <a:t>Transporting</a:t>
            </a:r>
          </a:p>
          <a:p>
            <a:pPr lvl="2">
              <a:buClr>
                <a:schemeClr val="accent1"/>
              </a:buClr>
              <a:buFont typeface="Verdana" panose="020B0604030504040204" pitchFamily="34" charset="0"/>
              <a:buChar char="◦"/>
            </a:pPr>
            <a:r>
              <a:rPr lang="en-US" dirty="0"/>
              <a:t>Filling of </a:t>
            </a:r>
            <a:r>
              <a:rPr lang="en-US" dirty="0" smtClean="0"/>
              <a:t>land	</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9</a:t>
            </a:fld>
            <a:endParaRPr lang="en-US"/>
          </a:p>
        </p:txBody>
      </p:sp>
      <p:sp>
        <p:nvSpPr>
          <p:cNvPr id="2" name="Title 1"/>
          <p:cNvSpPr>
            <a:spLocks noGrp="1"/>
          </p:cNvSpPr>
          <p:nvPr>
            <p:ph type="title"/>
          </p:nvPr>
        </p:nvSpPr>
        <p:spPr/>
        <p:txBody>
          <a:bodyPr/>
          <a:lstStyle/>
          <a:p>
            <a:r>
              <a:rPr lang="en-US" dirty="0"/>
              <a:t>“</a:t>
            </a:r>
            <a:r>
              <a:rPr lang="en-US" dirty="0" smtClean="0"/>
              <a:t>Land-Disturbing Activity</a:t>
            </a:r>
            <a:r>
              <a:rPr lang="en-US" dirty="0"/>
              <a:t>”</a:t>
            </a:r>
          </a:p>
        </p:txBody>
      </p:sp>
      <p:sp>
        <p:nvSpPr>
          <p:cNvPr id="6" name="TextBox 5"/>
          <p:cNvSpPr txBox="1"/>
          <p:nvPr/>
        </p:nvSpPr>
        <p:spPr>
          <a:xfrm>
            <a:off x="0" y="6477000"/>
            <a:ext cx="2590800" cy="369332"/>
          </a:xfrm>
          <a:prstGeom prst="rect">
            <a:avLst/>
          </a:prstGeom>
          <a:noFill/>
        </p:spPr>
        <p:txBody>
          <a:bodyPr wrap="square" rtlCol="0">
            <a:spAutoFit/>
          </a:bodyPr>
          <a:lstStyle/>
          <a:p>
            <a:r>
              <a:rPr lang="en-US" dirty="0" smtClean="0">
                <a:solidFill>
                  <a:schemeClr val="bg1"/>
                </a:solidFill>
              </a:rPr>
              <a:t>O.C.G.A. 12-7-3(9)</a:t>
            </a:r>
            <a:endParaRPr lang="en-US" dirty="0">
              <a:solidFill>
                <a:schemeClr val="bg1"/>
              </a:solidFill>
            </a:endParaRPr>
          </a:p>
        </p:txBody>
      </p:sp>
      <p:pic>
        <p:nvPicPr>
          <p:cNvPr id="1026" name="Picture 2" descr="C:\Users\bhart\Desktop\Sugar Hill Pics\HE\IMG_20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3448050"/>
            <a:ext cx="4038600" cy="3028950"/>
          </a:xfrm>
          <a:prstGeom prst="rect">
            <a:avLst/>
          </a:prstGeom>
          <a:noFill/>
          <a:ln w="9525">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14140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1467</TotalTime>
  <Words>3090</Words>
  <Application>Microsoft Office PowerPoint</Application>
  <PresentationFormat>On-screen Show (4:3)</PresentationFormat>
  <Paragraphs>447</Paragraphs>
  <Slides>59</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Book Antiqua</vt:lpstr>
      <vt:lpstr>Calibri</vt:lpstr>
      <vt:lpstr>Century Gothic</vt:lpstr>
      <vt:lpstr>Lucida Sans Unicode</vt:lpstr>
      <vt:lpstr>Verdana</vt:lpstr>
      <vt:lpstr>Wingdings 2</vt:lpstr>
      <vt:lpstr>Wingdings 3</vt:lpstr>
      <vt:lpstr>Concourse</vt:lpstr>
      <vt:lpstr>O.C.G.A. Title 12 Chapter 7</vt:lpstr>
      <vt:lpstr>Overview</vt:lpstr>
      <vt:lpstr>Key Points</vt:lpstr>
      <vt:lpstr>History of GESA</vt:lpstr>
      <vt:lpstr>Intent of GESA</vt:lpstr>
      <vt:lpstr>Participating Agencies</vt:lpstr>
      <vt:lpstr>Key Definitions</vt:lpstr>
      <vt:lpstr>“Plan”</vt:lpstr>
      <vt:lpstr>“Land-Disturbing Activity”</vt:lpstr>
      <vt:lpstr>“Local Issuing Authority”</vt:lpstr>
      <vt:lpstr>“Manual”</vt:lpstr>
      <vt:lpstr>Overview Council</vt:lpstr>
      <vt:lpstr> LIA Requirements &amp; Responsibilities</vt:lpstr>
      <vt:lpstr>Local Ordinance</vt:lpstr>
      <vt:lpstr>Local Ordinance</vt:lpstr>
      <vt:lpstr>Responsibilities of Certified LIA</vt:lpstr>
      <vt:lpstr>Memorandum of Agreement (MOA)</vt:lpstr>
      <vt:lpstr>LIA Oversight</vt:lpstr>
      <vt:lpstr>Permitting Process</vt:lpstr>
      <vt:lpstr>LDA Permit</vt:lpstr>
      <vt:lpstr>Plan Submittal</vt:lpstr>
      <vt:lpstr>Plan Submittal</vt:lpstr>
      <vt:lpstr>Plan Submittal</vt:lpstr>
      <vt:lpstr>Plan Submittal</vt:lpstr>
      <vt:lpstr>Enforcement Options</vt:lpstr>
      <vt:lpstr>Possible Actions</vt:lpstr>
      <vt:lpstr>Notice of Violation</vt:lpstr>
      <vt:lpstr>Stop Work Order</vt:lpstr>
      <vt:lpstr>Suspension of LDA Permit</vt:lpstr>
      <vt:lpstr>Denial of Future LDA Permits</vt:lpstr>
      <vt:lpstr>Civil Penalties</vt:lpstr>
      <vt:lpstr>Forfeiture of Bonding</vt:lpstr>
      <vt:lpstr>Exemptions</vt:lpstr>
      <vt:lpstr>Surface Mining</vt:lpstr>
      <vt:lpstr>Granite Quarrying</vt:lpstr>
      <vt:lpstr>Minor Land Disturbing Activities</vt:lpstr>
      <vt:lpstr>Single-Family Residences</vt:lpstr>
      <vt:lpstr>Agricultural Operations</vt:lpstr>
      <vt:lpstr>Forestry Practices</vt:lpstr>
      <vt:lpstr>NRCS Projects</vt:lpstr>
      <vt:lpstr>Projects &lt; 1.0 Acre</vt:lpstr>
      <vt:lpstr>Road Projects</vt:lpstr>
      <vt:lpstr>Utility Projects</vt:lpstr>
      <vt:lpstr>Utility Projects</vt:lpstr>
      <vt:lpstr>Public Water System Reservoirs</vt:lpstr>
      <vt:lpstr>Education &amp;  Training  Requirements</vt:lpstr>
      <vt:lpstr>Who Must Be Certified?</vt:lpstr>
      <vt:lpstr>Who Must Be Certified On Site?</vt:lpstr>
      <vt:lpstr>Courses</vt:lpstr>
      <vt:lpstr>Certification Card Substitution</vt:lpstr>
      <vt:lpstr>Subcontractor Awareness Seminar</vt:lpstr>
      <vt:lpstr>Subcontractor Awareness Seminar</vt:lpstr>
      <vt:lpstr>Certification Cards</vt:lpstr>
      <vt:lpstr>Certification Cards</vt:lpstr>
      <vt:lpstr>Re-Certification Requirements</vt:lpstr>
      <vt:lpstr>Re-Certification Requirements</vt:lpstr>
      <vt:lpstr>Course Listings</vt:lpstr>
      <vt:lpstr>Summary</vt:lpstr>
      <vt:lpstr>Questions?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O.C.G.A. Volume 10 Title 12</dc:title>
  <dc:creator>Brady Hart;Ben Ruzowicz</dc:creator>
  <cp:lastModifiedBy>Howell, Jennifer</cp:lastModifiedBy>
  <cp:revision>141</cp:revision>
  <cp:lastPrinted>2018-12-11T20:11:00Z</cp:lastPrinted>
  <dcterms:created xsi:type="dcterms:W3CDTF">2016-03-28T19:37:40Z</dcterms:created>
  <dcterms:modified xsi:type="dcterms:W3CDTF">2018-12-11T20:11:09Z</dcterms:modified>
</cp:coreProperties>
</file>