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256" r:id="rId2"/>
    <p:sldId id="295" r:id="rId3"/>
    <p:sldId id="268" r:id="rId4"/>
    <p:sldId id="269" r:id="rId5"/>
    <p:sldId id="258" r:id="rId6"/>
    <p:sldId id="259" r:id="rId7"/>
    <p:sldId id="260" r:id="rId8"/>
    <p:sldId id="261" r:id="rId9"/>
    <p:sldId id="262" r:id="rId10"/>
    <p:sldId id="263" r:id="rId11"/>
    <p:sldId id="264" r:id="rId12"/>
    <p:sldId id="265" r:id="rId13"/>
    <p:sldId id="266" r:id="rId14"/>
    <p:sldId id="292" r:id="rId15"/>
    <p:sldId id="275" r:id="rId16"/>
    <p:sldId id="293" r:id="rId17"/>
    <p:sldId id="280" r:id="rId18"/>
    <p:sldId id="267" r:id="rId19"/>
    <p:sldId id="294" r:id="rId20"/>
    <p:sldId id="270" r:id="rId21"/>
    <p:sldId id="271" r:id="rId22"/>
    <p:sldId id="298" r:id="rId23"/>
    <p:sldId id="299" r:id="rId24"/>
    <p:sldId id="300" r:id="rId25"/>
    <p:sldId id="272" r:id="rId26"/>
    <p:sldId id="276" r:id="rId27"/>
    <p:sldId id="273" r:id="rId28"/>
    <p:sldId id="274" r:id="rId29"/>
    <p:sldId id="277" r:id="rId30"/>
    <p:sldId id="281" r:id="rId31"/>
    <p:sldId id="282" r:id="rId32"/>
    <p:sldId id="278" r:id="rId33"/>
    <p:sldId id="279" r:id="rId34"/>
    <p:sldId id="283" r:id="rId35"/>
    <p:sldId id="284" r:id="rId36"/>
    <p:sldId id="286" r:id="rId37"/>
    <p:sldId id="285" r:id="rId38"/>
    <p:sldId id="287" r:id="rId39"/>
    <p:sldId id="288" r:id="rId40"/>
    <p:sldId id="289" r:id="rId41"/>
    <p:sldId id="290" r:id="rId42"/>
    <p:sldId id="291" r:id="rId43"/>
    <p:sldId id="297" r:id="rId44"/>
    <p:sldId id="296" r:id="rId45"/>
    <p:sldId id="257"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32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C9F4F-62D8-4EF6-B683-604B7226EE2E}"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BECC6B8-10EE-47CF-88C2-424EFBD2726F}">
      <dgm:prSet phldrT="[Text]"/>
      <dgm:spPr/>
      <dgm:t>
        <a:bodyPr/>
        <a:lstStyle/>
        <a:p>
          <a:r>
            <a:rPr lang="en-US" dirty="0" smtClean="0"/>
            <a:t>Local Issuing Authority</a:t>
          </a:r>
          <a:endParaRPr lang="en-US" dirty="0"/>
        </a:p>
      </dgm:t>
    </dgm:pt>
    <dgm:pt modelId="{2B8B93EC-8622-43C6-A7F9-69CF21CC500D}" type="parTrans" cxnId="{F77E0B9C-93AE-41F3-BEC8-11741620260E}">
      <dgm:prSet/>
      <dgm:spPr/>
      <dgm:t>
        <a:bodyPr/>
        <a:lstStyle/>
        <a:p>
          <a:endParaRPr lang="en-US"/>
        </a:p>
      </dgm:t>
    </dgm:pt>
    <dgm:pt modelId="{5A6543E6-5A42-45CB-9FB6-A6BE5CD29827}" type="sibTrans" cxnId="{F77E0B9C-93AE-41F3-BEC8-11741620260E}">
      <dgm:prSet/>
      <dgm:spPr/>
      <dgm:t>
        <a:bodyPr/>
        <a:lstStyle/>
        <a:p>
          <a:endParaRPr lang="en-US"/>
        </a:p>
      </dgm:t>
    </dgm:pt>
    <dgm:pt modelId="{4FCBD43B-0098-44ED-9CBF-CA3DBF01AA87}">
      <dgm:prSet phldrT="[Text]"/>
      <dgm:spPr/>
      <dgm:t>
        <a:bodyPr/>
        <a:lstStyle/>
        <a:p>
          <a:r>
            <a:rPr lang="en-US" dirty="0" smtClean="0"/>
            <a:t>EPD Complaint Referral</a:t>
          </a:r>
          <a:endParaRPr lang="en-US" dirty="0"/>
        </a:p>
      </dgm:t>
    </dgm:pt>
    <dgm:pt modelId="{8070A81C-29C6-467C-BAC1-790668348DFE}" type="parTrans" cxnId="{2F557FEA-7FBA-4EE5-B389-36DA5449FD57}">
      <dgm:prSet/>
      <dgm:spPr/>
      <dgm:t>
        <a:bodyPr/>
        <a:lstStyle/>
        <a:p>
          <a:endParaRPr lang="en-US"/>
        </a:p>
      </dgm:t>
    </dgm:pt>
    <dgm:pt modelId="{7607B3FE-7F86-49BA-85D1-A60045BC241E}" type="sibTrans" cxnId="{2F557FEA-7FBA-4EE5-B389-36DA5449FD57}">
      <dgm:prSet/>
      <dgm:spPr/>
      <dgm:t>
        <a:bodyPr/>
        <a:lstStyle/>
        <a:p>
          <a:endParaRPr lang="en-US"/>
        </a:p>
      </dgm:t>
    </dgm:pt>
    <dgm:pt modelId="{B5D6267F-EC0D-4CA9-94D0-EFD55A1D59DD}">
      <dgm:prSet phldrT="[Text]"/>
      <dgm:spPr/>
      <dgm:t>
        <a:bodyPr/>
        <a:lstStyle/>
        <a:p>
          <a:r>
            <a:rPr lang="en-US" dirty="0" smtClean="0"/>
            <a:t>Citizen Complaints</a:t>
          </a:r>
          <a:endParaRPr lang="en-US" dirty="0"/>
        </a:p>
      </dgm:t>
    </dgm:pt>
    <dgm:pt modelId="{4DBFFEA9-7701-416D-9561-2CF4E8E55FAB}" type="parTrans" cxnId="{995774F1-98D2-451B-A45D-FD5FFF7D60C5}">
      <dgm:prSet/>
      <dgm:spPr/>
      <dgm:t>
        <a:bodyPr/>
        <a:lstStyle/>
        <a:p>
          <a:endParaRPr lang="en-US"/>
        </a:p>
      </dgm:t>
    </dgm:pt>
    <dgm:pt modelId="{6E5CB7EB-8F29-4375-BBA4-CDBD204B9ABA}" type="sibTrans" cxnId="{995774F1-98D2-451B-A45D-FD5FFF7D60C5}">
      <dgm:prSet/>
      <dgm:spPr/>
      <dgm:t>
        <a:bodyPr/>
        <a:lstStyle/>
        <a:p>
          <a:endParaRPr lang="en-US"/>
        </a:p>
      </dgm:t>
    </dgm:pt>
    <dgm:pt modelId="{B24BE0F0-0983-4313-9B91-35F9656410F4}">
      <dgm:prSet phldrT="[Text]"/>
      <dgm:spPr/>
      <dgm:t>
        <a:bodyPr/>
        <a:lstStyle/>
        <a:p>
          <a:r>
            <a:rPr lang="en-US" dirty="0" smtClean="0"/>
            <a:t>GSWCC Complaint Referral</a:t>
          </a:r>
          <a:endParaRPr lang="en-US" dirty="0"/>
        </a:p>
      </dgm:t>
    </dgm:pt>
    <dgm:pt modelId="{852E9C9D-1F2A-4E6A-A7A7-4D3A7AEF9489}" type="parTrans" cxnId="{C54CE501-66EF-49DA-910D-6B1324A8D2AB}">
      <dgm:prSet/>
      <dgm:spPr/>
      <dgm:t>
        <a:bodyPr/>
        <a:lstStyle/>
        <a:p>
          <a:endParaRPr lang="en-US"/>
        </a:p>
      </dgm:t>
    </dgm:pt>
    <dgm:pt modelId="{5088854D-EB54-463E-B5A8-D10CC8EEE253}" type="sibTrans" cxnId="{C54CE501-66EF-49DA-910D-6B1324A8D2AB}">
      <dgm:prSet/>
      <dgm:spPr/>
      <dgm:t>
        <a:bodyPr/>
        <a:lstStyle/>
        <a:p>
          <a:endParaRPr lang="en-US"/>
        </a:p>
      </dgm:t>
    </dgm:pt>
    <dgm:pt modelId="{54A325D1-969A-4D55-AD7D-8C44199C1103}">
      <dgm:prSet phldrT="[Text]"/>
      <dgm:spPr/>
      <dgm:t>
        <a:bodyPr/>
        <a:lstStyle/>
        <a:p>
          <a:r>
            <a:rPr lang="en-US" dirty="0" smtClean="0"/>
            <a:t>Inter-Department Complaint Referral</a:t>
          </a:r>
          <a:endParaRPr lang="en-US" dirty="0"/>
        </a:p>
      </dgm:t>
    </dgm:pt>
    <dgm:pt modelId="{9BD07368-B6A1-480F-AA0A-E5B9E0A9EA4E}" type="parTrans" cxnId="{A9E58769-4A74-4C1D-AC66-2175FCF2A8C2}">
      <dgm:prSet/>
      <dgm:spPr/>
      <dgm:t>
        <a:bodyPr/>
        <a:lstStyle/>
        <a:p>
          <a:endParaRPr lang="en-US"/>
        </a:p>
      </dgm:t>
    </dgm:pt>
    <dgm:pt modelId="{29D00DA8-6690-49B3-A9C0-CE81920AFE66}" type="sibTrans" cxnId="{A9E58769-4A74-4C1D-AC66-2175FCF2A8C2}">
      <dgm:prSet/>
      <dgm:spPr/>
      <dgm:t>
        <a:bodyPr/>
        <a:lstStyle/>
        <a:p>
          <a:endParaRPr lang="en-US"/>
        </a:p>
      </dgm:t>
    </dgm:pt>
    <dgm:pt modelId="{1591BC7D-BBFE-4DE0-8619-445C8C96B37D}" type="pres">
      <dgm:prSet presAssocID="{74AC9F4F-62D8-4EF6-B683-604B7226EE2E}" presName="cycle" presStyleCnt="0">
        <dgm:presLayoutVars>
          <dgm:chMax val="1"/>
          <dgm:dir/>
          <dgm:animLvl val="ctr"/>
          <dgm:resizeHandles val="exact"/>
        </dgm:presLayoutVars>
      </dgm:prSet>
      <dgm:spPr/>
      <dgm:t>
        <a:bodyPr/>
        <a:lstStyle/>
        <a:p>
          <a:endParaRPr lang="en-US"/>
        </a:p>
      </dgm:t>
    </dgm:pt>
    <dgm:pt modelId="{F007CF5F-65F4-4811-87B0-16489EBE895D}" type="pres">
      <dgm:prSet presAssocID="{3BECC6B8-10EE-47CF-88C2-424EFBD2726F}" presName="centerShape" presStyleLbl="node0" presStyleIdx="0" presStyleCnt="1"/>
      <dgm:spPr/>
      <dgm:t>
        <a:bodyPr/>
        <a:lstStyle/>
        <a:p>
          <a:endParaRPr lang="en-US"/>
        </a:p>
      </dgm:t>
    </dgm:pt>
    <dgm:pt modelId="{7B226C25-C6FC-4F63-93D5-E8CE0C64BAAE}" type="pres">
      <dgm:prSet presAssocID="{8070A81C-29C6-467C-BAC1-790668348DFE}" presName="Name9" presStyleLbl="parChTrans1D2" presStyleIdx="0" presStyleCnt="4"/>
      <dgm:spPr/>
      <dgm:t>
        <a:bodyPr/>
        <a:lstStyle/>
        <a:p>
          <a:endParaRPr lang="en-US"/>
        </a:p>
      </dgm:t>
    </dgm:pt>
    <dgm:pt modelId="{B56B4C90-9F29-424A-810C-0D1BE4805E31}" type="pres">
      <dgm:prSet presAssocID="{8070A81C-29C6-467C-BAC1-790668348DFE}" presName="connTx" presStyleLbl="parChTrans1D2" presStyleIdx="0" presStyleCnt="4"/>
      <dgm:spPr/>
      <dgm:t>
        <a:bodyPr/>
        <a:lstStyle/>
        <a:p>
          <a:endParaRPr lang="en-US"/>
        </a:p>
      </dgm:t>
    </dgm:pt>
    <dgm:pt modelId="{74FC1EB1-F56C-4A74-8D0A-FB4673306814}" type="pres">
      <dgm:prSet presAssocID="{4FCBD43B-0098-44ED-9CBF-CA3DBF01AA87}" presName="node" presStyleLbl="node1" presStyleIdx="0" presStyleCnt="4">
        <dgm:presLayoutVars>
          <dgm:bulletEnabled val="1"/>
        </dgm:presLayoutVars>
      </dgm:prSet>
      <dgm:spPr/>
      <dgm:t>
        <a:bodyPr/>
        <a:lstStyle/>
        <a:p>
          <a:endParaRPr lang="en-US"/>
        </a:p>
      </dgm:t>
    </dgm:pt>
    <dgm:pt modelId="{2626C0E4-564F-44BA-9E48-299F8681B23B}" type="pres">
      <dgm:prSet presAssocID="{4DBFFEA9-7701-416D-9561-2CF4E8E55FAB}" presName="Name9" presStyleLbl="parChTrans1D2" presStyleIdx="1" presStyleCnt="4"/>
      <dgm:spPr/>
      <dgm:t>
        <a:bodyPr/>
        <a:lstStyle/>
        <a:p>
          <a:endParaRPr lang="en-US"/>
        </a:p>
      </dgm:t>
    </dgm:pt>
    <dgm:pt modelId="{EA348010-C126-4D4D-A7C9-AE589AB160E1}" type="pres">
      <dgm:prSet presAssocID="{4DBFFEA9-7701-416D-9561-2CF4E8E55FAB}" presName="connTx" presStyleLbl="parChTrans1D2" presStyleIdx="1" presStyleCnt="4"/>
      <dgm:spPr/>
      <dgm:t>
        <a:bodyPr/>
        <a:lstStyle/>
        <a:p>
          <a:endParaRPr lang="en-US"/>
        </a:p>
      </dgm:t>
    </dgm:pt>
    <dgm:pt modelId="{5E709F65-DB33-456F-9485-ADA4EDEEB1BC}" type="pres">
      <dgm:prSet presAssocID="{B5D6267F-EC0D-4CA9-94D0-EFD55A1D59DD}" presName="node" presStyleLbl="node1" presStyleIdx="1" presStyleCnt="4">
        <dgm:presLayoutVars>
          <dgm:bulletEnabled val="1"/>
        </dgm:presLayoutVars>
      </dgm:prSet>
      <dgm:spPr/>
      <dgm:t>
        <a:bodyPr/>
        <a:lstStyle/>
        <a:p>
          <a:endParaRPr lang="en-US"/>
        </a:p>
      </dgm:t>
    </dgm:pt>
    <dgm:pt modelId="{FEFEFFEA-C4BE-45C5-83D0-5B390BF501E9}" type="pres">
      <dgm:prSet presAssocID="{852E9C9D-1F2A-4E6A-A7A7-4D3A7AEF9489}" presName="Name9" presStyleLbl="parChTrans1D2" presStyleIdx="2" presStyleCnt="4"/>
      <dgm:spPr/>
      <dgm:t>
        <a:bodyPr/>
        <a:lstStyle/>
        <a:p>
          <a:endParaRPr lang="en-US"/>
        </a:p>
      </dgm:t>
    </dgm:pt>
    <dgm:pt modelId="{EB0A5A74-F09A-4845-825A-2A083E7E6759}" type="pres">
      <dgm:prSet presAssocID="{852E9C9D-1F2A-4E6A-A7A7-4D3A7AEF9489}" presName="connTx" presStyleLbl="parChTrans1D2" presStyleIdx="2" presStyleCnt="4"/>
      <dgm:spPr/>
      <dgm:t>
        <a:bodyPr/>
        <a:lstStyle/>
        <a:p>
          <a:endParaRPr lang="en-US"/>
        </a:p>
      </dgm:t>
    </dgm:pt>
    <dgm:pt modelId="{DD59BBFF-E92B-46FD-A573-D9D9EA77CB0B}" type="pres">
      <dgm:prSet presAssocID="{B24BE0F0-0983-4313-9B91-35F9656410F4}" presName="node" presStyleLbl="node1" presStyleIdx="2" presStyleCnt="4">
        <dgm:presLayoutVars>
          <dgm:bulletEnabled val="1"/>
        </dgm:presLayoutVars>
      </dgm:prSet>
      <dgm:spPr/>
      <dgm:t>
        <a:bodyPr/>
        <a:lstStyle/>
        <a:p>
          <a:endParaRPr lang="en-US"/>
        </a:p>
      </dgm:t>
    </dgm:pt>
    <dgm:pt modelId="{BE33891A-FB6E-45C7-BDE3-9D6BC4B51FA0}" type="pres">
      <dgm:prSet presAssocID="{9BD07368-B6A1-480F-AA0A-E5B9E0A9EA4E}" presName="Name9" presStyleLbl="parChTrans1D2" presStyleIdx="3" presStyleCnt="4"/>
      <dgm:spPr/>
      <dgm:t>
        <a:bodyPr/>
        <a:lstStyle/>
        <a:p>
          <a:endParaRPr lang="en-US"/>
        </a:p>
      </dgm:t>
    </dgm:pt>
    <dgm:pt modelId="{15C2F32D-F6BB-4D4D-89B2-30FEADBA2673}" type="pres">
      <dgm:prSet presAssocID="{9BD07368-B6A1-480F-AA0A-E5B9E0A9EA4E}" presName="connTx" presStyleLbl="parChTrans1D2" presStyleIdx="3" presStyleCnt="4"/>
      <dgm:spPr/>
      <dgm:t>
        <a:bodyPr/>
        <a:lstStyle/>
        <a:p>
          <a:endParaRPr lang="en-US"/>
        </a:p>
      </dgm:t>
    </dgm:pt>
    <dgm:pt modelId="{DB512AB5-7B84-4016-80E5-5CA78DB7A7F8}" type="pres">
      <dgm:prSet presAssocID="{54A325D1-969A-4D55-AD7D-8C44199C1103}" presName="node" presStyleLbl="node1" presStyleIdx="3" presStyleCnt="4">
        <dgm:presLayoutVars>
          <dgm:bulletEnabled val="1"/>
        </dgm:presLayoutVars>
      </dgm:prSet>
      <dgm:spPr/>
      <dgm:t>
        <a:bodyPr/>
        <a:lstStyle/>
        <a:p>
          <a:endParaRPr lang="en-US"/>
        </a:p>
      </dgm:t>
    </dgm:pt>
  </dgm:ptLst>
  <dgm:cxnLst>
    <dgm:cxn modelId="{A9E58769-4A74-4C1D-AC66-2175FCF2A8C2}" srcId="{3BECC6B8-10EE-47CF-88C2-424EFBD2726F}" destId="{54A325D1-969A-4D55-AD7D-8C44199C1103}" srcOrd="3" destOrd="0" parTransId="{9BD07368-B6A1-480F-AA0A-E5B9E0A9EA4E}" sibTransId="{29D00DA8-6690-49B3-A9C0-CE81920AFE66}"/>
    <dgm:cxn modelId="{6132A8E5-2251-4B44-8C5C-9F5885BA32D1}" type="presOf" srcId="{8070A81C-29C6-467C-BAC1-790668348DFE}" destId="{B56B4C90-9F29-424A-810C-0D1BE4805E31}" srcOrd="1" destOrd="0" presId="urn:microsoft.com/office/officeart/2005/8/layout/radial1"/>
    <dgm:cxn modelId="{D229A32B-DF5E-4ADB-A070-C450334B42C2}" type="presOf" srcId="{4DBFFEA9-7701-416D-9561-2CF4E8E55FAB}" destId="{EA348010-C126-4D4D-A7C9-AE589AB160E1}" srcOrd="1" destOrd="0" presId="urn:microsoft.com/office/officeart/2005/8/layout/radial1"/>
    <dgm:cxn modelId="{5DD944C5-ED52-4EA7-9EE4-599F7F02620A}" type="presOf" srcId="{B24BE0F0-0983-4313-9B91-35F9656410F4}" destId="{DD59BBFF-E92B-46FD-A573-D9D9EA77CB0B}" srcOrd="0" destOrd="0" presId="urn:microsoft.com/office/officeart/2005/8/layout/radial1"/>
    <dgm:cxn modelId="{8719634B-B00C-420A-97E5-DA8FE3836290}" type="presOf" srcId="{4FCBD43B-0098-44ED-9CBF-CA3DBF01AA87}" destId="{74FC1EB1-F56C-4A74-8D0A-FB4673306814}" srcOrd="0" destOrd="0" presId="urn:microsoft.com/office/officeart/2005/8/layout/radial1"/>
    <dgm:cxn modelId="{A68C2701-9FB8-4669-B3BA-3D09BF1F0FC1}" type="presOf" srcId="{852E9C9D-1F2A-4E6A-A7A7-4D3A7AEF9489}" destId="{FEFEFFEA-C4BE-45C5-83D0-5B390BF501E9}" srcOrd="0" destOrd="0" presId="urn:microsoft.com/office/officeart/2005/8/layout/radial1"/>
    <dgm:cxn modelId="{83554BBB-E631-47FE-B5EB-57A4FD6B0F0C}" type="presOf" srcId="{852E9C9D-1F2A-4E6A-A7A7-4D3A7AEF9489}" destId="{EB0A5A74-F09A-4845-825A-2A083E7E6759}" srcOrd="1" destOrd="0" presId="urn:microsoft.com/office/officeart/2005/8/layout/radial1"/>
    <dgm:cxn modelId="{169D34BB-9CD7-44A9-B7D4-D58115F7C398}" type="presOf" srcId="{9BD07368-B6A1-480F-AA0A-E5B9E0A9EA4E}" destId="{BE33891A-FB6E-45C7-BDE3-9D6BC4B51FA0}" srcOrd="0" destOrd="0" presId="urn:microsoft.com/office/officeart/2005/8/layout/radial1"/>
    <dgm:cxn modelId="{650A0DD3-380B-4FD6-9B6B-760F45B6ED98}" type="presOf" srcId="{3BECC6B8-10EE-47CF-88C2-424EFBD2726F}" destId="{F007CF5F-65F4-4811-87B0-16489EBE895D}" srcOrd="0" destOrd="0" presId="urn:microsoft.com/office/officeart/2005/8/layout/radial1"/>
    <dgm:cxn modelId="{D7089FE5-3779-401B-88E7-89C137FF8F64}" type="presOf" srcId="{B5D6267F-EC0D-4CA9-94D0-EFD55A1D59DD}" destId="{5E709F65-DB33-456F-9485-ADA4EDEEB1BC}" srcOrd="0" destOrd="0" presId="urn:microsoft.com/office/officeart/2005/8/layout/radial1"/>
    <dgm:cxn modelId="{2F557FEA-7FBA-4EE5-B389-36DA5449FD57}" srcId="{3BECC6B8-10EE-47CF-88C2-424EFBD2726F}" destId="{4FCBD43B-0098-44ED-9CBF-CA3DBF01AA87}" srcOrd="0" destOrd="0" parTransId="{8070A81C-29C6-467C-BAC1-790668348DFE}" sibTransId="{7607B3FE-7F86-49BA-85D1-A60045BC241E}"/>
    <dgm:cxn modelId="{5438575F-EE9B-4800-95E0-20340C68C20B}" type="presOf" srcId="{9BD07368-B6A1-480F-AA0A-E5B9E0A9EA4E}" destId="{15C2F32D-F6BB-4D4D-89B2-30FEADBA2673}" srcOrd="1" destOrd="0" presId="urn:microsoft.com/office/officeart/2005/8/layout/radial1"/>
    <dgm:cxn modelId="{BB29D241-CAF2-4174-9A16-61E0E12B4269}" type="presOf" srcId="{74AC9F4F-62D8-4EF6-B683-604B7226EE2E}" destId="{1591BC7D-BBFE-4DE0-8619-445C8C96B37D}" srcOrd="0" destOrd="0" presId="urn:microsoft.com/office/officeart/2005/8/layout/radial1"/>
    <dgm:cxn modelId="{D7173BE7-9DD6-45F9-BB06-CFF50801BDF4}" type="presOf" srcId="{8070A81C-29C6-467C-BAC1-790668348DFE}" destId="{7B226C25-C6FC-4F63-93D5-E8CE0C64BAAE}" srcOrd="0" destOrd="0" presId="urn:microsoft.com/office/officeart/2005/8/layout/radial1"/>
    <dgm:cxn modelId="{C54CE501-66EF-49DA-910D-6B1324A8D2AB}" srcId="{3BECC6B8-10EE-47CF-88C2-424EFBD2726F}" destId="{B24BE0F0-0983-4313-9B91-35F9656410F4}" srcOrd="2" destOrd="0" parTransId="{852E9C9D-1F2A-4E6A-A7A7-4D3A7AEF9489}" sibTransId="{5088854D-EB54-463E-B5A8-D10CC8EEE253}"/>
    <dgm:cxn modelId="{3048B870-674A-4337-88C2-2CB827ADFD50}" type="presOf" srcId="{54A325D1-969A-4D55-AD7D-8C44199C1103}" destId="{DB512AB5-7B84-4016-80E5-5CA78DB7A7F8}" srcOrd="0" destOrd="0" presId="urn:microsoft.com/office/officeart/2005/8/layout/radial1"/>
    <dgm:cxn modelId="{995774F1-98D2-451B-A45D-FD5FFF7D60C5}" srcId="{3BECC6B8-10EE-47CF-88C2-424EFBD2726F}" destId="{B5D6267F-EC0D-4CA9-94D0-EFD55A1D59DD}" srcOrd="1" destOrd="0" parTransId="{4DBFFEA9-7701-416D-9561-2CF4E8E55FAB}" sibTransId="{6E5CB7EB-8F29-4375-BBA4-CDBD204B9ABA}"/>
    <dgm:cxn modelId="{F77E0B9C-93AE-41F3-BEC8-11741620260E}" srcId="{74AC9F4F-62D8-4EF6-B683-604B7226EE2E}" destId="{3BECC6B8-10EE-47CF-88C2-424EFBD2726F}" srcOrd="0" destOrd="0" parTransId="{2B8B93EC-8622-43C6-A7F9-69CF21CC500D}" sibTransId="{5A6543E6-5A42-45CB-9FB6-A6BE5CD29827}"/>
    <dgm:cxn modelId="{8D94E62D-C88E-41AF-9578-D47FD5FDBED0}" type="presOf" srcId="{4DBFFEA9-7701-416D-9561-2CF4E8E55FAB}" destId="{2626C0E4-564F-44BA-9E48-299F8681B23B}" srcOrd="0" destOrd="0" presId="urn:microsoft.com/office/officeart/2005/8/layout/radial1"/>
    <dgm:cxn modelId="{9E840313-C4AE-43B3-B716-88209B734220}" type="presParOf" srcId="{1591BC7D-BBFE-4DE0-8619-445C8C96B37D}" destId="{F007CF5F-65F4-4811-87B0-16489EBE895D}" srcOrd="0" destOrd="0" presId="urn:microsoft.com/office/officeart/2005/8/layout/radial1"/>
    <dgm:cxn modelId="{5AB6C260-E9A3-402C-8B95-262EBB62C878}" type="presParOf" srcId="{1591BC7D-BBFE-4DE0-8619-445C8C96B37D}" destId="{7B226C25-C6FC-4F63-93D5-E8CE0C64BAAE}" srcOrd="1" destOrd="0" presId="urn:microsoft.com/office/officeart/2005/8/layout/radial1"/>
    <dgm:cxn modelId="{3FEED103-03A7-4D07-A2E9-DA525D7DD363}" type="presParOf" srcId="{7B226C25-C6FC-4F63-93D5-E8CE0C64BAAE}" destId="{B56B4C90-9F29-424A-810C-0D1BE4805E31}" srcOrd="0" destOrd="0" presId="urn:microsoft.com/office/officeart/2005/8/layout/radial1"/>
    <dgm:cxn modelId="{FA6AA91A-1259-44D8-9494-8899E3BA443D}" type="presParOf" srcId="{1591BC7D-BBFE-4DE0-8619-445C8C96B37D}" destId="{74FC1EB1-F56C-4A74-8D0A-FB4673306814}" srcOrd="2" destOrd="0" presId="urn:microsoft.com/office/officeart/2005/8/layout/radial1"/>
    <dgm:cxn modelId="{076538AC-8E80-489A-B4D2-DC9680186CC3}" type="presParOf" srcId="{1591BC7D-BBFE-4DE0-8619-445C8C96B37D}" destId="{2626C0E4-564F-44BA-9E48-299F8681B23B}" srcOrd="3" destOrd="0" presId="urn:microsoft.com/office/officeart/2005/8/layout/radial1"/>
    <dgm:cxn modelId="{AF3D878C-366D-495E-A850-89BAFD7C58E3}" type="presParOf" srcId="{2626C0E4-564F-44BA-9E48-299F8681B23B}" destId="{EA348010-C126-4D4D-A7C9-AE589AB160E1}" srcOrd="0" destOrd="0" presId="urn:microsoft.com/office/officeart/2005/8/layout/radial1"/>
    <dgm:cxn modelId="{9F71AA11-17BD-4C68-9E23-8EEDCFF2A684}" type="presParOf" srcId="{1591BC7D-BBFE-4DE0-8619-445C8C96B37D}" destId="{5E709F65-DB33-456F-9485-ADA4EDEEB1BC}" srcOrd="4" destOrd="0" presId="urn:microsoft.com/office/officeart/2005/8/layout/radial1"/>
    <dgm:cxn modelId="{D15A0FB5-C430-41D9-B281-D23C8D059763}" type="presParOf" srcId="{1591BC7D-BBFE-4DE0-8619-445C8C96B37D}" destId="{FEFEFFEA-C4BE-45C5-83D0-5B390BF501E9}" srcOrd="5" destOrd="0" presId="urn:microsoft.com/office/officeart/2005/8/layout/radial1"/>
    <dgm:cxn modelId="{85C17CEB-CDD7-4184-97E6-C74A4E617CE8}" type="presParOf" srcId="{FEFEFFEA-C4BE-45C5-83D0-5B390BF501E9}" destId="{EB0A5A74-F09A-4845-825A-2A083E7E6759}" srcOrd="0" destOrd="0" presId="urn:microsoft.com/office/officeart/2005/8/layout/radial1"/>
    <dgm:cxn modelId="{CC455FA2-F01E-4AA5-BE98-71AAAC187BBD}" type="presParOf" srcId="{1591BC7D-BBFE-4DE0-8619-445C8C96B37D}" destId="{DD59BBFF-E92B-46FD-A573-D9D9EA77CB0B}" srcOrd="6" destOrd="0" presId="urn:microsoft.com/office/officeart/2005/8/layout/radial1"/>
    <dgm:cxn modelId="{03008A09-60D2-4116-A7B6-4F12E6354C79}" type="presParOf" srcId="{1591BC7D-BBFE-4DE0-8619-445C8C96B37D}" destId="{BE33891A-FB6E-45C7-BDE3-9D6BC4B51FA0}" srcOrd="7" destOrd="0" presId="urn:microsoft.com/office/officeart/2005/8/layout/radial1"/>
    <dgm:cxn modelId="{E538DAC7-E2C5-4B6B-A8AC-F82BC49C1483}" type="presParOf" srcId="{BE33891A-FB6E-45C7-BDE3-9D6BC4B51FA0}" destId="{15C2F32D-F6BB-4D4D-89B2-30FEADBA2673}" srcOrd="0" destOrd="0" presId="urn:microsoft.com/office/officeart/2005/8/layout/radial1"/>
    <dgm:cxn modelId="{14F3AB05-EF59-43DE-A296-B35BE350F0CE}" type="presParOf" srcId="{1591BC7D-BBFE-4DE0-8619-445C8C96B37D}" destId="{DB512AB5-7B84-4016-80E5-5CA78DB7A7F8}"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7CF5F-65F4-4811-87B0-16489EBE895D}">
      <dsp:nvSpPr>
        <dsp:cNvPr id="0" name=""/>
        <dsp:cNvSpPr/>
      </dsp:nvSpPr>
      <dsp:spPr>
        <a:xfrm>
          <a:off x="3084927" y="1789527"/>
          <a:ext cx="1373944" cy="137394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Local Issuing Authority</a:t>
          </a:r>
          <a:endParaRPr lang="en-US" sz="1600" kern="1200" dirty="0"/>
        </a:p>
      </dsp:txBody>
      <dsp:txXfrm>
        <a:off x="3286136" y="1990736"/>
        <a:ext cx="971526" cy="971526"/>
      </dsp:txXfrm>
    </dsp:sp>
    <dsp:sp modelId="{7B226C25-C6FC-4F63-93D5-E8CE0C64BAAE}">
      <dsp:nvSpPr>
        <dsp:cNvPr id="0" name=""/>
        <dsp:cNvSpPr/>
      </dsp:nvSpPr>
      <dsp:spPr>
        <a:xfrm rot="16200000">
          <a:off x="3565128" y="1566364"/>
          <a:ext cx="413543" cy="32783"/>
        </a:xfrm>
        <a:custGeom>
          <a:avLst/>
          <a:gdLst/>
          <a:ahLst/>
          <a:cxnLst/>
          <a:rect l="0" t="0" r="0" b="0"/>
          <a:pathLst>
            <a:path>
              <a:moveTo>
                <a:pt x="0" y="16391"/>
              </a:moveTo>
              <a:lnTo>
                <a:pt x="413543" y="1639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1561" y="1572417"/>
        <a:ext cx="20677" cy="20677"/>
      </dsp:txXfrm>
    </dsp:sp>
    <dsp:sp modelId="{74FC1EB1-F56C-4A74-8D0A-FB4673306814}">
      <dsp:nvSpPr>
        <dsp:cNvPr id="0" name=""/>
        <dsp:cNvSpPr/>
      </dsp:nvSpPr>
      <dsp:spPr>
        <a:xfrm>
          <a:off x="3084927" y="2040"/>
          <a:ext cx="1373944" cy="1373944"/>
        </a:xfrm>
        <a:prstGeom prst="ellips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EPD Complaint Referral</a:t>
          </a:r>
          <a:endParaRPr lang="en-US" sz="1300" kern="1200" dirty="0"/>
        </a:p>
      </dsp:txBody>
      <dsp:txXfrm>
        <a:off x="3286136" y="203249"/>
        <a:ext cx="971526" cy="971526"/>
      </dsp:txXfrm>
    </dsp:sp>
    <dsp:sp modelId="{2626C0E4-564F-44BA-9E48-299F8681B23B}">
      <dsp:nvSpPr>
        <dsp:cNvPr id="0" name=""/>
        <dsp:cNvSpPr/>
      </dsp:nvSpPr>
      <dsp:spPr>
        <a:xfrm>
          <a:off x="4458872" y="2460108"/>
          <a:ext cx="413543" cy="32783"/>
        </a:xfrm>
        <a:custGeom>
          <a:avLst/>
          <a:gdLst/>
          <a:ahLst/>
          <a:cxnLst/>
          <a:rect l="0" t="0" r="0" b="0"/>
          <a:pathLst>
            <a:path>
              <a:moveTo>
                <a:pt x="0" y="16391"/>
              </a:moveTo>
              <a:lnTo>
                <a:pt x="413543" y="1639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55305" y="2466161"/>
        <a:ext cx="20677" cy="20677"/>
      </dsp:txXfrm>
    </dsp:sp>
    <dsp:sp modelId="{5E709F65-DB33-456F-9485-ADA4EDEEB1BC}">
      <dsp:nvSpPr>
        <dsp:cNvPr id="0" name=""/>
        <dsp:cNvSpPr/>
      </dsp:nvSpPr>
      <dsp:spPr>
        <a:xfrm>
          <a:off x="4872415" y="1789527"/>
          <a:ext cx="1373944" cy="1373944"/>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Citizen Complaints</a:t>
          </a:r>
          <a:endParaRPr lang="en-US" sz="1300" kern="1200" dirty="0"/>
        </a:p>
      </dsp:txBody>
      <dsp:txXfrm>
        <a:off x="5073624" y="1990736"/>
        <a:ext cx="971526" cy="971526"/>
      </dsp:txXfrm>
    </dsp:sp>
    <dsp:sp modelId="{FEFEFFEA-C4BE-45C5-83D0-5B390BF501E9}">
      <dsp:nvSpPr>
        <dsp:cNvPr id="0" name=""/>
        <dsp:cNvSpPr/>
      </dsp:nvSpPr>
      <dsp:spPr>
        <a:xfrm rot="5400000">
          <a:off x="3565128" y="3353852"/>
          <a:ext cx="413543" cy="32783"/>
        </a:xfrm>
        <a:custGeom>
          <a:avLst/>
          <a:gdLst/>
          <a:ahLst/>
          <a:cxnLst/>
          <a:rect l="0" t="0" r="0" b="0"/>
          <a:pathLst>
            <a:path>
              <a:moveTo>
                <a:pt x="0" y="16391"/>
              </a:moveTo>
              <a:lnTo>
                <a:pt x="413543" y="1639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61561" y="3359905"/>
        <a:ext cx="20677" cy="20677"/>
      </dsp:txXfrm>
    </dsp:sp>
    <dsp:sp modelId="{DD59BBFF-E92B-46FD-A573-D9D9EA77CB0B}">
      <dsp:nvSpPr>
        <dsp:cNvPr id="0" name=""/>
        <dsp:cNvSpPr/>
      </dsp:nvSpPr>
      <dsp:spPr>
        <a:xfrm>
          <a:off x="3084927" y="3577015"/>
          <a:ext cx="1373944" cy="1373944"/>
        </a:xfrm>
        <a:prstGeom prst="ellipse">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GSWCC Complaint Referral</a:t>
          </a:r>
          <a:endParaRPr lang="en-US" sz="1300" kern="1200" dirty="0"/>
        </a:p>
      </dsp:txBody>
      <dsp:txXfrm>
        <a:off x="3286136" y="3778224"/>
        <a:ext cx="971526" cy="971526"/>
      </dsp:txXfrm>
    </dsp:sp>
    <dsp:sp modelId="{BE33891A-FB6E-45C7-BDE3-9D6BC4B51FA0}">
      <dsp:nvSpPr>
        <dsp:cNvPr id="0" name=""/>
        <dsp:cNvSpPr/>
      </dsp:nvSpPr>
      <dsp:spPr>
        <a:xfrm rot="10800000">
          <a:off x="2671384" y="2460108"/>
          <a:ext cx="413543" cy="32783"/>
        </a:xfrm>
        <a:custGeom>
          <a:avLst/>
          <a:gdLst/>
          <a:ahLst/>
          <a:cxnLst/>
          <a:rect l="0" t="0" r="0" b="0"/>
          <a:pathLst>
            <a:path>
              <a:moveTo>
                <a:pt x="0" y="16391"/>
              </a:moveTo>
              <a:lnTo>
                <a:pt x="413543" y="16391"/>
              </a:lnTo>
            </a:path>
          </a:pathLst>
        </a:custGeom>
        <a:noFill/>
        <a:ln w="55000" cap="flat" cmpd="thickThin"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67817" y="2466161"/>
        <a:ext cx="20677" cy="20677"/>
      </dsp:txXfrm>
    </dsp:sp>
    <dsp:sp modelId="{DB512AB5-7B84-4016-80E5-5CA78DB7A7F8}">
      <dsp:nvSpPr>
        <dsp:cNvPr id="0" name=""/>
        <dsp:cNvSpPr/>
      </dsp:nvSpPr>
      <dsp:spPr>
        <a:xfrm>
          <a:off x="1297440" y="1789527"/>
          <a:ext cx="1373944" cy="1373944"/>
        </a:xfrm>
        <a:prstGeom prst="ellipse">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Inter-Department Complaint Referral</a:t>
          </a:r>
          <a:endParaRPr lang="en-US" sz="1300" kern="1200" dirty="0"/>
        </a:p>
      </dsp:txBody>
      <dsp:txXfrm>
        <a:off x="1498649" y="1990736"/>
        <a:ext cx="971526" cy="97152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0C27CC5D-42DF-4942-80D8-00E129B78EE7}" type="slidenum">
              <a:rPr lang="en-US" smtClean="0"/>
              <a:t>‹#›</a:t>
            </a:fld>
            <a:endParaRPr lang="en-US"/>
          </a:p>
        </p:txBody>
      </p:sp>
    </p:spTree>
    <p:extLst>
      <p:ext uri="{BB962C8B-B14F-4D97-AF65-F5344CB8AC3E}">
        <p14:creationId xmlns:p14="http://schemas.microsoft.com/office/powerpoint/2010/main" val="39822137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1B4CC44-7BD3-41C7-8F17-66954432DFD3}" type="slidenum">
              <a:rPr lang="en-US" smtClean="0"/>
              <a:t>‹#›</a:t>
            </a:fld>
            <a:endParaRPr lang="en-US"/>
          </a:p>
        </p:txBody>
      </p:sp>
    </p:spTree>
    <p:extLst>
      <p:ext uri="{BB962C8B-B14F-4D97-AF65-F5344CB8AC3E}">
        <p14:creationId xmlns:p14="http://schemas.microsoft.com/office/powerpoint/2010/main" val="4126726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smtClean="0">
                <a:latin typeface="Arial" pitchFamily="34" charset="0"/>
                <a:ea typeface="ＭＳ Ｐゴシック" pitchFamily="34" charset="-128"/>
              </a:rPr>
              <a:t>First, erosion and sediment control policy and procedures can not come from the top down and be effective.  It should be the policy of the local government to control erosion and sedimentation within its boundaries. It should also be an accepted public policy by public and private agencies operating in and/ or having jurisdiction within the boundaries of the city or county.  Developers, land owners, consultants, plan designers should also be aware of the necessity for sound erosion and sediment control programs.</a:t>
            </a:r>
          </a:p>
        </p:txBody>
      </p:sp>
      <p:sp>
        <p:nvSpPr>
          <p:cNvPr id="4" name="Slide Number Placeholder 3"/>
          <p:cNvSpPr>
            <a:spLocks noGrp="1"/>
          </p:cNvSpPr>
          <p:nvPr>
            <p:ph type="sldNum" sz="quarter" idx="10"/>
          </p:nvPr>
        </p:nvSpPr>
        <p:spPr/>
        <p:txBody>
          <a:bodyPr/>
          <a:lstStyle/>
          <a:p>
            <a:fld id="{71B4CC44-7BD3-41C7-8F17-66954432DFD3}"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10449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smtClean="0">
                <a:latin typeface="Arial" pitchFamily="34" charset="0"/>
                <a:ea typeface="ＭＳ Ｐゴシック" pitchFamily="34" charset="-128"/>
              </a:rPr>
              <a:t>A city or county cannot have an effective local program without competent personnel.  The program must be staffed with individuals who have not only a technical knowledge of the issues but are also knowledgeable about local soil and climate conditions (and sometimes political!) and who understand the set procedures for exacting compliance with erosion and sediment control ordinances.</a:t>
            </a:r>
          </a:p>
        </p:txBody>
      </p:sp>
      <p:sp>
        <p:nvSpPr>
          <p:cNvPr id="4" name="Slide Number Placeholder 3"/>
          <p:cNvSpPr>
            <a:spLocks noGrp="1"/>
          </p:cNvSpPr>
          <p:nvPr>
            <p:ph type="sldNum" sz="quarter" idx="10"/>
          </p:nvPr>
        </p:nvSpPr>
        <p:spPr/>
        <p:txBody>
          <a:bodyPr/>
          <a:lstStyle/>
          <a:p>
            <a:fld id="{71B4CC44-7BD3-41C7-8F17-66954432DFD3}"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8975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ltLang="en-US" dirty="0" smtClean="0">
                <a:latin typeface="Arial" pitchFamily="34" charset="0"/>
                <a:ea typeface="ＭＳ Ｐゴシック" pitchFamily="34" charset="-128"/>
              </a:rPr>
              <a:t>To be effective, erosion and sediment control must be provided for in the planning phase of a development – early in the planning phase.  Designers must use proper design principles when developing plans, and plan reviewers must accurately and fairly review the plan to ensure it meets standards. </a:t>
            </a:r>
          </a:p>
        </p:txBody>
      </p:sp>
      <p:sp>
        <p:nvSpPr>
          <p:cNvPr id="4" name="Slide Number Placeholder 3"/>
          <p:cNvSpPr>
            <a:spLocks noGrp="1"/>
          </p:cNvSpPr>
          <p:nvPr>
            <p:ph type="sldNum" sz="quarter" idx="10"/>
          </p:nvPr>
        </p:nvSpPr>
        <p:spPr/>
        <p:txBody>
          <a:bodyPr/>
          <a:lstStyle/>
          <a:p>
            <a:fld id="{71B4CC44-7BD3-41C7-8F17-66954432DFD3}"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621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Finally to be effective, a local program must be periodically reviewed for effectiveness.  This includes an internal review by program personnel as well as outside evaluation by agencies such a the GSWCC and EPD.</a:t>
            </a:r>
          </a:p>
        </p:txBody>
      </p:sp>
      <p:sp>
        <p:nvSpPr>
          <p:cNvPr id="4" name="Slide Number Placeholder 3"/>
          <p:cNvSpPr>
            <a:spLocks noGrp="1"/>
          </p:cNvSpPr>
          <p:nvPr>
            <p:ph type="sldNum" sz="quarter" idx="10"/>
          </p:nvPr>
        </p:nvSpPr>
        <p:spPr/>
        <p:txBody>
          <a:bodyPr/>
          <a:lstStyle/>
          <a:p>
            <a:fld id="{71B4CC44-7BD3-41C7-8F17-66954432DFD3}"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93445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EPD decertification is a lengthy process. The process may start due to EPD observations or on a recommendation by the local Soil and Water Conservation District or the Conservation Commission.</a:t>
            </a:r>
          </a:p>
        </p:txBody>
      </p:sp>
      <p:sp>
        <p:nvSpPr>
          <p:cNvPr id="4" name="Slide Number Placeholder 3"/>
          <p:cNvSpPr>
            <a:spLocks noGrp="1"/>
          </p:cNvSpPr>
          <p:nvPr>
            <p:ph type="sldNum" sz="quarter" idx="10"/>
          </p:nvPr>
        </p:nvSpPr>
        <p:spPr/>
        <p:txBody>
          <a:bodyPr/>
          <a:lstStyle/>
          <a:p>
            <a:fld id="{71B4CC44-7BD3-41C7-8F17-66954432DFD3}" type="slidenum">
              <a:rPr lang="en-US" smtClean="0"/>
              <a:t>42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57315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Book Antiqua" panose="02040602050305030304" pitchFamily="18" charset="0"/>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normAutofit/>
          </a:bodyPr>
          <a:lstStyle>
            <a:lvl1pPr marL="0" marR="64008" indent="0" algn="r">
              <a:buNone/>
              <a:defRPr sz="2800">
                <a:solidFill>
                  <a:schemeClr val="tx2"/>
                </a:solidFill>
                <a:latin typeface="Century Gothic" panose="020B0502020202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6F59C97-2E81-4057-BE18-DF69EFF658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C6F59C97-2E81-4057-BE18-DF69EFF658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C6F59C97-2E81-4057-BE18-DF69EFF658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C6F59C97-2E81-4057-BE18-DF69EFF65847}"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209800" y="2931712"/>
            <a:ext cx="6019800" cy="1454888"/>
          </a:xfrm>
        </p:spPr>
        <p:txBody>
          <a:bodyPr lIns="91440" rIns="91440" anchor="t">
            <a:normAutofit/>
          </a:bodyPr>
          <a:lstStyle>
            <a:lvl1pPr marL="0" indent="0" algn="l">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6" name="Slide Number Placeholder 5"/>
          <p:cNvSpPr>
            <a:spLocks noGrp="1"/>
          </p:cNvSpPr>
          <p:nvPr>
            <p:ph type="sldNum" sz="quarter" idx="12"/>
          </p:nvPr>
        </p:nvSpPr>
        <p:spPr/>
        <p:txBody>
          <a:bodyPr/>
          <a:lstStyle/>
          <a:p>
            <a:fld id="{C6F59C97-2E81-4057-BE18-DF69EFF65847}" type="slidenum">
              <a:rPr lang="en-US" smtClean="0"/>
              <a:t>‹#›</a:t>
            </a:fld>
            <a:endParaRPr lang="en-US"/>
          </a:p>
        </p:txBody>
      </p:sp>
      <p:sp>
        <p:nvSpPr>
          <p:cNvPr id="7" name="Chevron 6"/>
          <p:cNvSpPr/>
          <p:nvPr/>
        </p:nvSpPr>
        <p:spPr>
          <a:xfrm>
            <a:off x="1558016"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137160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C6F59C97-2E81-4057-BE18-DF69EFF65847}"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981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981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971800"/>
            <a:ext cx="4040188" cy="28991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2971800"/>
            <a:ext cx="4041775" cy="28991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p>
            <a:fld id="{C6F59C97-2E81-4057-BE18-DF69EFF6584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6F59C97-2E81-4057-BE18-DF69EFF65847}"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F59C97-2E81-4057-BE18-DF69EFF658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C6F59C97-2E81-4057-BE18-DF69EFF6584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6F59C97-2E81-4057-BE18-DF69EFF6584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Autofit/>
            <a:scene3d>
              <a:camera prst="orthographicFront"/>
              <a:lightRig rig="soft" dir="t"/>
            </a:scene3d>
            <a:sp3d prstMaterial="softEdge">
              <a:bevelT w="25400" h="25400"/>
            </a:sp3d>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077200" y="6407944"/>
            <a:ext cx="935832" cy="365125"/>
          </a:xfrm>
          <a:prstGeom prst="rect">
            <a:avLst/>
          </a:prstGeom>
        </p:spPr>
        <p:txBody>
          <a:bodyPr vert="horz" anchor="b"/>
          <a:lstStyle>
            <a:lvl1pPr algn="r" eaLnBrk="1" latinLnBrk="0" hangingPunct="1">
              <a:defRPr kumimoji="0" sz="2000" b="0">
                <a:solidFill>
                  <a:schemeClr val="tx1"/>
                </a:solidFill>
              </a:defRPr>
            </a:lvl1pPr>
            <a:extLst/>
          </a:lstStyle>
          <a:p>
            <a:fld id="{C6F59C97-2E81-4057-BE18-DF69EFF658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Book Antiqua" panose="02040602050305030304" pitchFamily="18"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800" kern="1200">
          <a:solidFill>
            <a:schemeClr val="tx1"/>
          </a:solidFill>
          <a:latin typeface="Century Gothic" panose="020B0502020202020204" pitchFamily="34"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447800"/>
            <a:ext cx="5782074" cy="1829761"/>
          </a:xfrm>
        </p:spPr>
        <p:txBody>
          <a:bodyPr/>
          <a:lstStyle/>
          <a:p>
            <a:pPr algn="ctr"/>
            <a:r>
              <a:rPr lang="en-US" dirty="0" smtClean="0"/>
              <a:t>Principles </a:t>
            </a:r>
            <a:br>
              <a:rPr lang="en-US" dirty="0" smtClean="0"/>
            </a:br>
            <a:r>
              <a:rPr lang="en-US" dirty="0" smtClean="0"/>
              <a:t>&amp; Processes</a:t>
            </a:r>
            <a:endParaRPr lang="en-US" dirty="0"/>
          </a:p>
        </p:txBody>
      </p:sp>
      <p:sp>
        <p:nvSpPr>
          <p:cNvPr id="6" name="Slide Number Placeholder 5"/>
          <p:cNvSpPr>
            <a:spLocks noGrp="1"/>
          </p:cNvSpPr>
          <p:nvPr>
            <p:ph type="sldNum" sz="quarter" idx="12"/>
          </p:nvPr>
        </p:nvSpPr>
        <p:spPr/>
        <p:txBody>
          <a:bodyPr/>
          <a:lstStyle/>
          <a:p>
            <a:fld id="{C6F59C97-2E81-4057-BE18-DF69EFF65847}" type="slidenum">
              <a:rPr lang="en-US" smtClean="0"/>
              <a:t>1</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25" y="5715000"/>
            <a:ext cx="3508611" cy="913512"/>
          </a:xfrm>
          <a:prstGeom prst="rect">
            <a:avLst/>
          </a:prstGeom>
        </p:spPr>
      </p:pic>
      <p:sp>
        <p:nvSpPr>
          <p:cNvPr id="5" name="Title 1"/>
          <p:cNvSpPr txBox="1">
            <a:spLocks/>
          </p:cNvSpPr>
          <p:nvPr/>
        </p:nvSpPr>
        <p:spPr>
          <a:xfrm>
            <a:off x="457200" y="304800"/>
            <a:ext cx="7010400" cy="1085850"/>
          </a:xfrm>
          <a:prstGeom prst="rect">
            <a:avLst/>
          </a:prstGeom>
        </p:spPr>
        <p:txBody>
          <a:bodyPr vert="horz" anchor="b">
            <a:no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sz="4800" dirty="0" smtClean="0">
                <a:latin typeface="Book Antiqua" panose="02040602050305030304" pitchFamily="18" charset="0"/>
              </a:rPr>
              <a:t>Local Programs</a:t>
            </a:r>
            <a:endParaRPr lang="en-US" sz="4800" dirty="0">
              <a:latin typeface="Book Antiqua" panose="02040602050305030304" pitchFamily="18" charset="0"/>
            </a:endParaRPr>
          </a:p>
        </p:txBody>
      </p:sp>
      <p:pic>
        <p:nvPicPr>
          <p:cNvPr id="1026" name="Picture 2" descr="C:\Users\bhart\AppData\Local\Microsoft\Windows\Temporary Internet Files\Content.IE5\C4UC6ZQ7\bind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78499"/>
            <a:ext cx="3024515" cy="2936301"/>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nvSpPr>
        <p:spPr>
          <a:xfrm>
            <a:off x="315566" y="4267200"/>
            <a:ext cx="8512868" cy="762000"/>
          </a:xfrm>
          <a:prstGeom prst="rect">
            <a:avLst/>
          </a:prstGeom>
        </p:spPr>
        <p:txBody>
          <a:bodyPr vert="horz" lIns="45720" rIns="45720" anchor="t">
            <a:normAutofit fontScale="40000" lnSpcReduction="20000"/>
          </a:bodyPr>
          <a:lstStyle>
            <a:lvl1pPr marL="0" marR="64008" indent="0" algn="r" rtl="0" eaLnBrk="1" latinLnBrk="0" hangingPunct="1">
              <a:spcBef>
                <a:spcPts val="400"/>
              </a:spcBef>
              <a:spcAft>
                <a:spcPts val="0"/>
              </a:spcAft>
              <a:buClr>
                <a:schemeClr val="accent1"/>
              </a:buClr>
              <a:buSzPct val="68000"/>
              <a:buFont typeface="Wingdings 3"/>
              <a:buNone/>
              <a:defRPr kumimoji="0" sz="2800" kern="1200">
                <a:solidFill>
                  <a:schemeClr val="tx2"/>
                </a:solidFill>
                <a:latin typeface="Century Gothic" panose="020B0502020202020204" pitchFamily="34" charset="0"/>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l"/>
            <a:r>
              <a:rPr lang="en-US" sz="6500" dirty="0"/>
              <a:t>Level 1B: Advanced </a:t>
            </a:r>
            <a:r>
              <a:rPr lang="en-US" sz="6500" dirty="0" smtClean="0"/>
              <a:t>Fundamentals</a:t>
            </a:r>
          </a:p>
          <a:p>
            <a:pPr algn="l"/>
            <a:r>
              <a:rPr lang="en-US" sz="5000" i="1" dirty="0" smtClean="0"/>
              <a:t>Effective August 2018</a:t>
            </a:r>
            <a:endParaRPr lang="en-US" sz="5000" i="1" dirty="0"/>
          </a:p>
        </p:txBody>
      </p:sp>
    </p:spTree>
    <p:extLst>
      <p:ext uri="{BB962C8B-B14F-4D97-AF65-F5344CB8AC3E}">
        <p14:creationId xmlns:p14="http://schemas.microsoft.com/office/powerpoint/2010/main" val="960785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295400"/>
            <a:ext cx="8153400" cy="4495800"/>
          </a:xfrm>
        </p:spPr>
        <p:txBody>
          <a:bodyPr/>
          <a:lstStyle/>
          <a:p>
            <a:pPr>
              <a:buSzPct val="100000"/>
            </a:pPr>
            <a:r>
              <a:rPr lang="en-US" dirty="0" smtClean="0"/>
              <a:t>Research, observations, and evaluations should be conducted to provide needed information for improvement of the erosion and sediment control program</a:t>
            </a:r>
          </a:p>
          <a:p>
            <a:pPr>
              <a:buSzPct val="100000"/>
            </a:pPr>
            <a:r>
              <a:rPr lang="en-US" dirty="0" smtClean="0"/>
              <a:t>The SWCD and/or GSWCC are required by GESA to semi-annually review the erosion and sediment control programs for effectiveness of the cities and counties that have been certified as a LIA</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10</a:t>
            </a:fld>
            <a:endParaRPr lang="en-US"/>
          </a:p>
        </p:txBody>
      </p:sp>
      <p:sp>
        <p:nvSpPr>
          <p:cNvPr id="2" name="Title 1"/>
          <p:cNvSpPr>
            <a:spLocks noGrp="1"/>
          </p:cNvSpPr>
          <p:nvPr>
            <p:ph type="title"/>
          </p:nvPr>
        </p:nvSpPr>
        <p:spPr>
          <a:xfrm>
            <a:off x="457200" y="152400"/>
            <a:ext cx="8229600" cy="1143000"/>
          </a:xfrm>
        </p:spPr>
        <p:txBody>
          <a:bodyPr/>
          <a:lstStyle/>
          <a:p>
            <a:r>
              <a:rPr lang="en-US" dirty="0" smtClean="0">
                <a:solidFill>
                  <a:schemeClr val="accent4"/>
                </a:solidFill>
              </a:rPr>
              <a:t>#5</a:t>
            </a:r>
            <a:r>
              <a:rPr lang="en-US" dirty="0" smtClean="0"/>
              <a:t> Evaluations</a:t>
            </a:r>
            <a:endParaRPr lang="en-US" dirty="0"/>
          </a:p>
        </p:txBody>
      </p:sp>
      <p:pic>
        <p:nvPicPr>
          <p:cNvPr id="5123" name="Picture 3" descr="C:\Users\jhowell\AppData\Local\Microsoft\Windows\Temporary Internet Files\Content.IE5\XO4RGD55\buscar-nicho-de-mercad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786396"/>
            <a:ext cx="1954213" cy="207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427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8200"/>
            <a:ext cx="8037576" cy="1828800"/>
          </a:xfrm>
        </p:spPr>
        <p:txBody>
          <a:bodyPr/>
          <a:lstStyle/>
          <a:p>
            <a:r>
              <a:rPr lang="en-US" dirty="0" smtClean="0"/>
              <a:t>Processes of the </a:t>
            </a:r>
            <a:br>
              <a:rPr lang="en-US" dirty="0" smtClean="0"/>
            </a:br>
            <a:r>
              <a:rPr lang="en-US" dirty="0" smtClean="0"/>
              <a:t>Local Program</a:t>
            </a:r>
            <a:endParaRPr lang="en-US" dirty="0"/>
          </a:p>
        </p:txBody>
      </p:sp>
      <p:sp>
        <p:nvSpPr>
          <p:cNvPr id="2" name="Text Placeholder 1"/>
          <p:cNvSpPr>
            <a:spLocks noGrp="1"/>
          </p:cNvSpPr>
          <p:nvPr>
            <p:ph type="body" idx="1"/>
          </p:nvPr>
        </p:nvSpPr>
        <p:spPr>
          <a:xfrm>
            <a:off x="1981200" y="2971800"/>
            <a:ext cx="6400800" cy="2590800"/>
          </a:xfrm>
        </p:spPr>
        <p:txBody>
          <a:bodyPr>
            <a:normAutofit fontScale="92500" lnSpcReduction="10000"/>
          </a:bodyPr>
          <a:lstStyle/>
          <a:p>
            <a:pPr>
              <a:buClr>
                <a:schemeClr val="accent1"/>
              </a:buClr>
            </a:pPr>
            <a:r>
              <a:rPr lang="en-US" dirty="0" smtClean="0"/>
              <a:t>Ordinance Development and Implementation</a:t>
            </a:r>
          </a:p>
          <a:p>
            <a:pPr>
              <a:buClr>
                <a:schemeClr val="accent1"/>
              </a:buClr>
            </a:pPr>
            <a:r>
              <a:rPr lang="en-US" dirty="0" smtClean="0"/>
              <a:t>Program Administration</a:t>
            </a:r>
          </a:p>
          <a:p>
            <a:pPr>
              <a:buClr>
                <a:schemeClr val="accent1"/>
              </a:buClr>
            </a:pPr>
            <a:r>
              <a:rPr lang="en-US" dirty="0" smtClean="0"/>
              <a:t>Plan Preparation and Review</a:t>
            </a:r>
          </a:p>
          <a:p>
            <a:pPr>
              <a:buClr>
                <a:schemeClr val="accent1"/>
              </a:buClr>
            </a:pPr>
            <a:r>
              <a:rPr lang="en-US" dirty="0" smtClean="0"/>
              <a:t>Inspection and Enforcement</a:t>
            </a:r>
          </a:p>
          <a:p>
            <a:pPr>
              <a:buClr>
                <a:schemeClr val="accent1"/>
              </a:buClr>
            </a:pPr>
            <a:r>
              <a:rPr lang="en-US" dirty="0" smtClean="0"/>
              <a:t>Information, Education, and Training</a:t>
            </a:r>
            <a:endParaRPr lang="en-US" dirty="0"/>
          </a:p>
        </p:txBody>
      </p:sp>
      <p:sp>
        <p:nvSpPr>
          <p:cNvPr id="4" name="Slide Number Placeholder 3"/>
          <p:cNvSpPr>
            <a:spLocks noGrp="1"/>
          </p:cNvSpPr>
          <p:nvPr>
            <p:ph type="sldNum" sz="quarter" idx="12"/>
          </p:nvPr>
        </p:nvSpPr>
        <p:spPr/>
        <p:txBody>
          <a:bodyPr/>
          <a:lstStyle/>
          <a:p>
            <a:fld id="{C6F59C97-2E81-4057-BE18-DF69EFF65847}" type="slidenum">
              <a:rPr lang="en-US" smtClean="0"/>
              <a:t>11</a:t>
            </a:fld>
            <a:endParaRPr lang="en-US"/>
          </a:p>
        </p:txBody>
      </p:sp>
    </p:spTree>
    <p:extLst>
      <p:ext uri="{BB962C8B-B14F-4D97-AF65-F5344CB8AC3E}">
        <p14:creationId xmlns:p14="http://schemas.microsoft.com/office/powerpoint/2010/main" val="4255901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SzPct val="100000"/>
            </a:pPr>
            <a:r>
              <a:rPr lang="en-US" dirty="0" smtClean="0"/>
              <a:t>A model ordinance has been developed by the GSWCC and the GA EPD for use by officials in municipalities and counties</a:t>
            </a:r>
          </a:p>
          <a:p>
            <a:pPr>
              <a:buSzPct val="100000"/>
            </a:pPr>
            <a:r>
              <a:rPr lang="en-US" dirty="0" smtClean="0"/>
              <a:t>The model is intended primarily to provide guidelines for control of urban soil erosion and sediment pollution</a:t>
            </a:r>
          </a:p>
          <a:p>
            <a:pPr>
              <a:buSzPct val="100000"/>
            </a:pPr>
            <a:r>
              <a:rPr lang="en-US" dirty="0" smtClean="0"/>
              <a:t>It is designed to meet state requirements and comply with the NPDES permits</a:t>
            </a:r>
          </a:p>
          <a:p>
            <a:pPr>
              <a:buSzPct val="100000"/>
            </a:pPr>
            <a:r>
              <a:rPr lang="en-US" dirty="0" smtClean="0"/>
              <a:t>A copy is contained within Appendix D of the Manual and at </a:t>
            </a:r>
            <a:r>
              <a:rPr lang="en-US" dirty="0" smtClean="0">
                <a:solidFill>
                  <a:schemeClr val="accent1"/>
                </a:solidFill>
              </a:rPr>
              <a:t>www.gaswcc.georgia.gov</a:t>
            </a:r>
            <a:r>
              <a:rPr lang="en-US" dirty="0" smtClean="0"/>
              <a:t> </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12</a:t>
            </a:fld>
            <a:endParaRPr lang="en-US"/>
          </a:p>
        </p:txBody>
      </p:sp>
      <p:sp>
        <p:nvSpPr>
          <p:cNvPr id="2" name="Title 1"/>
          <p:cNvSpPr>
            <a:spLocks noGrp="1"/>
          </p:cNvSpPr>
          <p:nvPr>
            <p:ph type="title"/>
          </p:nvPr>
        </p:nvSpPr>
        <p:spPr>
          <a:xfrm>
            <a:off x="0" y="274638"/>
            <a:ext cx="9144000" cy="1143000"/>
          </a:xfrm>
        </p:spPr>
        <p:txBody>
          <a:bodyPr>
            <a:normAutofit/>
          </a:bodyPr>
          <a:lstStyle/>
          <a:p>
            <a:r>
              <a:rPr lang="en-US" sz="3600" dirty="0" smtClean="0"/>
              <a:t>Ordinance Development/Implementation</a:t>
            </a:r>
            <a:endParaRPr lang="en-US" sz="3600" dirty="0"/>
          </a:p>
        </p:txBody>
      </p:sp>
    </p:spTree>
    <p:extLst>
      <p:ext uri="{BB962C8B-B14F-4D97-AF65-F5344CB8AC3E}">
        <p14:creationId xmlns:p14="http://schemas.microsoft.com/office/powerpoint/2010/main" val="2083645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371600"/>
            <a:ext cx="8153400" cy="4800600"/>
          </a:xfrm>
        </p:spPr>
        <p:txBody>
          <a:bodyPr>
            <a:normAutofit fontScale="92500"/>
          </a:bodyPr>
          <a:lstStyle/>
          <a:p>
            <a:pPr>
              <a:buSzPct val="100000"/>
            </a:pPr>
            <a:r>
              <a:rPr lang="en-US" dirty="0" smtClean="0"/>
              <a:t>A review of the final draft by the county or city attorney should be mandatory</a:t>
            </a:r>
          </a:p>
          <a:p>
            <a:pPr>
              <a:buSzPct val="100000"/>
            </a:pPr>
            <a:r>
              <a:rPr lang="en-US" dirty="0" smtClean="0"/>
              <a:t>A LIA must review and amend its ordinance within 12 months of any amendment to the E&amp;S Act</a:t>
            </a:r>
          </a:p>
          <a:p>
            <a:pPr>
              <a:buSzPct val="100000"/>
            </a:pPr>
            <a:r>
              <a:rPr lang="en-US" dirty="0" smtClean="0"/>
              <a:t>The adoption of an ordinance should be considered as only the 1</a:t>
            </a:r>
            <a:r>
              <a:rPr lang="en-US" baseline="30000" dirty="0" smtClean="0"/>
              <a:t>st</a:t>
            </a:r>
            <a:r>
              <a:rPr lang="en-US" dirty="0" smtClean="0"/>
              <a:t> step toward a sound soil erosion and sedimentation control program</a:t>
            </a:r>
          </a:p>
          <a:p>
            <a:pPr>
              <a:buSzPct val="100000"/>
            </a:pPr>
            <a:r>
              <a:rPr lang="en-US" dirty="0" smtClean="0"/>
              <a:t>It is essential that sufficient lead time be provided for education of the public and technical training of those involved directly </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13</a:t>
            </a:fld>
            <a:endParaRPr lang="en-US"/>
          </a:p>
        </p:txBody>
      </p:sp>
      <p:sp>
        <p:nvSpPr>
          <p:cNvPr id="5" name="Title 1"/>
          <p:cNvSpPr>
            <a:spLocks noGrp="1"/>
          </p:cNvSpPr>
          <p:nvPr>
            <p:ph type="title"/>
          </p:nvPr>
        </p:nvSpPr>
        <p:spPr>
          <a:xfrm>
            <a:off x="0" y="152400"/>
            <a:ext cx="9144000" cy="1143000"/>
          </a:xfrm>
        </p:spPr>
        <p:txBody>
          <a:bodyPr>
            <a:normAutofit/>
          </a:bodyPr>
          <a:lstStyle/>
          <a:p>
            <a:r>
              <a:rPr lang="en-US" sz="3600" dirty="0" smtClean="0"/>
              <a:t>Ordinance Development/Implementation</a:t>
            </a:r>
            <a:endParaRPr lang="en-US" sz="3600" dirty="0"/>
          </a:p>
        </p:txBody>
      </p:sp>
    </p:spTree>
    <p:extLst>
      <p:ext uri="{BB962C8B-B14F-4D97-AF65-F5344CB8AC3E}">
        <p14:creationId xmlns:p14="http://schemas.microsoft.com/office/powerpoint/2010/main" val="1806840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029200"/>
          </a:xfrm>
        </p:spPr>
        <p:txBody>
          <a:bodyPr>
            <a:normAutofit lnSpcReduction="10000"/>
          </a:bodyPr>
          <a:lstStyle/>
          <a:p>
            <a:pPr marL="0" indent="0">
              <a:buNone/>
            </a:pPr>
            <a:r>
              <a:rPr lang="en-US" sz="3200" b="1" dirty="0" smtClean="0">
                <a:solidFill>
                  <a:schemeClr val="accent4"/>
                </a:solidFill>
              </a:rPr>
              <a:t>Written Procedures</a:t>
            </a:r>
          </a:p>
          <a:p>
            <a:pPr marL="0" indent="0">
              <a:buNone/>
            </a:pPr>
            <a:endParaRPr lang="en-US" sz="3200" dirty="0" smtClean="0"/>
          </a:p>
          <a:p>
            <a:pPr>
              <a:buSzPct val="100000"/>
            </a:pPr>
            <a:r>
              <a:rPr lang="en-US" dirty="0" smtClean="0"/>
              <a:t>Organizations need a set of written instructions that document an “organizational culture”</a:t>
            </a:r>
          </a:p>
          <a:p>
            <a:pPr>
              <a:buSzPct val="100000"/>
            </a:pPr>
            <a:r>
              <a:rPr lang="en-US" dirty="0" smtClean="0"/>
              <a:t>Why is this important</a:t>
            </a:r>
            <a:r>
              <a:rPr lang="en-US" dirty="0" smtClean="0">
                <a:latin typeface="+mj-lt"/>
              </a:rPr>
              <a:t>?</a:t>
            </a:r>
          </a:p>
          <a:p>
            <a:pPr lvl="1"/>
            <a:r>
              <a:rPr lang="en-US" dirty="0" smtClean="0"/>
              <a:t>Demonstrates that the program is being operated in an efficient manner</a:t>
            </a:r>
          </a:p>
          <a:p>
            <a:pPr lvl="1"/>
            <a:r>
              <a:rPr lang="en-US" dirty="0" smtClean="0"/>
              <a:t>Provides program credibility</a:t>
            </a:r>
          </a:p>
          <a:p>
            <a:pPr lvl="1"/>
            <a:r>
              <a:rPr lang="en-US" dirty="0" smtClean="0"/>
              <a:t>Allows the staff to understand their expectations</a:t>
            </a:r>
          </a:p>
          <a:p>
            <a:pPr lvl="1"/>
            <a:r>
              <a:rPr lang="en-US" dirty="0" smtClean="0"/>
              <a:t>Provides quicker recovery in times of staff turnover</a:t>
            </a:r>
          </a:p>
          <a:p>
            <a:pPr lvl="1"/>
            <a:r>
              <a:rPr lang="en-US" dirty="0" smtClean="0"/>
              <a:t>Helps to identify workplace inefficiencies </a:t>
            </a:r>
          </a:p>
          <a:p>
            <a:endParaRPr lang="en-US" dirty="0" smtClean="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14</a:t>
            </a:fld>
            <a:endParaRPr lang="en-US"/>
          </a:p>
        </p:txBody>
      </p:sp>
    </p:spTree>
    <p:extLst>
      <p:ext uri="{BB962C8B-B14F-4D97-AF65-F5344CB8AC3E}">
        <p14:creationId xmlns:p14="http://schemas.microsoft.com/office/powerpoint/2010/main" val="1358424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762000"/>
            <a:ext cx="8153400" cy="5562600"/>
          </a:xfrm>
        </p:spPr>
        <p:txBody>
          <a:bodyPr>
            <a:normAutofit lnSpcReduction="10000"/>
          </a:bodyPr>
          <a:lstStyle/>
          <a:p>
            <a:pPr marL="0" indent="0">
              <a:buNone/>
            </a:pPr>
            <a:r>
              <a:rPr lang="en-US" sz="3200" b="1" dirty="0" smtClean="0">
                <a:solidFill>
                  <a:schemeClr val="accent4"/>
                </a:solidFill>
              </a:rPr>
              <a:t>Record Keeping System</a:t>
            </a:r>
          </a:p>
          <a:p>
            <a:pPr marL="0" indent="0">
              <a:buNone/>
            </a:pPr>
            <a:endParaRPr lang="en-US" sz="3200" dirty="0" smtClean="0"/>
          </a:p>
          <a:p>
            <a:pPr>
              <a:buSzPct val="100000"/>
            </a:pPr>
            <a:r>
              <a:rPr lang="en-US" dirty="0" smtClean="0"/>
              <a:t>The record system should contain a detailed filing system for all land-disturbing activities</a:t>
            </a:r>
          </a:p>
          <a:p>
            <a:pPr>
              <a:buSzPct val="100000"/>
            </a:pPr>
            <a:r>
              <a:rPr lang="en-US" dirty="0" smtClean="0"/>
              <a:t>The file should contain</a:t>
            </a:r>
          </a:p>
          <a:p>
            <a:pPr lvl="1"/>
            <a:r>
              <a:rPr lang="en-US" dirty="0" smtClean="0">
                <a:solidFill>
                  <a:schemeClr val="accent4"/>
                </a:solidFill>
              </a:rPr>
              <a:t>Permit application</a:t>
            </a:r>
          </a:p>
          <a:p>
            <a:pPr lvl="1"/>
            <a:r>
              <a:rPr lang="en-US" dirty="0" smtClean="0">
                <a:solidFill>
                  <a:schemeClr val="accent4"/>
                </a:solidFill>
              </a:rPr>
              <a:t>Approved Plan</a:t>
            </a:r>
          </a:p>
          <a:p>
            <a:pPr lvl="1"/>
            <a:r>
              <a:rPr lang="en-US" dirty="0" smtClean="0">
                <a:solidFill>
                  <a:schemeClr val="accent4"/>
                </a:solidFill>
              </a:rPr>
              <a:t>Inspection reports</a:t>
            </a:r>
          </a:p>
          <a:p>
            <a:pPr lvl="1"/>
            <a:r>
              <a:rPr lang="en-US" dirty="0" smtClean="0">
                <a:solidFill>
                  <a:schemeClr val="accent4"/>
                </a:solidFill>
              </a:rPr>
              <a:t>Photographic evidence</a:t>
            </a:r>
          </a:p>
          <a:p>
            <a:pPr lvl="1"/>
            <a:r>
              <a:rPr lang="en-US" dirty="0" smtClean="0">
                <a:solidFill>
                  <a:schemeClr val="accent4"/>
                </a:solidFill>
              </a:rPr>
              <a:t>Correspondence</a:t>
            </a:r>
          </a:p>
          <a:p>
            <a:pPr lvl="1"/>
            <a:r>
              <a:rPr lang="en-US" dirty="0" smtClean="0">
                <a:solidFill>
                  <a:schemeClr val="accent4"/>
                </a:solidFill>
              </a:rPr>
              <a:t>Complaint info</a:t>
            </a:r>
          </a:p>
          <a:p>
            <a:pPr lvl="1"/>
            <a:r>
              <a:rPr lang="en-US" dirty="0" smtClean="0">
                <a:solidFill>
                  <a:schemeClr val="accent4"/>
                </a:solidFill>
              </a:rPr>
              <a:t>Record of enforcement action</a:t>
            </a:r>
            <a:endParaRPr lang="en-US" dirty="0">
              <a:solidFill>
                <a:schemeClr val="accent4"/>
              </a:solidFill>
            </a:endParaRPr>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15</a:t>
            </a:fld>
            <a:endParaRPr lang="en-US"/>
          </a:p>
        </p:txBody>
      </p:sp>
      <p:pic>
        <p:nvPicPr>
          <p:cNvPr id="6146" name="Picture 2" descr="C:\Users\jhowell\AppData\Local\Microsoft\Windows\Temporary Internet Files\Content.IE5\XO4RGD55\raseone_file_cabinet[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429000"/>
            <a:ext cx="2087563" cy="1698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71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181600"/>
          </a:xfrm>
        </p:spPr>
        <p:txBody>
          <a:bodyPr>
            <a:normAutofit/>
          </a:bodyPr>
          <a:lstStyle/>
          <a:p>
            <a:pPr marL="0" indent="0">
              <a:buNone/>
            </a:pPr>
            <a:r>
              <a:rPr lang="en-US" sz="3200" b="1" dirty="0" smtClean="0">
                <a:solidFill>
                  <a:schemeClr val="accent4"/>
                </a:solidFill>
              </a:rPr>
              <a:t>Trained Personnel</a:t>
            </a:r>
          </a:p>
          <a:p>
            <a:pPr marL="0" indent="0">
              <a:buNone/>
            </a:pPr>
            <a:endParaRPr lang="en-US" sz="3200" dirty="0" smtClean="0"/>
          </a:p>
          <a:p>
            <a:r>
              <a:rPr lang="en-US" dirty="0" smtClean="0"/>
              <a:t>Regulatory Inspectors</a:t>
            </a:r>
          </a:p>
          <a:p>
            <a:pPr lvl="1"/>
            <a:r>
              <a:rPr lang="en-US" dirty="0" smtClean="0"/>
              <a:t>Local program inspectors </a:t>
            </a:r>
            <a:r>
              <a:rPr lang="en-US" dirty="0" smtClean="0">
                <a:solidFill>
                  <a:schemeClr val="accent4"/>
                </a:solidFill>
              </a:rPr>
              <a:t>must</a:t>
            </a:r>
            <a:r>
              <a:rPr lang="en-US" dirty="0" smtClean="0"/>
              <a:t> be certified inspectors (Level 1B) within 6 months of their hire date</a:t>
            </a:r>
          </a:p>
          <a:p>
            <a:pPr lvl="1"/>
            <a:r>
              <a:rPr lang="en-US" dirty="0" smtClean="0"/>
              <a:t>Should participate in continuing education courses and stay up to date on current regulations</a:t>
            </a:r>
          </a:p>
          <a:p>
            <a:r>
              <a:rPr lang="en-US" dirty="0" smtClean="0"/>
              <a:t>Plan Reviewers (MOA)</a:t>
            </a:r>
          </a:p>
          <a:p>
            <a:pPr lvl="1"/>
            <a:r>
              <a:rPr lang="en-US" dirty="0" smtClean="0"/>
              <a:t>Must possess a Level II certification to review plans on behalf of the Local Issuing Authority</a:t>
            </a:r>
          </a:p>
          <a:p>
            <a:pPr lvl="1"/>
            <a:r>
              <a:rPr lang="en-US" dirty="0" smtClean="0"/>
              <a:t>Requires a minimum of 6 months work experience</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16</a:t>
            </a:fld>
            <a:endParaRPr lang="en-US"/>
          </a:p>
        </p:txBody>
      </p:sp>
    </p:spTree>
    <p:extLst>
      <p:ext uri="{BB962C8B-B14F-4D97-AF65-F5344CB8AC3E}">
        <p14:creationId xmlns:p14="http://schemas.microsoft.com/office/powerpoint/2010/main" val="952021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Commonly seen problems</a:t>
            </a:r>
          </a:p>
          <a:p>
            <a:pPr lvl="1"/>
            <a:r>
              <a:rPr lang="en-US" dirty="0" smtClean="0"/>
              <a:t>Staffing</a:t>
            </a:r>
          </a:p>
          <a:p>
            <a:pPr lvl="2"/>
            <a:r>
              <a:rPr lang="en-US" dirty="0" smtClean="0"/>
              <a:t>If we had more people/time/support/resources</a:t>
            </a:r>
          </a:p>
          <a:p>
            <a:pPr lvl="1"/>
            <a:r>
              <a:rPr lang="en-US" dirty="0" smtClean="0"/>
              <a:t>Policies &amp; Procedures</a:t>
            </a:r>
          </a:p>
          <a:p>
            <a:pPr lvl="2"/>
            <a:r>
              <a:rPr lang="en-US" dirty="0" smtClean="0"/>
              <a:t>This is the way we’ve always done it </a:t>
            </a:r>
          </a:p>
          <a:p>
            <a:pPr lvl="2"/>
            <a:r>
              <a:rPr lang="en-US" dirty="0" smtClean="0"/>
              <a:t>This is how I think we do it</a:t>
            </a:r>
          </a:p>
          <a:p>
            <a:pPr lvl="2"/>
            <a:r>
              <a:rPr lang="en-US" dirty="0" smtClean="0"/>
              <a:t>This is how my boss says to do it but I think…</a:t>
            </a:r>
          </a:p>
          <a:p>
            <a:pPr lvl="1"/>
            <a:r>
              <a:rPr lang="en-US" dirty="0" smtClean="0"/>
              <a:t>Program Growth</a:t>
            </a:r>
          </a:p>
          <a:p>
            <a:pPr lvl="2"/>
            <a:r>
              <a:rPr lang="en-US" dirty="0" smtClean="0"/>
              <a:t>We have a proactive program with excellent personnel, why would we need to change?</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17</a:t>
            </a:fld>
            <a:endParaRPr lang="en-US"/>
          </a:p>
        </p:txBody>
      </p:sp>
      <p:sp>
        <p:nvSpPr>
          <p:cNvPr id="2" name="Title 1"/>
          <p:cNvSpPr>
            <a:spLocks noGrp="1"/>
          </p:cNvSpPr>
          <p:nvPr>
            <p:ph type="title"/>
          </p:nvPr>
        </p:nvSpPr>
        <p:spPr/>
        <p:txBody>
          <a:bodyPr/>
          <a:lstStyle/>
          <a:p>
            <a:r>
              <a:rPr lang="en-US" dirty="0" smtClean="0"/>
              <a:t>Program Administration</a:t>
            </a:r>
            <a:endParaRPr lang="en-US" dirty="0"/>
          </a:p>
        </p:txBody>
      </p:sp>
    </p:spTree>
    <p:extLst>
      <p:ext uri="{BB962C8B-B14F-4D97-AF65-F5344CB8AC3E}">
        <p14:creationId xmlns:p14="http://schemas.microsoft.com/office/powerpoint/2010/main" val="208221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447800"/>
            <a:ext cx="8153400" cy="4724400"/>
          </a:xfrm>
        </p:spPr>
        <p:txBody>
          <a:bodyPr>
            <a:normAutofit fontScale="92500" lnSpcReduction="10000"/>
          </a:bodyPr>
          <a:lstStyle/>
          <a:p>
            <a:pPr>
              <a:buSzPct val="100000"/>
            </a:pPr>
            <a:r>
              <a:rPr lang="en-US" dirty="0" smtClean="0"/>
              <a:t>All parties involved in the plan development and review process must realize without exception that there is more than one approach to minimizing erosion and sedimentation damages</a:t>
            </a:r>
          </a:p>
          <a:p>
            <a:pPr>
              <a:buSzPct val="100000"/>
            </a:pPr>
            <a:r>
              <a:rPr lang="en-US" dirty="0" smtClean="0"/>
              <a:t>Flexibility without compromising the primary objective must be encouraged to arrive at a common solution to the problem</a:t>
            </a:r>
          </a:p>
          <a:p>
            <a:pPr>
              <a:buSzPct val="100000"/>
            </a:pPr>
            <a:r>
              <a:rPr lang="en-US" dirty="0" smtClean="0"/>
              <a:t>Local officials should provide assistance to the developer and engineer prior to plan submission so that processing time can be more effective</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18</a:t>
            </a:fld>
            <a:endParaRPr lang="en-US"/>
          </a:p>
        </p:txBody>
      </p:sp>
      <p:sp>
        <p:nvSpPr>
          <p:cNvPr id="2" name="Title 1"/>
          <p:cNvSpPr>
            <a:spLocks noGrp="1"/>
          </p:cNvSpPr>
          <p:nvPr>
            <p:ph type="title"/>
          </p:nvPr>
        </p:nvSpPr>
        <p:spPr>
          <a:xfrm>
            <a:off x="152400" y="274638"/>
            <a:ext cx="8534400" cy="1143000"/>
          </a:xfrm>
        </p:spPr>
        <p:txBody>
          <a:bodyPr/>
          <a:lstStyle/>
          <a:p>
            <a:r>
              <a:rPr lang="en-US" dirty="0" smtClean="0"/>
              <a:t>Plan Preparation and Review</a:t>
            </a:r>
            <a:endParaRPr lang="en-US" dirty="0"/>
          </a:p>
        </p:txBody>
      </p:sp>
    </p:spTree>
    <p:extLst>
      <p:ext uri="{BB962C8B-B14F-4D97-AF65-F5344CB8AC3E}">
        <p14:creationId xmlns:p14="http://schemas.microsoft.com/office/powerpoint/2010/main" val="2575154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57800"/>
          </a:xfrm>
        </p:spPr>
        <p:txBody>
          <a:bodyPr>
            <a:normAutofit lnSpcReduction="10000"/>
          </a:bodyPr>
          <a:lstStyle/>
          <a:p>
            <a:pPr marL="0" indent="0">
              <a:buNone/>
            </a:pPr>
            <a:r>
              <a:rPr lang="en-US" sz="3200" b="1" dirty="0" smtClean="0">
                <a:solidFill>
                  <a:schemeClr val="accent4"/>
                </a:solidFill>
              </a:rPr>
              <a:t>Inter-departmental Cooperation</a:t>
            </a:r>
          </a:p>
          <a:p>
            <a:pPr marL="0" indent="0">
              <a:buNone/>
            </a:pPr>
            <a:endParaRPr lang="en-US" sz="3200" dirty="0" smtClean="0"/>
          </a:p>
          <a:p>
            <a:pPr>
              <a:buSzPct val="100000"/>
            </a:pPr>
            <a:r>
              <a:rPr lang="en-US" dirty="0" smtClean="0"/>
              <a:t>Many departments are either directly or indirectly involved with E&amp;S activities</a:t>
            </a:r>
          </a:p>
          <a:p>
            <a:pPr>
              <a:buSzPct val="100000"/>
            </a:pPr>
            <a:r>
              <a:rPr lang="en-US" dirty="0" smtClean="0"/>
              <a:t>These include</a:t>
            </a:r>
          </a:p>
          <a:p>
            <a:pPr lvl="1"/>
            <a:r>
              <a:rPr lang="en-US" dirty="0" smtClean="0"/>
              <a:t>Planning &amp; Zoning</a:t>
            </a:r>
          </a:p>
          <a:p>
            <a:pPr lvl="1"/>
            <a:r>
              <a:rPr lang="en-US" dirty="0" smtClean="0"/>
              <a:t>Engineering</a:t>
            </a:r>
          </a:p>
          <a:p>
            <a:pPr lvl="1"/>
            <a:r>
              <a:rPr lang="en-US" dirty="0" smtClean="0"/>
              <a:t>Public Works</a:t>
            </a:r>
          </a:p>
          <a:p>
            <a:pPr lvl="1"/>
            <a:r>
              <a:rPr lang="en-US" dirty="0" smtClean="0"/>
              <a:t>Code Enforcement</a:t>
            </a:r>
          </a:p>
          <a:p>
            <a:pPr>
              <a:buSzPct val="100000"/>
            </a:pPr>
            <a:r>
              <a:rPr lang="en-US" dirty="0" smtClean="0"/>
              <a:t>Different departments must be able to communicate and have clear responsibilities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19</a:t>
            </a:fld>
            <a:endParaRPr lang="en-US"/>
          </a:p>
        </p:txBody>
      </p:sp>
    </p:spTree>
    <p:extLst>
      <p:ext uri="{BB962C8B-B14F-4D97-AF65-F5344CB8AC3E}">
        <p14:creationId xmlns:p14="http://schemas.microsoft.com/office/powerpoint/2010/main" val="325637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153400" cy="4724400"/>
          </a:xfrm>
        </p:spPr>
        <p:txBody>
          <a:bodyPr>
            <a:normAutofit/>
          </a:bodyPr>
          <a:lstStyle/>
          <a:p>
            <a:r>
              <a:rPr lang="en-US" dirty="0" smtClean="0"/>
              <a:t>Purpose of the Local Program</a:t>
            </a:r>
          </a:p>
          <a:p>
            <a:r>
              <a:rPr lang="en-US" dirty="0" smtClean="0"/>
              <a:t>Principles of the Local Program</a:t>
            </a:r>
          </a:p>
          <a:p>
            <a:pPr lvl="1"/>
            <a:r>
              <a:rPr lang="en-US" dirty="0" smtClean="0">
                <a:solidFill>
                  <a:schemeClr val="accent4"/>
                </a:solidFill>
              </a:rPr>
              <a:t>Five</a:t>
            </a:r>
            <a:r>
              <a:rPr lang="en-US" dirty="0" smtClean="0"/>
              <a:t> key standards of an effective program</a:t>
            </a:r>
          </a:p>
          <a:p>
            <a:r>
              <a:rPr lang="en-US" dirty="0" smtClean="0"/>
              <a:t>Processes of the Local Program</a:t>
            </a:r>
          </a:p>
          <a:p>
            <a:pPr lvl="1"/>
            <a:r>
              <a:rPr lang="en-US" dirty="0" smtClean="0"/>
              <a:t>Ordinance Adoption &amp; Implementation</a:t>
            </a:r>
          </a:p>
          <a:p>
            <a:pPr lvl="1"/>
            <a:r>
              <a:rPr lang="en-US" dirty="0" smtClean="0"/>
              <a:t>Program Administration</a:t>
            </a:r>
          </a:p>
          <a:p>
            <a:pPr lvl="1"/>
            <a:r>
              <a:rPr lang="en-US" dirty="0" smtClean="0"/>
              <a:t>Plan Preparation &amp; Review</a:t>
            </a:r>
          </a:p>
          <a:p>
            <a:pPr lvl="1"/>
            <a:r>
              <a:rPr lang="en-US" dirty="0" smtClean="0"/>
              <a:t>Inspection &amp; Enforcement</a:t>
            </a:r>
          </a:p>
          <a:p>
            <a:pPr lvl="1"/>
            <a:r>
              <a:rPr lang="en-US" dirty="0" smtClean="0"/>
              <a:t>Education &amp; Training</a:t>
            </a:r>
          </a:p>
          <a:p>
            <a:r>
              <a:rPr lang="en-US" dirty="0" smtClean="0"/>
              <a:t>Program Oversight</a:t>
            </a:r>
          </a:p>
          <a:p>
            <a:pPr lvl="1"/>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a:t>
            </a:fld>
            <a:endParaRPr lang="en-US" dirty="0"/>
          </a:p>
        </p:txBody>
      </p:sp>
      <p:sp>
        <p:nvSpPr>
          <p:cNvPr id="2" name="Title 1"/>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445937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95400"/>
            <a:ext cx="3886200" cy="4572000"/>
          </a:xfrm>
        </p:spPr>
        <p:txBody>
          <a:bodyPr>
            <a:normAutofit fontScale="92500" lnSpcReduction="20000"/>
          </a:bodyPr>
          <a:lstStyle/>
          <a:p>
            <a:pPr>
              <a:buSzPct val="100000"/>
            </a:pPr>
            <a:r>
              <a:rPr lang="en-US" dirty="0" smtClean="0"/>
              <a:t>The owner, developer, or authorized agent submits the plan to the Local permit-Issuing Authority after completing an application for a permit</a:t>
            </a:r>
          </a:p>
          <a:p>
            <a:pPr>
              <a:buSzPct val="100000"/>
            </a:pPr>
            <a:r>
              <a:rPr lang="en-US" dirty="0" smtClean="0"/>
              <a:t>It is suggested that a minimum of 3 copies of the plan be submitted</a:t>
            </a:r>
          </a:p>
        </p:txBody>
      </p:sp>
      <p:sp>
        <p:nvSpPr>
          <p:cNvPr id="4" name="Content Placeholder 3"/>
          <p:cNvSpPr>
            <a:spLocks noGrp="1"/>
          </p:cNvSpPr>
          <p:nvPr>
            <p:ph sz="half" idx="2"/>
          </p:nvPr>
        </p:nvSpPr>
        <p:spPr>
          <a:xfrm>
            <a:off x="4800600" y="1295400"/>
            <a:ext cx="3886200" cy="4572000"/>
          </a:xfrm>
        </p:spPr>
        <p:txBody>
          <a:bodyPr>
            <a:normAutofit fontScale="92500" lnSpcReduction="20000"/>
          </a:bodyPr>
          <a:lstStyle/>
          <a:p>
            <a:pPr>
              <a:buSzPct val="100000"/>
            </a:pPr>
            <a:r>
              <a:rPr lang="en-US" dirty="0"/>
              <a:t>A letter of transmittal containing the following should accompanying the </a:t>
            </a:r>
            <a:r>
              <a:rPr lang="en-US" dirty="0" smtClean="0"/>
              <a:t>plan:</a:t>
            </a:r>
          </a:p>
          <a:p>
            <a:pPr lvl="1"/>
            <a:r>
              <a:rPr lang="en-US" dirty="0" smtClean="0"/>
              <a:t>Name, address, phone number of applicant, land owner, contractor, design professional</a:t>
            </a:r>
          </a:p>
          <a:p>
            <a:pPr lvl="1"/>
            <a:r>
              <a:rPr lang="en-US" dirty="0" smtClean="0"/>
              <a:t>Location of the proposed activity</a:t>
            </a:r>
          </a:p>
          <a:p>
            <a:pPr lvl="1"/>
            <a:r>
              <a:rPr lang="en-US" dirty="0" smtClean="0"/>
              <a:t>Any other relevant info</a:t>
            </a:r>
          </a:p>
        </p:txBody>
      </p:sp>
      <p:sp>
        <p:nvSpPr>
          <p:cNvPr id="5" name="Slide Number Placeholder 4"/>
          <p:cNvSpPr>
            <a:spLocks noGrp="1"/>
          </p:cNvSpPr>
          <p:nvPr>
            <p:ph type="sldNum" sz="quarter" idx="12"/>
          </p:nvPr>
        </p:nvSpPr>
        <p:spPr/>
        <p:txBody>
          <a:bodyPr>
            <a:normAutofit fontScale="92500" lnSpcReduction="10000"/>
          </a:bodyPr>
          <a:lstStyle/>
          <a:p>
            <a:fld id="{C6F59C97-2E81-4057-BE18-DF69EFF65847}" type="slidenum">
              <a:rPr lang="en-US" smtClean="0"/>
              <a:t>20</a:t>
            </a:fld>
            <a:endParaRPr lang="en-US"/>
          </a:p>
        </p:txBody>
      </p:sp>
      <p:sp>
        <p:nvSpPr>
          <p:cNvPr id="2" name="Title 1"/>
          <p:cNvSpPr>
            <a:spLocks noGrp="1"/>
          </p:cNvSpPr>
          <p:nvPr>
            <p:ph type="title"/>
          </p:nvPr>
        </p:nvSpPr>
        <p:spPr>
          <a:xfrm>
            <a:off x="762000" y="381000"/>
            <a:ext cx="5715000" cy="682149"/>
          </a:xfrm>
        </p:spPr>
        <p:txBody>
          <a:bodyPr>
            <a:noAutofit/>
          </a:bodyPr>
          <a:lstStyle/>
          <a:p>
            <a:r>
              <a:rPr lang="en-US" dirty="0" smtClean="0">
                <a:solidFill>
                  <a:schemeClr val="tx1"/>
                </a:solidFill>
              </a:rPr>
              <a:t>Plan Processing</a:t>
            </a:r>
            <a:endParaRPr lang="en-US" dirty="0">
              <a:solidFill>
                <a:schemeClr val="tx1"/>
              </a:solidFill>
            </a:endParaRPr>
          </a:p>
        </p:txBody>
      </p:sp>
    </p:spTree>
    <p:extLst>
      <p:ext uri="{BB962C8B-B14F-4D97-AF65-F5344CB8AC3E}">
        <p14:creationId xmlns:p14="http://schemas.microsoft.com/office/powerpoint/2010/main" val="130177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SzPct val="100000"/>
            </a:pPr>
            <a:r>
              <a:rPr lang="en-US" dirty="0" smtClean="0"/>
              <a:t>It is suggested that the Local Issuing Authority delegate authority for receiving applications and processing permits to a qualified individual who is knowledgeable in the processing of site development plans</a:t>
            </a:r>
          </a:p>
          <a:p>
            <a:pPr>
              <a:buSzPct val="100000"/>
            </a:pPr>
            <a:r>
              <a:rPr lang="en-US" dirty="0" smtClean="0"/>
              <a:t>A minimum of 2 copies of the ES&amp;PC Plan shall be forwarded as soon as possible to the local SWCD for review (see Local Ordinance for specifications on # of copies required)</a:t>
            </a:r>
          </a:p>
          <a:p>
            <a:pPr lvl="1"/>
            <a:r>
              <a:rPr lang="en-US" dirty="0" smtClean="0"/>
              <a:t>Technical review is conducted by GSWCC or NRCS</a:t>
            </a:r>
          </a:p>
          <a:p>
            <a:pPr>
              <a:buSzPct val="100000"/>
            </a:pPr>
            <a:r>
              <a:rPr lang="en-US" dirty="0" smtClean="0"/>
              <a:t>The Local Issuing Authority issues or denies a permit</a:t>
            </a:r>
          </a:p>
          <a:p>
            <a:pPr lvl="1"/>
            <a:r>
              <a:rPr lang="en-US" dirty="0" smtClean="0"/>
              <a:t>Any necessary modifications should be specified in writing</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21</a:t>
            </a:fld>
            <a:endParaRPr lang="en-US"/>
          </a:p>
        </p:txBody>
      </p:sp>
      <p:sp>
        <p:nvSpPr>
          <p:cNvPr id="2" name="Title 1"/>
          <p:cNvSpPr>
            <a:spLocks noGrp="1"/>
          </p:cNvSpPr>
          <p:nvPr>
            <p:ph type="title"/>
          </p:nvPr>
        </p:nvSpPr>
        <p:spPr/>
        <p:txBody>
          <a:bodyPr/>
          <a:lstStyle/>
          <a:p>
            <a:r>
              <a:rPr lang="en-US" dirty="0" smtClean="0"/>
              <a:t>Plan Processing</a:t>
            </a:r>
            <a:endParaRPr lang="en-US" dirty="0"/>
          </a:p>
        </p:txBody>
      </p:sp>
    </p:spTree>
    <p:extLst>
      <p:ext uri="{BB962C8B-B14F-4D97-AF65-F5344CB8AC3E}">
        <p14:creationId xmlns:p14="http://schemas.microsoft.com/office/powerpoint/2010/main" val="958658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66800"/>
            <a:ext cx="8229600" cy="4525963"/>
          </a:xfrm>
        </p:spPr>
        <p:txBody>
          <a:bodyPr/>
          <a:lstStyle/>
          <a:p>
            <a:pPr marL="0" indent="0">
              <a:buNone/>
            </a:pPr>
            <a:r>
              <a:rPr lang="en-US" sz="3200" b="1" dirty="0" smtClean="0">
                <a:solidFill>
                  <a:schemeClr val="accent4"/>
                </a:solidFill>
              </a:rPr>
              <a:t>MOA Concurrence Process</a:t>
            </a:r>
          </a:p>
          <a:p>
            <a:pPr marL="0" indent="0">
              <a:buNone/>
            </a:pPr>
            <a:endParaRPr lang="en-US" sz="3200" dirty="0" smtClean="0">
              <a:solidFill>
                <a:schemeClr val="accent4"/>
              </a:solidFill>
            </a:endParaRPr>
          </a:p>
          <a:p>
            <a:pPr>
              <a:buSzPct val="100000"/>
            </a:pPr>
            <a:r>
              <a:rPr lang="en-US" dirty="0" smtClean="0"/>
              <a:t>A </a:t>
            </a:r>
            <a:r>
              <a:rPr lang="en-US" dirty="0" smtClean="0">
                <a:solidFill>
                  <a:schemeClr val="accent1"/>
                </a:solidFill>
              </a:rPr>
              <a:t>Memorandum of Agreement (MOA) </a:t>
            </a:r>
            <a:r>
              <a:rPr lang="en-US" dirty="0" smtClean="0"/>
              <a:t>is an agreement between the Local SWCD and a LIA, with concurrence from the GSWCC, to allow the LIA to conduct its own technical review and approval of ES&amp;PC Plans</a:t>
            </a:r>
          </a:p>
          <a:p>
            <a:pPr>
              <a:buSzPct val="100000"/>
            </a:pPr>
            <a:r>
              <a:rPr lang="en-US" dirty="0" smtClean="0"/>
              <a:t>The initial request should be made by the LIA to their Local SWCD</a:t>
            </a:r>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C6F59C97-2E81-4057-BE18-DF69EFF65847}" type="slidenum">
              <a:rPr lang="en-US" smtClean="0"/>
              <a:t>22</a:t>
            </a:fld>
            <a:endParaRPr lang="en-US"/>
          </a:p>
        </p:txBody>
      </p:sp>
    </p:spTree>
    <p:extLst>
      <p:ext uri="{BB962C8B-B14F-4D97-AF65-F5344CB8AC3E}">
        <p14:creationId xmlns:p14="http://schemas.microsoft.com/office/powerpoint/2010/main" val="184895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990600"/>
            <a:ext cx="8153400" cy="4953000"/>
          </a:xfrm>
        </p:spPr>
        <p:txBody>
          <a:bodyPr>
            <a:normAutofit lnSpcReduction="10000"/>
          </a:bodyPr>
          <a:lstStyle/>
          <a:p>
            <a:pPr marL="109728" indent="0">
              <a:buNone/>
            </a:pPr>
            <a:r>
              <a:rPr lang="en-US" sz="3200" b="1" dirty="0" smtClean="0">
                <a:solidFill>
                  <a:schemeClr val="accent4"/>
                </a:solidFill>
              </a:rPr>
              <a:t>MOA Concurrence Process</a:t>
            </a:r>
          </a:p>
          <a:p>
            <a:pPr marL="109728" indent="0">
              <a:buNone/>
            </a:pPr>
            <a:endParaRPr lang="en-US" dirty="0" smtClean="0"/>
          </a:p>
          <a:p>
            <a:pPr>
              <a:buSzPct val="100000"/>
            </a:pPr>
            <a:r>
              <a:rPr lang="en-US" dirty="0" smtClean="0"/>
              <a:t>Overviews</a:t>
            </a:r>
          </a:p>
          <a:p>
            <a:pPr lvl="1"/>
            <a:r>
              <a:rPr lang="en-US" dirty="0" smtClean="0"/>
              <a:t>The LIA will need to pass at least 2 consecutive overviews that occur at least 6 months apart</a:t>
            </a:r>
          </a:p>
          <a:p>
            <a:pPr>
              <a:buSzPct val="100000"/>
            </a:pPr>
            <a:r>
              <a:rPr lang="en-US" dirty="0" smtClean="0"/>
              <a:t>Co-Plan Review Period</a:t>
            </a:r>
          </a:p>
          <a:p>
            <a:pPr lvl="1"/>
            <a:r>
              <a:rPr lang="en-US" dirty="0" smtClean="0"/>
              <a:t>During the 6 month Co-Plan Review Period, the LIA will receives the ES&amp;PC Plan, review the Plan, and submit the Plan to the SWCD with their recommendation to approve or deny</a:t>
            </a:r>
          </a:p>
          <a:p>
            <a:pPr lvl="1"/>
            <a:r>
              <a:rPr lang="en-US" dirty="0" smtClean="0"/>
              <a:t>GSWCC staff will conduct technical review and recommend the plan be approved/denied by the SWCD</a:t>
            </a:r>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C6F59C97-2E81-4057-BE18-DF69EFF65847}" type="slidenum">
              <a:rPr lang="en-US" smtClean="0"/>
              <a:t>23</a:t>
            </a:fld>
            <a:endParaRPr lang="en-US"/>
          </a:p>
        </p:txBody>
      </p:sp>
    </p:spTree>
    <p:extLst>
      <p:ext uri="{BB962C8B-B14F-4D97-AF65-F5344CB8AC3E}">
        <p14:creationId xmlns:p14="http://schemas.microsoft.com/office/powerpoint/2010/main" val="192599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914400"/>
            <a:ext cx="8229600" cy="4525963"/>
          </a:xfrm>
        </p:spPr>
        <p:txBody>
          <a:bodyPr>
            <a:normAutofit fontScale="92500" lnSpcReduction="20000"/>
          </a:bodyPr>
          <a:lstStyle/>
          <a:p>
            <a:pPr marL="109728" indent="0">
              <a:buNone/>
            </a:pPr>
            <a:r>
              <a:rPr lang="en-US" sz="3500" b="1" dirty="0" smtClean="0">
                <a:solidFill>
                  <a:schemeClr val="accent4"/>
                </a:solidFill>
              </a:rPr>
              <a:t>MOA Concurrence Process</a:t>
            </a:r>
          </a:p>
          <a:p>
            <a:endParaRPr lang="en-US" dirty="0"/>
          </a:p>
          <a:p>
            <a:pPr>
              <a:buSzPct val="100000"/>
            </a:pPr>
            <a:r>
              <a:rPr lang="en-US" dirty="0" smtClean="0"/>
              <a:t>Once the process is completed, GSWCC Urban Program will determine, based on all documentation, whether the LIA has demonstrated their ability to conduct quality Plan review</a:t>
            </a:r>
          </a:p>
          <a:p>
            <a:pPr>
              <a:buSzPct val="100000"/>
            </a:pPr>
            <a:r>
              <a:rPr lang="en-US" dirty="0" smtClean="0"/>
              <a:t>Technical staff will forward their recommendation to the GSWCC Board to approve, deny, extend, or add restrictive language to the MOA</a:t>
            </a:r>
          </a:p>
          <a:p>
            <a:pPr>
              <a:buSzPct val="100000"/>
            </a:pPr>
            <a:r>
              <a:rPr lang="en-US" dirty="0" smtClean="0"/>
              <a:t>Copies of the agreement have to be signed and notarized by all parties</a:t>
            </a:r>
            <a:endParaRPr lang="en-US" dirty="0"/>
          </a:p>
        </p:txBody>
      </p:sp>
      <p:sp>
        <p:nvSpPr>
          <p:cNvPr id="3" name="Slide Number Placeholder 2"/>
          <p:cNvSpPr>
            <a:spLocks noGrp="1"/>
          </p:cNvSpPr>
          <p:nvPr>
            <p:ph type="sldNum" sz="quarter" idx="12"/>
          </p:nvPr>
        </p:nvSpPr>
        <p:spPr/>
        <p:txBody>
          <a:bodyPr>
            <a:normAutofit fontScale="92500" lnSpcReduction="10000"/>
          </a:bodyPr>
          <a:lstStyle/>
          <a:p>
            <a:fld id="{C6F59C97-2E81-4057-BE18-DF69EFF65847}" type="slidenum">
              <a:rPr lang="en-US" smtClean="0"/>
              <a:t>24</a:t>
            </a:fld>
            <a:endParaRPr lang="en-US"/>
          </a:p>
        </p:txBody>
      </p:sp>
    </p:spTree>
    <p:extLst>
      <p:ext uri="{BB962C8B-B14F-4D97-AF65-F5344CB8AC3E}">
        <p14:creationId xmlns:p14="http://schemas.microsoft.com/office/powerpoint/2010/main" val="307393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295400"/>
            <a:ext cx="8153400" cy="4953000"/>
          </a:xfrm>
        </p:spPr>
        <p:txBody>
          <a:bodyPr>
            <a:normAutofit lnSpcReduction="10000"/>
          </a:bodyPr>
          <a:lstStyle/>
          <a:p>
            <a:pPr>
              <a:buSzPct val="100000"/>
            </a:pPr>
            <a:r>
              <a:rPr lang="en-US" dirty="0" smtClean="0"/>
              <a:t>These responsibilities begin after the issuance of a permit</a:t>
            </a:r>
          </a:p>
          <a:p>
            <a:pPr>
              <a:buSzPct val="100000"/>
            </a:pPr>
            <a:r>
              <a:rPr lang="en-US" dirty="0" smtClean="0"/>
              <a:t>A crucial element in any program is adequate field inspection for evaluating compliance to the approved E&amp;S Plan</a:t>
            </a:r>
          </a:p>
          <a:p>
            <a:pPr>
              <a:buSzPct val="100000"/>
            </a:pPr>
            <a:r>
              <a:rPr lang="en-US" dirty="0" smtClean="0"/>
              <a:t>The inspector, regardless of background, should have some knowledge in the field of soil and water conservation and GSWCC Level 1B Certification</a:t>
            </a:r>
          </a:p>
          <a:p>
            <a:pPr>
              <a:buSzPct val="100000"/>
            </a:pPr>
            <a:r>
              <a:rPr lang="en-US" dirty="0" smtClean="0"/>
              <a:t>An inspection checklist should be used by the inspector to assist him or her in fulfilling his responsibilities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25</a:t>
            </a:fld>
            <a:endParaRPr lang="en-US"/>
          </a:p>
        </p:txBody>
      </p:sp>
      <p:sp>
        <p:nvSpPr>
          <p:cNvPr id="2" name="Title 1"/>
          <p:cNvSpPr>
            <a:spLocks noGrp="1"/>
          </p:cNvSpPr>
          <p:nvPr>
            <p:ph type="title"/>
          </p:nvPr>
        </p:nvSpPr>
        <p:spPr>
          <a:xfrm>
            <a:off x="457200" y="76200"/>
            <a:ext cx="8229600" cy="1143000"/>
          </a:xfrm>
        </p:spPr>
        <p:txBody>
          <a:bodyPr/>
          <a:lstStyle/>
          <a:p>
            <a:r>
              <a:rPr lang="en-US" dirty="0" smtClean="0"/>
              <a:t>Inspection and Enforcement</a:t>
            </a:r>
            <a:endParaRPr lang="en-US" dirty="0"/>
          </a:p>
        </p:txBody>
      </p:sp>
    </p:spTree>
    <p:extLst>
      <p:ext uri="{BB962C8B-B14F-4D97-AF65-F5344CB8AC3E}">
        <p14:creationId xmlns:p14="http://schemas.microsoft.com/office/powerpoint/2010/main" val="3682045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828800"/>
            <a:ext cx="4267200" cy="4191000"/>
          </a:xfrm>
        </p:spPr>
        <p:txBody>
          <a:bodyPr>
            <a:normAutofit/>
          </a:bodyPr>
          <a:lstStyle/>
          <a:p>
            <a:pPr>
              <a:buSzPct val="100000"/>
            </a:pPr>
            <a:r>
              <a:rPr lang="en-US" dirty="0" smtClean="0"/>
              <a:t>Commonly seen problems</a:t>
            </a:r>
          </a:p>
          <a:p>
            <a:pPr lvl="1"/>
            <a:r>
              <a:rPr lang="en-US" dirty="0" smtClean="0"/>
              <a:t>Inspection frequency</a:t>
            </a:r>
          </a:p>
          <a:p>
            <a:pPr lvl="1"/>
            <a:r>
              <a:rPr lang="en-US" dirty="0" smtClean="0"/>
              <a:t>Inconsistent approach to an inspection</a:t>
            </a:r>
          </a:p>
          <a:p>
            <a:pPr lvl="1"/>
            <a:r>
              <a:rPr lang="en-US" dirty="0" smtClean="0"/>
              <a:t>“Drive-by” Inspection</a:t>
            </a:r>
          </a:p>
          <a:p>
            <a:pPr lvl="1"/>
            <a:r>
              <a:rPr lang="en-US" dirty="0" smtClean="0"/>
              <a:t>Lack of documentation</a:t>
            </a:r>
          </a:p>
          <a:p>
            <a:pPr lvl="1"/>
            <a:r>
              <a:rPr lang="en-US" dirty="0" smtClean="0"/>
              <a:t>Follow-up inspections</a:t>
            </a:r>
          </a:p>
          <a:p>
            <a:pPr lvl="1"/>
            <a:r>
              <a:rPr lang="en-US" dirty="0" smtClean="0"/>
              <a:t>Reasonable ratio of sites to inspectors</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337213" y="867256"/>
            <a:ext cx="3654387" cy="5304944"/>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26</a:t>
            </a:fld>
            <a:endParaRPr lang="en-US"/>
          </a:p>
        </p:txBody>
      </p:sp>
      <p:sp>
        <p:nvSpPr>
          <p:cNvPr id="2" name="TextBox 1"/>
          <p:cNvSpPr txBox="1"/>
          <p:nvPr/>
        </p:nvSpPr>
        <p:spPr>
          <a:xfrm>
            <a:off x="152400" y="1143000"/>
            <a:ext cx="5038559" cy="584775"/>
          </a:xfrm>
          <a:prstGeom prst="rect">
            <a:avLst/>
          </a:prstGeom>
          <a:noFill/>
        </p:spPr>
        <p:txBody>
          <a:bodyPr wrap="none" rtlCol="0">
            <a:spAutoFit/>
          </a:bodyPr>
          <a:lstStyle/>
          <a:p>
            <a:r>
              <a:rPr lang="en-US" sz="3200" dirty="0" smtClean="0">
                <a:latin typeface="Century Gothic" panose="020B0502020202020204" pitchFamily="34" charset="0"/>
              </a:rPr>
              <a:t>Inspection Process Issues</a:t>
            </a:r>
            <a:endParaRPr lang="en-US" sz="3200" dirty="0">
              <a:latin typeface="Century Gothic" panose="020B0502020202020204" pitchFamily="34" charset="0"/>
            </a:endParaRPr>
          </a:p>
        </p:txBody>
      </p:sp>
    </p:spTree>
    <p:extLst>
      <p:ext uri="{BB962C8B-B14F-4D97-AF65-F5344CB8AC3E}">
        <p14:creationId xmlns:p14="http://schemas.microsoft.com/office/powerpoint/2010/main" val="534685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533400"/>
            <a:ext cx="8153400" cy="5257800"/>
          </a:xfrm>
        </p:spPr>
        <p:txBody>
          <a:bodyPr>
            <a:normAutofit fontScale="92500" lnSpcReduction="20000"/>
          </a:bodyPr>
          <a:lstStyle/>
          <a:p>
            <a:pPr marL="0" indent="0">
              <a:buNone/>
            </a:pPr>
            <a:r>
              <a:rPr lang="en-US" sz="3500" b="1" dirty="0" smtClean="0">
                <a:solidFill>
                  <a:schemeClr val="accent4"/>
                </a:solidFill>
              </a:rPr>
              <a:t>Pre-construction Meeting</a:t>
            </a:r>
          </a:p>
          <a:p>
            <a:pPr marL="0" indent="0">
              <a:buNone/>
            </a:pPr>
            <a:endParaRPr lang="en-US" sz="3500" dirty="0" smtClean="0">
              <a:solidFill>
                <a:schemeClr val="accent4"/>
              </a:solidFill>
            </a:endParaRPr>
          </a:p>
          <a:p>
            <a:pPr>
              <a:buSzPct val="100000"/>
            </a:pPr>
            <a:r>
              <a:rPr lang="en-US" dirty="0" smtClean="0"/>
              <a:t>To </a:t>
            </a:r>
            <a:r>
              <a:rPr lang="en-US" dirty="0"/>
              <a:t>assure that the enforcing agency and the permit applicant are in agreement about the control procedures, a pre-construction conference would be desirable</a:t>
            </a:r>
          </a:p>
          <a:p>
            <a:pPr>
              <a:buSzPct val="100000"/>
            </a:pPr>
            <a:r>
              <a:rPr lang="en-US" dirty="0" smtClean="0"/>
              <a:t>All facets of the proposed work should be discussed at this meeting and anticipated problems addressed</a:t>
            </a:r>
          </a:p>
          <a:p>
            <a:pPr>
              <a:buSzPct val="100000"/>
            </a:pPr>
            <a:r>
              <a:rPr lang="en-US" dirty="0" smtClean="0"/>
              <a:t>The need for installing initial sediment storage requirements and perimeter control BMPs prior to any actual clearing shall be emphasized</a:t>
            </a:r>
          </a:p>
          <a:p>
            <a:pPr>
              <a:buSzPct val="100000"/>
            </a:pPr>
            <a:r>
              <a:rPr lang="en-US" dirty="0" smtClean="0"/>
              <a:t>The contractor should be informed of the local inspection policies and schedules</a:t>
            </a:r>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27</a:t>
            </a:fld>
            <a:endParaRPr lang="en-US"/>
          </a:p>
        </p:txBody>
      </p:sp>
    </p:spTree>
    <p:extLst>
      <p:ext uri="{BB962C8B-B14F-4D97-AF65-F5344CB8AC3E}">
        <p14:creationId xmlns:p14="http://schemas.microsoft.com/office/powerpoint/2010/main" val="3647734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995672"/>
          </a:xfrm>
        </p:spPr>
        <p:txBody>
          <a:bodyPr>
            <a:normAutofit fontScale="92500"/>
          </a:bodyPr>
          <a:lstStyle/>
          <a:p>
            <a:pPr marL="0" indent="0">
              <a:buNone/>
            </a:pPr>
            <a:r>
              <a:rPr lang="en-US" sz="3500" b="1" dirty="0" smtClean="0">
                <a:solidFill>
                  <a:schemeClr val="accent4"/>
                </a:solidFill>
              </a:rPr>
              <a:t>Inspection Schedule</a:t>
            </a:r>
          </a:p>
          <a:p>
            <a:pPr marL="0" indent="0">
              <a:buNone/>
            </a:pPr>
            <a:endParaRPr lang="en-US" sz="3200" dirty="0" smtClean="0">
              <a:solidFill>
                <a:schemeClr val="accent4"/>
              </a:solidFill>
            </a:endParaRPr>
          </a:p>
          <a:p>
            <a:pPr>
              <a:buSzPct val="100000"/>
            </a:pPr>
            <a:r>
              <a:rPr lang="en-US" dirty="0" smtClean="0"/>
              <a:t>The institution of both random and scheduled inspections would be appropriate</a:t>
            </a:r>
          </a:p>
          <a:p>
            <a:pPr>
              <a:buSzPct val="100000"/>
            </a:pPr>
            <a:r>
              <a:rPr lang="en-US" dirty="0" smtClean="0"/>
              <a:t>A scheduled (once every 7 calendar days) inspection would be a routine inspection related directly to construction operations and carried out in a rigid format</a:t>
            </a:r>
          </a:p>
          <a:p>
            <a:pPr>
              <a:buSzPct val="100000"/>
            </a:pPr>
            <a:r>
              <a:rPr lang="en-US" dirty="0" smtClean="0"/>
              <a:t>Random or impromptu site inspections would assume continuing compliance and the proper maintenance of BMPs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28</a:t>
            </a:fld>
            <a:endParaRPr lang="en-US"/>
          </a:p>
        </p:txBody>
      </p:sp>
    </p:spTree>
    <p:extLst>
      <p:ext uri="{BB962C8B-B14F-4D97-AF65-F5344CB8AC3E}">
        <p14:creationId xmlns:p14="http://schemas.microsoft.com/office/powerpoint/2010/main" val="207768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43272"/>
          </a:xfrm>
        </p:spPr>
        <p:txBody>
          <a:bodyPr>
            <a:normAutofit fontScale="92500"/>
          </a:bodyPr>
          <a:lstStyle/>
          <a:p>
            <a:pPr marL="0" indent="0">
              <a:buNone/>
            </a:pPr>
            <a:r>
              <a:rPr lang="en-US" sz="3500" b="1" dirty="0" smtClean="0">
                <a:solidFill>
                  <a:schemeClr val="accent4"/>
                </a:solidFill>
              </a:rPr>
              <a:t>Notice to Comply</a:t>
            </a:r>
          </a:p>
          <a:p>
            <a:pPr marL="0" indent="0">
              <a:buNone/>
            </a:pPr>
            <a:endParaRPr lang="en-US" sz="3200" dirty="0" smtClean="0">
              <a:solidFill>
                <a:schemeClr val="accent4"/>
              </a:solidFill>
            </a:endParaRPr>
          </a:p>
          <a:p>
            <a:pPr>
              <a:buSzPct val="100000"/>
            </a:pPr>
            <a:r>
              <a:rPr lang="en-US" dirty="0" smtClean="0"/>
              <a:t>In the event that an inspection indicates a violation, some type of system for notifying the permittee would be necessary</a:t>
            </a:r>
          </a:p>
          <a:p>
            <a:pPr>
              <a:buSzPct val="100000"/>
            </a:pPr>
            <a:r>
              <a:rPr lang="en-US" dirty="0" smtClean="0"/>
              <a:t>An effective system often utilized by authorities involves a written “Notice to Comply”</a:t>
            </a:r>
          </a:p>
          <a:p>
            <a:pPr>
              <a:buSzPct val="100000"/>
            </a:pPr>
            <a:r>
              <a:rPr lang="en-US" dirty="0" smtClean="0"/>
              <a:t>Enforcement orders should contain specific measures or corrections which need to be addressed and specify a timely deadline for completion</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29</a:t>
            </a:fld>
            <a:endParaRPr lang="en-US"/>
          </a:p>
        </p:txBody>
      </p:sp>
    </p:spTree>
    <p:extLst>
      <p:ext uri="{BB962C8B-B14F-4D97-AF65-F5344CB8AC3E}">
        <p14:creationId xmlns:p14="http://schemas.microsoft.com/office/powerpoint/2010/main" val="3370018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The E&amp;S Act of 1975 states that the governing authority of each county and municipality shall adopt a comprehensive ordinance establishing procedures governing land disturbing activities conducted within their boundaries</a:t>
            </a:r>
          </a:p>
          <a:p>
            <a:pPr>
              <a:buSzPct val="100000"/>
            </a:pPr>
            <a:r>
              <a:rPr lang="en-US" dirty="0" smtClean="0"/>
              <a:t>If counties and municipalities fail to adopt such an ordinance, then the State Board of Natural Resources will adopt rules governing land disturbing activities within those areas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a:t>
            </a:fld>
            <a:endParaRPr lang="en-US"/>
          </a:p>
        </p:txBody>
      </p:sp>
      <p:sp>
        <p:nvSpPr>
          <p:cNvPr id="2" name="Title 1"/>
          <p:cNvSpPr>
            <a:spLocks noGrp="1"/>
          </p:cNvSpPr>
          <p:nvPr>
            <p:ph type="title"/>
          </p:nvPr>
        </p:nvSpPr>
        <p:spPr>
          <a:xfrm>
            <a:off x="152400" y="152400"/>
            <a:ext cx="8610600" cy="1143000"/>
          </a:xfrm>
        </p:spPr>
        <p:txBody>
          <a:bodyPr/>
          <a:lstStyle/>
          <a:p>
            <a:r>
              <a:rPr lang="en-US" dirty="0" smtClean="0"/>
              <a:t>Purpose of the Local Program</a:t>
            </a:r>
            <a:endParaRPr lang="en-US" dirty="0"/>
          </a:p>
        </p:txBody>
      </p:sp>
    </p:spTree>
    <p:extLst>
      <p:ext uri="{BB962C8B-B14F-4D97-AF65-F5344CB8AC3E}">
        <p14:creationId xmlns:p14="http://schemas.microsoft.com/office/powerpoint/2010/main" val="2919932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43272"/>
          </a:xfrm>
        </p:spPr>
        <p:txBody>
          <a:bodyPr/>
          <a:lstStyle/>
          <a:p>
            <a:pPr marL="0" indent="0">
              <a:buNone/>
              <a:defRPr/>
            </a:pPr>
            <a:r>
              <a:rPr lang="en-US" sz="3200" b="1" dirty="0" smtClean="0">
                <a:solidFill>
                  <a:schemeClr val="accent4"/>
                </a:solidFill>
              </a:rPr>
              <a:t>Complaint Investigation</a:t>
            </a:r>
          </a:p>
          <a:p>
            <a:pPr marL="0" indent="0">
              <a:buNone/>
              <a:defRPr/>
            </a:pPr>
            <a:endParaRPr lang="en-US" sz="3200" dirty="0" smtClean="0">
              <a:solidFill>
                <a:schemeClr val="accent4"/>
              </a:solidFill>
            </a:endParaRPr>
          </a:p>
          <a:p>
            <a:pPr>
              <a:buSzPct val="100000"/>
              <a:defRPr/>
            </a:pPr>
            <a:r>
              <a:rPr lang="en-US" dirty="0" smtClean="0"/>
              <a:t>A Local Issuing Authority must </a:t>
            </a:r>
            <a:r>
              <a:rPr lang="en-US" dirty="0"/>
              <a:t>follow a Complaint Investigation Process </a:t>
            </a:r>
          </a:p>
          <a:p>
            <a:pPr lvl="1">
              <a:defRPr/>
            </a:pPr>
            <a:r>
              <a:rPr lang="en-US" dirty="0"/>
              <a:t>Investigation of the complaint by the </a:t>
            </a:r>
            <a:r>
              <a:rPr lang="en-US" dirty="0" smtClean="0"/>
              <a:t>Local Issuing </a:t>
            </a:r>
            <a:r>
              <a:rPr lang="en-US" dirty="0"/>
              <a:t>A</a:t>
            </a:r>
            <a:r>
              <a:rPr lang="en-US" dirty="0" smtClean="0"/>
              <a:t>uthority </a:t>
            </a:r>
            <a:r>
              <a:rPr lang="en-US" dirty="0"/>
              <a:t>within 5 business days</a:t>
            </a:r>
          </a:p>
          <a:p>
            <a:pPr lvl="1">
              <a:defRPr/>
            </a:pPr>
            <a:r>
              <a:rPr lang="en-US" dirty="0"/>
              <a:t>Mechanism for referral of unresolved complaints to the </a:t>
            </a:r>
            <a:r>
              <a:rPr lang="en-US" dirty="0" smtClean="0"/>
              <a:t>EPD</a:t>
            </a:r>
            <a:endParaRPr lang="en-US" dirty="0"/>
          </a:p>
          <a:p>
            <a:pPr lvl="1">
              <a:defRPr/>
            </a:pPr>
            <a:r>
              <a:rPr lang="en-US" dirty="0"/>
              <a:t>Monthly log of complaints and inquiries including actions </a:t>
            </a:r>
            <a:r>
              <a:rPr lang="en-US" dirty="0" smtClean="0"/>
              <a:t>taken</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30</a:t>
            </a:fld>
            <a:endParaRPr lang="en-US"/>
          </a:p>
        </p:txBody>
      </p:sp>
    </p:spTree>
    <p:extLst>
      <p:ext uri="{BB962C8B-B14F-4D97-AF65-F5344CB8AC3E}">
        <p14:creationId xmlns:p14="http://schemas.microsoft.com/office/powerpoint/2010/main" val="1660585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fontScale="92500" lnSpcReduction="10000"/>
          </a:bodyPr>
          <a:lstStyle/>
          <a:p>
            <a:fld id="{C6F59C97-2E81-4057-BE18-DF69EFF65847}" type="slidenum">
              <a:rPr lang="en-US" smtClean="0"/>
              <a:t>31</a:t>
            </a:fld>
            <a:endParaRPr lang="en-US"/>
          </a:p>
        </p:txBody>
      </p:sp>
      <p:sp>
        <p:nvSpPr>
          <p:cNvPr id="2" name="Title 1"/>
          <p:cNvSpPr>
            <a:spLocks noGrp="1"/>
          </p:cNvSpPr>
          <p:nvPr>
            <p:ph type="title"/>
          </p:nvPr>
        </p:nvSpPr>
        <p:spPr/>
        <p:txBody>
          <a:bodyPr/>
          <a:lstStyle/>
          <a:p>
            <a:r>
              <a:rPr lang="en-US" dirty="0"/>
              <a:t>Complaint Investigation</a:t>
            </a:r>
          </a:p>
        </p:txBody>
      </p:sp>
      <p:graphicFrame>
        <p:nvGraphicFramePr>
          <p:cNvPr id="3" name="Diagram 2"/>
          <p:cNvGraphicFramePr/>
          <p:nvPr>
            <p:extLst>
              <p:ext uri="{D42A27DB-BD31-4B8C-83A1-F6EECF244321}">
                <p14:modId xmlns:p14="http://schemas.microsoft.com/office/powerpoint/2010/main" val="2982253502"/>
              </p:ext>
            </p:extLst>
          </p:nvPr>
        </p:nvGraphicFramePr>
        <p:xfrm>
          <a:off x="762000" y="1676400"/>
          <a:ext cx="7543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57200" y="1676400"/>
            <a:ext cx="25146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LIAs receive complaints from many sources including citizens, </a:t>
            </a:r>
            <a:endParaRPr lang="en-US" dirty="0" smtClean="0"/>
          </a:p>
          <a:p>
            <a:pPr algn="ctr"/>
            <a:r>
              <a:rPr lang="en-US" dirty="0" smtClean="0"/>
              <a:t>EPD </a:t>
            </a:r>
            <a:r>
              <a:rPr lang="en-US" dirty="0"/>
              <a:t>and the </a:t>
            </a:r>
            <a:r>
              <a:rPr lang="en-US" dirty="0" smtClean="0"/>
              <a:t>GSWCC</a:t>
            </a:r>
            <a:endParaRPr lang="en-US" dirty="0"/>
          </a:p>
        </p:txBody>
      </p:sp>
    </p:spTree>
    <p:extLst>
      <p:ext uri="{BB962C8B-B14F-4D97-AF65-F5344CB8AC3E}">
        <p14:creationId xmlns:p14="http://schemas.microsoft.com/office/powerpoint/2010/main" val="83654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SzPct val="100000"/>
            </a:pPr>
            <a:r>
              <a:rPr lang="en-US" dirty="0" smtClean="0"/>
              <a:t>One of the most important processes in any erosion and sediment control program is an effective information and education effort</a:t>
            </a:r>
          </a:p>
          <a:p>
            <a:pPr>
              <a:buSzPct val="100000"/>
            </a:pPr>
            <a:r>
              <a:rPr lang="en-US" dirty="0" smtClean="0"/>
              <a:t>A local program must have the support of the persons most affected…. the developers, engineers, planners, as well as the general public</a:t>
            </a:r>
          </a:p>
          <a:p>
            <a:pPr>
              <a:buSzPct val="100000"/>
            </a:pPr>
            <a:r>
              <a:rPr lang="en-US" dirty="0" smtClean="0"/>
              <a:t>Consideration should be given to training seminars, conferences, and educational material for the developer and his or her consultants or planners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32</a:t>
            </a:fld>
            <a:endParaRPr lang="en-US"/>
          </a:p>
        </p:txBody>
      </p:sp>
      <p:sp>
        <p:nvSpPr>
          <p:cNvPr id="2" name="Title 1"/>
          <p:cNvSpPr>
            <a:spLocks noGrp="1"/>
          </p:cNvSpPr>
          <p:nvPr>
            <p:ph type="title"/>
          </p:nvPr>
        </p:nvSpPr>
        <p:spPr/>
        <p:txBody>
          <a:bodyPr/>
          <a:lstStyle/>
          <a:p>
            <a:r>
              <a:rPr lang="en-US" dirty="0" smtClean="0"/>
              <a:t>Education &amp; Training</a:t>
            </a:r>
            <a:endParaRPr lang="en-US" dirty="0"/>
          </a:p>
        </p:txBody>
      </p:sp>
    </p:spTree>
    <p:extLst>
      <p:ext uri="{BB962C8B-B14F-4D97-AF65-F5344CB8AC3E}">
        <p14:creationId xmlns:p14="http://schemas.microsoft.com/office/powerpoint/2010/main" val="4174339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a:t>Initial training programs for new employees is </a:t>
            </a:r>
            <a:r>
              <a:rPr lang="en-US" dirty="0" smtClean="0"/>
              <a:t>mandatory</a:t>
            </a:r>
          </a:p>
          <a:p>
            <a:pPr>
              <a:buSzPct val="100000"/>
            </a:pPr>
            <a:r>
              <a:rPr lang="en-US" dirty="0" smtClean="0"/>
              <a:t>Training seminars for Local Issuing Authority personnel who are authorized to perform inspections, enforcement, and administrative duties should be planned</a:t>
            </a:r>
          </a:p>
          <a:p>
            <a:pPr>
              <a:buSzPct val="100000"/>
            </a:pPr>
            <a:r>
              <a:rPr lang="en-US" dirty="0" smtClean="0"/>
              <a:t>Assistance in planning and conducting local training programs may be obtained through the local Soil &amp; Water Conservation District</a:t>
            </a:r>
          </a:p>
          <a:p>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33</a:t>
            </a:fld>
            <a:endParaRPr lang="en-US"/>
          </a:p>
        </p:txBody>
      </p:sp>
      <p:sp>
        <p:nvSpPr>
          <p:cNvPr id="5" name="Title 1"/>
          <p:cNvSpPr>
            <a:spLocks noGrp="1"/>
          </p:cNvSpPr>
          <p:nvPr>
            <p:ph type="title"/>
          </p:nvPr>
        </p:nvSpPr>
        <p:spPr>
          <a:xfrm>
            <a:off x="457200" y="274638"/>
            <a:ext cx="8229600" cy="1143000"/>
          </a:xfrm>
        </p:spPr>
        <p:txBody>
          <a:bodyPr/>
          <a:lstStyle/>
          <a:p>
            <a:r>
              <a:rPr lang="en-US" dirty="0" smtClean="0"/>
              <a:t>Education &amp; Training</a:t>
            </a:r>
            <a:endParaRPr lang="en-US" dirty="0"/>
          </a:p>
        </p:txBody>
      </p:sp>
    </p:spTree>
    <p:extLst>
      <p:ext uri="{BB962C8B-B14F-4D97-AF65-F5344CB8AC3E}">
        <p14:creationId xmlns:p14="http://schemas.microsoft.com/office/powerpoint/2010/main" val="163851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76" y="838200"/>
            <a:ext cx="7772400" cy="1828800"/>
          </a:xfrm>
        </p:spPr>
        <p:txBody>
          <a:bodyPr/>
          <a:lstStyle/>
          <a:p>
            <a:r>
              <a:rPr lang="en-US" dirty="0" smtClean="0"/>
              <a:t>Program Oversight</a:t>
            </a:r>
            <a:endParaRPr lang="en-US" dirty="0"/>
          </a:p>
        </p:txBody>
      </p:sp>
      <p:sp>
        <p:nvSpPr>
          <p:cNvPr id="2" name="Text Placeholder 1"/>
          <p:cNvSpPr>
            <a:spLocks noGrp="1"/>
          </p:cNvSpPr>
          <p:nvPr>
            <p:ph type="body" idx="1"/>
          </p:nvPr>
        </p:nvSpPr>
        <p:spPr/>
        <p:txBody>
          <a:bodyPr/>
          <a:lstStyle/>
          <a:p>
            <a:r>
              <a:rPr lang="en-US" dirty="0" smtClean="0"/>
              <a:t>Internal Evaluation</a:t>
            </a:r>
          </a:p>
          <a:p>
            <a:r>
              <a:rPr lang="en-US" dirty="0" smtClean="0"/>
              <a:t>State Oversight</a:t>
            </a:r>
          </a:p>
        </p:txBody>
      </p:sp>
      <p:sp>
        <p:nvSpPr>
          <p:cNvPr id="4" name="Slide Number Placeholder 3"/>
          <p:cNvSpPr>
            <a:spLocks noGrp="1"/>
          </p:cNvSpPr>
          <p:nvPr>
            <p:ph type="sldNum" sz="quarter" idx="12"/>
          </p:nvPr>
        </p:nvSpPr>
        <p:spPr/>
        <p:txBody>
          <a:bodyPr/>
          <a:lstStyle/>
          <a:p>
            <a:fld id="{C6F59C97-2E81-4057-BE18-DF69EFF65847}" type="slidenum">
              <a:rPr lang="en-US" smtClean="0"/>
              <a:t>34</a:t>
            </a:fld>
            <a:endParaRPr lang="en-US"/>
          </a:p>
        </p:txBody>
      </p:sp>
    </p:spTree>
    <p:extLst>
      <p:ext uri="{BB962C8B-B14F-4D97-AF65-F5344CB8AC3E}">
        <p14:creationId xmlns:p14="http://schemas.microsoft.com/office/powerpoint/2010/main" val="2867287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defRPr/>
            </a:pPr>
            <a:r>
              <a:rPr lang="en-US" dirty="0"/>
              <a:t>Overall program should be systematically reviewed on periodic basis</a:t>
            </a:r>
          </a:p>
          <a:p>
            <a:pPr lvl="1">
              <a:defRPr/>
            </a:pPr>
            <a:r>
              <a:rPr lang="en-US" dirty="0"/>
              <a:t>Are policies current and reflective of current regulations?</a:t>
            </a:r>
          </a:p>
          <a:p>
            <a:pPr lvl="1">
              <a:defRPr/>
            </a:pPr>
            <a:r>
              <a:rPr lang="en-US" dirty="0"/>
              <a:t>Do written procedures need to be changed?</a:t>
            </a:r>
          </a:p>
          <a:p>
            <a:pPr lvl="1">
              <a:defRPr/>
            </a:pPr>
            <a:r>
              <a:rPr lang="en-US" dirty="0"/>
              <a:t>Are inspections being done regularly and consistently?</a:t>
            </a:r>
          </a:p>
          <a:p>
            <a:pPr>
              <a:buSzPct val="100000"/>
              <a:defRPr/>
            </a:pPr>
            <a:r>
              <a:rPr lang="en-US" dirty="0"/>
              <a:t>Where is there room for improvement</a:t>
            </a:r>
            <a:r>
              <a:rPr lang="en-US" dirty="0" smtClean="0">
                <a:latin typeface="+mn-lt"/>
              </a:rPr>
              <a:t>?</a:t>
            </a:r>
            <a:endParaRPr lang="en-US" dirty="0">
              <a:latin typeface="+mn-lt"/>
            </a:endParaRPr>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35</a:t>
            </a:fld>
            <a:endParaRPr lang="en-US"/>
          </a:p>
        </p:txBody>
      </p:sp>
      <p:sp>
        <p:nvSpPr>
          <p:cNvPr id="2" name="Title 1"/>
          <p:cNvSpPr>
            <a:spLocks noGrp="1"/>
          </p:cNvSpPr>
          <p:nvPr>
            <p:ph type="title"/>
          </p:nvPr>
        </p:nvSpPr>
        <p:spPr/>
        <p:txBody>
          <a:bodyPr/>
          <a:lstStyle/>
          <a:p>
            <a:r>
              <a:rPr lang="en-US" dirty="0" smtClean="0"/>
              <a:t>Internal Program Evaluation</a:t>
            </a:r>
            <a:endParaRPr lang="en-US" dirty="0"/>
          </a:p>
        </p:txBody>
      </p:sp>
    </p:spTree>
    <p:extLst>
      <p:ext uri="{BB962C8B-B14F-4D97-AF65-F5344CB8AC3E}">
        <p14:creationId xmlns:p14="http://schemas.microsoft.com/office/powerpoint/2010/main" val="1687028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304800" y="1481137"/>
            <a:ext cx="3927731" cy="5061631"/>
          </a:xfrm>
          <a:ln w="9525">
            <a:solidFill>
              <a:schemeClr val="accent1"/>
            </a:solidFill>
          </a:ln>
        </p:spPr>
      </p:pic>
      <p:sp>
        <p:nvSpPr>
          <p:cNvPr id="4" name="Content Placeholder 3"/>
          <p:cNvSpPr>
            <a:spLocks noGrp="1"/>
          </p:cNvSpPr>
          <p:nvPr>
            <p:ph sz="half" idx="2"/>
          </p:nvPr>
        </p:nvSpPr>
        <p:spPr>
          <a:xfrm>
            <a:off x="4495800" y="1447800"/>
            <a:ext cx="4235301" cy="5268434"/>
          </a:xfrm>
        </p:spPr>
        <p:txBody>
          <a:bodyPr>
            <a:noAutofit/>
          </a:bodyPr>
          <a:lstStyle/>
          <a:p>
            <a:pPr>
              <a:lnSpc>
                <a:spcPct val="90000"/>
              </a:lnSpc>
              <a:buSzPct val="100000"/>
            </a:pPr>
            <a:r>
              <a:rPr lang="en-US" altLang="en-US" sz="2700" dirty="0"/>
              <a:t>GSWCC is </a:t>
            </a:r>
            <a:r>
              <a:rPr lang="en-US" altLang="en-US" sz="2700" dirty="0">
                <a:solidFill>
                  <a:schemeClr val="tx2"/>
                </a:solidFill>
              </a:rPr>
              <a:t>required</a:t>
            </a:r>
            <a:r>
              <a:rPr lang="en-US" altLang="en-US" sz="2700" dirty="0"/>
              <a:t> by law to conduct overviews semi-annually</a:t>
            </a:r>
          </a:p>
          <a:p>
            <a:pPr>
              <a:lnSpc>
                <a:spcPct val="90000"/>
              </a:lnSpc>
              <a:buSzPct val="100000"/>
            </a:pPr>
            <a:r>
              <a:rPr lang="en-US" altLang="en-US" sz="2700" dirty="0"/>
              <a:t>LIAs are </a:t>
            </a:r>
            <a:r>
              <a:rPr lang="en-US" altLang="en-US" sz="2700" dirty="0">
                <a:solidFill>
                  <a:schemeClr val="tx2"/>
                </a:solidFill>
              </a:rPr>
              <a:t>required</a:t>
            </a:r>
            <a:r>
              <a:rPr lang="en-US" altLang="en-US" sz="2700" dirty="0"/>
              <a:t> to complete and submit the Semi – Annual Report to GSWCC (Jan and July)</a:t>
            </a:r>
          </a:p>
          <a:p>
            <a:pPr>
              <a:lnSpc>
                <a:spcPct val="90000"/>
              </a:lnSpc>
              <a:buSzPct val="100000"/>
            </a:pPr>
            <a:r>
              <a:rPr lang="en-US" altLang="en-US" sz="2700" dirty="0" smtClean="0"/>
              <a:t>GSWCC review of the report will determine if a more in depth overview is required</a:t>
            </a:r>
            <a:endParaRPr lang="en-US" altLang="en-US" sz="2700" dirty="0"/>
          </a:p>
        </p:txBody>
      </p:sp>
      <p:sp>
        <p:nvSpPr>
          <p:cNvPr id="3" name="Slide Number Placeholder 2"/>
          <p:cNvSpPr>
            <a:spLocks noGrp="1"/>
          </p:cNvSpPr>
          <p:nvPr>
            <p:ph type="sldNum" sz="quarter" idx="12"/>
          </p:nvPr>
        </p:nvSpPr>
        <p:spPr/>
        <p:txBody>
          <a:bodyPr>
            <a:normAutofit fontScale="92500" lnSpcReduction="10000"/>
          </a:bodyPr>
          <a:lstStyle/>
          <a:p>
            <a:fld id="{C6F59C97-2E81-4057-BE18-DF69EFF65847}" type="slidenum">
              <a:rPr lang="en-US" smtClean="0"/>
              <a:t>36</a:t>
            </a:fld>
            <a:endParaRPr lang="en-US"/>
          </a:p>
        </p:txBody>
      </p:sp>
      <p:sp>
        <p:nvSpPr>
          <p:cNvPr id="2" name="Title 1"/>
          <p:cNvSpPr>
            <a:spLocks noGrp="1"/>
          </p:cNvSpPr>
          <p:nvPr>
            <p:ph type="title"/>
          </p:nvPr>
        </p:nvSpPr>
        <p:spPr/>
        <p:txBody>
          <a:bodyPr/>
          <a:lstStyle/>
          <a:p>
            <a:r>
              <a:rPr lang="en-US" dirty="0" smtClean="0"/>
              <a:t>Semi-Annual Reports</a:t>
            </a:r>
            <a:endParaRPr lang="en-US" dirty="0"/>
          </a:p>
        </p:txBody>
      </p:sp>
    </p:spTree>
    <p:extLst>
      <p:ext uri="{BB962C8B-B14F-4D97-AF65-F5344CB8AC3E}">
        <p14:creationId xmlns:p14="http://schemas.microsoft.com/office/powerpoint/2010/main" val="1701359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Purpose</a:t>
            </a:r>
          </a:p>
          <a:p>
            <a:pPr lvl="1"/>
            <a:r>
              <a:rPr lang="en-US" dirty="0" smtClean="0"/>
              <a:t>To provide administrative and technical assistance in an effort to improve the effectiveness of local programs</a:t>
            </a:r>
          </a:p>
          <a:p>
            <a:pPr>
              <a:buSzPct val="100000"/>
            </a:pPr>
            <a:r>
              <a:rPr lang="en-US" dirty="0"/>
              <a:t>Local program overviews are performed by a </a:t>
            </a:r>
            <a:r>
              <a:rPr lang="en-US" b="1" dirty="0">
                <a:solidFill>
                  <a:schemeClr val="accent4"/>
                </a:solidFill>
              </a:rPr>
              <a:t>District Assessment Team</a:t>
            </a:r>
            <a:r>
              <a:rPr lang="en-US" dirty="0">
                <a:solidFill>
                  <a:schemeClr val="accent4"/>
                </a:solidFill>
              </a:rPr>
              <a:t> </a:t>
            </a:r>
            <a:r>
              <a:rPr lang="en-US" dirty="0" smtClean="0"/>
              <a:t>(DAT) that </a:t>
            </a:r>
            <a:r>
              <a:rPr lang="en-US" dirty="0"/>
              <a:t>includes </a:t>
            </a:r>
            <a:r>
              <a:rPr lang="en-US" dirty="0" smtClean="0"/>
              <a:t>the: </a:t>
            </a:r>
          </a:p>
          <a:p>
            <a:pPr lvl="1"/>
            <a:r>
              <a:rPr lang="en-US" dirty="0"/>
              <a:t>GA Soil and Water Conservation Commission</a:t>
            </a:r>
          </a:p>
          <a:p>
            <a:pPr lvl="1"/>
            <a:r>
              <a:rPr lang="en-US" dirty="0" smtClean="0"/>
              <a:t>Local </a:t>
            </a:r>
            <a:r>
              <a:rPr lang="en-US" dirty="0"/>
              <a:t>Soil and Water Conservation </a:t>
            </a:r>
            <a:r>
              <a:rPr lang="en-US" dirty="0" smtClean="0"/>
              <a:t>District </a:t>
            </a:r>
            <a:endParaRPr lang="en-US" dirty="0"/>
          </a:p>
          <a:p>
            <a:pPr lvl="1"/>
            <a:r>
              <a:rPr lang="en-US" dirty="0" smtClean="0"/>
              <a:t>Natural </a:t>
            </a:r>
            <a:r>
              <a:rPr lang="en-US" dirty="0"/>
              <a:t>Resources Conservation </a:t>
            </a:r>
            <a:r>
              <a:rPr lang="en-US" dirty="0" smtClean="0"/>
              <a:t>Service </a:t>
            </a:r>
          </a:p>
          <a:p>
            <a:pPr lvl="1"/>
            <a:r>
              <a:rPr lang="en-US" dirty="0" smtClean="0"/>
              <a:t>May </a:t>
            </a:r>
            <a:r>
              <a:rPr lang="en-US" dirty="0"/>
              <a:t>include EPD </a:t>
            </a:r>
            <a:r>
              <a:rPr lang="en-US" dirty="0" smtClean="0"/>
              <a:t>representatives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37</a:t>
            </a:fld>
            <a:endParaRPr lang="en-US"/>
          </a:p>
        </p:txBody>
      </p:sp>
      <p:sp>
        <p:nvSpPr>
          <p:cNvPr id="2" name="Title 1"/>
          <p:cNvSpPr>
            <a:spLocks noGrp="1"/>
          </p:cNvSpPr>
          <p:nvPr>
            <p:ph type="title"/>
          </p:nvPr>
        </p:nvSpPr>
        <p:spPr/>
        <p:txBody>
          <a:bodyPr/>
          <a:lstStyle/>
          <a:p>
            <a:r>
              <a:rPr lang="en-US" dirty="0" smtClean="0"/>
              <a:t>Local Program Overview</a:t>
            </a:r>
            <a:endParaRPr lang="en-US" dirty="0"/>
          </a:p>
        </p:txBody>
      </p:sp>
    </p:spTree>
    <p:extLst>
      <p:ext uri="{BB962C8B-B14F-4D97-AF65-F5344CB8AC3E}">
        <p14:creationId xmlns:p14="http://schemas.microsoft.com/office/powerpoint/2010/main" val="2372566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153400" cy="5029200"/>
          </a:xfrm>
        </p:spPr>
        <p:txBody>
          <a:bodyPr>
            <a:normAutofit fontScale="92500"/>
          </a:bodyPr>
          <a:lstStyle/>
          <a:p>
            <a:pPr>
              <a:buSzPct val="100000"/>
            </a:pPr>
            <a:r>
              <a:rPr lang="en-US" dirty="0" smtClean="0"/>
              <a:t>The overview process begins with a letter from the GASWCC and/or Local SWCD scheduling an overview. </a:t>
            </a:r>
          </a:p>
          <a:p>
            <a:pPr>
              <a:buSzPct val="100000"/>
            </a:pPr>
            <a:r>
              <a:rPr lang="en-US" dirty="0" smtClean="0"/>
              <a:t>The LIA will receive a questionnaire that must be filled out prior to the day of the overview. </a:t>
            </a:r>
          </a:p>
          <a:p>
            <a:pPr>
              <a:buSzPct val="100000"/>
            </a:pPr>
            <a:r>
              <a:rPr lang="en-US" dirty="0" smtClean="0"/>
              <a:t>The DAT will conduct an office visit that consists of a review of the questionnaire and evaluates the program’s administration and recordkeeping. </a:t>
            </a:r>
            <a:endParaRPr lang="en-US" dirty="0"/>
          </a:p>
          <a:p>
            <a:pPr>
              <a:buSzPct val="100000"/>
            </a:pPr>
            <a:r>
              <a:rPr lang="en-US" dirty="0" smtClean="0"/>
              <a:t>Randomly chosen sites are visited to compare the inspection and enforcement record with site conditions.</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38</a:t>
            </a:fld>
            <a:endParaRPr lang="en-US"/>
          </a:p>
        </p:txBody>
      </p:sp>
      <p:sp>
        <p:nvSpPr>
          <p:cNvPr id="2" name="Title 1"/>
          <p:cNvSpPr>
            <a:spLocks noGrp="1"/>
          </p:cNvSpPr>
          <p:nvPr>
            <p:ph type="title"/>
          </p:nvPr>
        </p:nvSpPr>
        <p:spPr>
          <a:xfrm>
            <a:off x="457200" y="152400"/>
            <a:ext cx="8229600" cy="1143000"/>
          </a:xfrm>
        </p:spPr>
        <p:txBody>
          <a:bodyPr/>
          <a:lstStyle/>
          <a:p>
            <a:r>
              <a:rPr lang="en-US" dirty="0" smtClean="0"/>
              <a:t>Overview</a:t>
            </a:r>
            <a:endParaRPr lang="en-US" dirty="0"/>
          </a:p>
        </p:txBody>
      </p:sp>
    </p:spTree>
    <p:extLst>
      <p:ext uri="{BB962C8B-B14F-4D97-AF65-F5344CB8AC3E}">
        <p14:creationId xmlns:p14="http://schemas.microsoft.com/office/powerpoint/2010/main" val="2526440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39</a:t>
            </a:fld>
            <a:endParaRPr lang="en-US"/>
          </a:p>
        </p:txBody>
      </p:sp>
      <p:sp>
        <p:nvSpPr>
          <p:cNvPr id="2" name="Title 1"/>
          <p:cNvSpPr>
            <a:spLocks noGrp="1"/>
          </p:cNvSpPr>
          <p:nvPr>
            <p:ph type="title"/>
          </p:nvPr>
        </p:nvSpPr>
        <p:spPr/>
        <p:txBody>
          <a:bodyPr/>
          <a:lstStyle/>
          <a:p>
            <a:r>
              <a:rPr lang="en-US" dirty="0" smtClean="0"/>
              <a:t>Overview Questionnaire</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l="9375" t="25000" r="6250" b="8333"/>
          <a:stretch>
            <a:fillRect/>
          </a:stretch>
        </p:blipFill>
        <p:spPr bwMode="auto">
          <a:xfrm>
            <a:off x="609600" y="1524000"/>
            <a:ext cx="7924800" cy="469681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8734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The emphasis of the law is truly on implementation of a </a:t>
            </a:r>
            <a:r>
              <a:rPr lang="en-US" i="1" dirty="0" smtClean="0">
                <a:solidFill>
                  <a:schemeClr val="accent4"/>
                </a:solidFill>
              </a:rPr>
              <a:t>Local</a:t>
            </a:r>
            <a:r>
              <a:rPr lang="en-US" i="1" dirty="0" smtClean="0"/>
              <a:t> </a:t>
            </a:r>
            <a:r>
              <a:rPr lang="en-US" dirty="0" smtClean="0"/>
              <a:t>erosion and sediment control programs</a:t>
            </a:r>
          </a:p>
          <a:p>
            <a:pPr>
              <a:buSzPct val="100000"/>
            </a:pPr>
            <a:r>
              <a:rPr lang="en-US" dirty="0" smtClean="0"/>
              <a:t>Local officials/employees have </a:t>
            </a:r>
            <a:r>
              <a:rPr lang="en-US" i="1" dirty="0" smtClean="0">
                <a:solidFill>
                  <a:schemeClr val="accent4"/>
                </a:solidFill>
              </a:rPr>
              <a:t>Local</a:t>
            </a:r>
          </a:p>
          <a:p>
            <a:pPr lvl="1"/>
            <a:r>
              <a:rPr lang="en-US" dirty="0" smtClean="0"/>
              <a:t>Knowledge</a:t>
            </a:r>
          </a:p>
          <a:p>
            <a:pPr lvl="1"/>
            <a:r>
              <a:rPr lang="en-US" dirty="0" smtClean="0"/>
              <a:t>Authority</a:t>
            </a:r>
          </a:p>
          <a:p>
            <a:pPr lvl="1"/>
            <a:r>
              <a:rPr lang="en-US" dirty="0" smtClean="0"/>
              <a:t>Responsibility</a:t>
            </a:r>
            <a:endParaRPr lang="en-US" dirty="0"/>
          </a:p>
        </p:txBody>
      </p:sp>
      <p:sp>
        <p:nvSpPr>
          <p:cNvPr id="5" name="Slide Number Placeholder 4"/>
          <p:cNvSpPr>
            <a:spLocks noGrp="1"/>
          </p:cNvSpPr>
          <p:nvPr>
            <p:ph type="sldNum" sz="quarter" idx="12"/>
          </p:nvPr>
        </p:nvSpPr>
        <p:spPr/>
        <p:txBody>
          <a:bodyPr>
            <a:normAutofit fontScale="92500" lnSpcReduction="10000"/>
          </a:bodyPr>
          <a:lstStyle/>
          <a:p>
            <a:fld id="{C6F59C97-2E81-4057-BE18-DF69EFF65847}" type="slidenum">
              <a:rPr lang="en-US" smtClean="0"/>
              <a:t>4</a:t>
            </a:fld>
            <a:endParaRPr lang="en-US"/>
          </a:p>
        </p:txBody>
      </p:sp>
      <p:sp>
        <p:nvSpPr>
          <p:cNvPr id="2" name="Title 1"/>
          <p:cNvSpPr>
            <a:spLocks noGrp="1"/>
          </p:cNvSpPr>
          <p:nvPr>
            <p:ph type="title"/>
          </p:nvPr>
        </p:nvSpPr>
        <p:spPr/>
        <p:txBody>
          <a:bodyPr/>
          <a:lstStyle/>
          <a:p>
            <a:r>
              <a:rPr lang="en-US" dirty="0" smtClean="0"/>
              <a:t>Intent of the Law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3429000"/>
            <a:ext cx="4495800" cy="3371850"/>
          </a:xfrm>
          <a:prstGeom prst="rect">
            <a:avLst/>
          </a:prstGeom>
          <a:ln w="9525">
            <a:solidFill>
              <a:schemeClr val="accent1"/>
            </a:solidFill>
          </a:ln>
        </p:spPr>
      </p:pic>
    </p:spTree>
    <p:extLst>
      <p:ext uri="{BB962C8B-B14F-4D97-AF65-F5344CB8AC3E}">
        <p14:creationId xmlns:p14="http://schemas.microsoft.com/office/powerpoint/2010/main" val="39523421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lnSpcReduction="10000"/>
          </a:bodyPr>
          <a:lstStyle/>
          <a:p>
            <a:pPr>
              <a:buSzPct val="100000"/>
              <a:defRPr/>
            </a:pPr>
            <a:r>
              <a:rPr lang="en-US" dirty="0"/>
              <a:t>Outline of findings</a:t>
            </a:r>
          </a:p>
          <a:p>
            <a:pPr>
              <a:buSzPct val="100000"/>
              <a:defRPr/>
            </a:pPr>
            <a:r>
              <a:rPr lang="en-US" dirty="0"/>
              <a:t>Notes strong points and deficiencies</a:t>
            </a:r>
          </a:p>
          <a:p>
            <a:pPr>
              <a:buSzPct val="100000"/>
              <a:defRPr/>
            </a:pPr>
            <a:r>
              <a:rPr lang="en-US" dirty="0"/>
              <a:t>Recommendations for improvement</a:t>
            </a:r>
          </a:p>
          <a:p>
            <a:pPr>
              <a:buSzPct val="100000"/>
              <a:defRPr/>
            </a:pPr>
            <a:r>
              <a:rPr lang="en-US" dirty="0"/>
              <a:t>Rating</a:t>
            </a:r>
          </a:p>
          <a:p>
            <a:pPr lvl="1">
              <a:defRPr/>
            </a:pPr>
            <a:r>
              <a:rPr lang="en-US" dirty="0" smtClean="0"/>
              <a:t>Exceptional</a:t>
            </a:r>
            <a:endParaRPr lang="en-US" dirty="0"/>
          </a:p>
          <a:p>
            <a:pPr lvl="1">
              <a:defRPr/>
            </a:pPr>
            <a:r>
              <a:rPr lang="en-US" dirty="0" smtClean="0"/>
              <a:t>Passing</a:t>
            </a:r>
            <a:endParaRPr lang="en-US" dirty="0"/>
          </a:p>
          <a:p>
            <a:pPr lvl="1">
              <a:defRPr/>
            </a:pPr>
            <a:r>
              <a:rPr lang="en-US" dirty="0" smtClean="0"/>
              <a:t>Needs Plan for Improvement</a:t>
            </a:r>
          </a:p>
          <a:p>
            <a:pPr lvl="1">
              <a:defRPr/>
            </a:pPr>
            <a:r>
              <a:rPr lang="en-US" dirty="0" smtClean="0"/>
              <a:t>Failed-Notify EPD</a:t>
            </a:r>
            <a:endParaRPr lang="en-US" dirty="0"/>
          </a:p>
          <a:p>
            <a:endParaRPr lang="en-US"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066800"/>
            <a:ext cx="4267200" cy="5222488"/>
          </a:xfrm>
          <a:ln>
            <a:solidFill>
              <a:schemeClr val="accent1"/>
            </a:solidFill>
          </a:ln>
        </p:spPr>
      </p:pic>
      <p:sp>
        <p:nvSpPr>
          <p:cNvPr id="2" name="Slide Number Placeholder 1"/>
          <p:cNvSpPr>
            <a:spLocks noGrp="1"/>
          </p:cNvSpPr>
          <p:nvPr>
            <p:ph type="sldNum" sz="quarter" idx="12"/>
          </p:nvPr>
        </p:nvSpPr>
        <p:spPr/>
        <p:txBody>
          <a:bodyPr>
            <a:normAutofit fontScale="92500" lnSpcReduction="10000"/>
          </a:bodyPr>
          <a:lstStyle/>
          <a:p>
            <a:fld id="{C6F59C97-2E81-4057-BE18-DF69EFF65847}" type="slidenum">
              <a:rPr lang="en-US" smtClean="0"/>
              <a:t>40</a:t>
            </a:fld>
            <a:endParaRPr lang="en-US"/>
          </a:p>
        </p:txBody>
      </p:sp>
      <p:sp>
        <p:nvSpPr>
          <p:cNvPr id="4" name="Title 3"/>
          <p:cNvSpPr>
            <a:spLocks noGrp="1"/>
          </p:cNvSpPr>
          <p:nvPr>
            <p:ph type="title"/>
          </p:nvPr>
        </p:nvSpPr>
        <p:spPr>
          <a:xfrm>
            <a:off x="457200" y="152400"/>
            <a:ext cx="8229600" cy="1143000"/>
          </a:xfrm>
        </p:spPr>
        <p:txBody>
          <a:bodyPr/>
          <a:lstStyle/>
          <a:p>
            <a:r>
              <a:rPr lang="en-US" dirty="0" smtClean="0"/>
              <a:t>Overview Report</a:t>
            </a:r>
            <a:endParaRPr lang="en-US" dirty="0"/>
          </a:p>
        </p:txBody>
      </p:sp>
    </p:spTree>
    <p:extLst>
      <p:ext uri="{BB962C8B-B14F-4D97-AF65-F5344CB8AC3E}">
        <p14:creationId xmlns:p14="http://schemas.microsoft.com/office/powerpoint/2010/main" val="3364525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Purpose</a:t>
            </a:r>
          </a:p>
          <a:p>
            <a:pPr lvl="1"/>
            <a:r>
              <a:rPr lang="en-US" dirty="0" smtClean="0"/>
              <a:t>Ensure LIAs are properly implementing the requirements of the E&amp;S Act</a:t>
            </a:r>
          </a:p>
          <a:p>
            <a:pPr lvl="1"/>
            <a:r>
              <a:rPr lang="en-US" dirty="0" smtClean="0"/>
              <a:t>Review of Certification Status</a:t>
            </a:r>
          </a:p>
          <a:p>
            <a:pPr>
              <a:buSzPct val="100000"/>
            </a:pPr>
            <a:r>
              <a:rPr lang="en-US" dirty="0" smtClean="0"/>
              <a:t>May be done in response to notification by SWCD and/or GSWWC to investigate an ineffective local program</a:t>
            </a:r>
          </a:p>
          <a:p>
            <a:pPr>
              <a:buSzPct val="100000"/>
            </a:pPr>
            <a:r>
              <a:rPr lang="en-US" dirty="0" smtClean="0"/>
              <a:t>LIA must submit documentation showing continued compliance and a plan for improvement</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41</a:t>
            </a:fld>
            <a:endParaRPr lang="en-US"/>
          </a:p>
        </p:txBody>
      </p:sp>
      <p:sp>
        <p:nvSpPr>
          <p:cNvPr id="2" name="Title 1"/>
          <p:cNvSpPr>
            <a:spLocks noGrp="1"/>
          </p:cNvSpPr>
          <p:nvPr>
            <p:ph type="title"/>
          </p:nvPr>
        </p:nvSpPr>
        <p:spPr/>
        <p:txBody>
          <a:bodyPr/>
          <a:lstStyle/>
          <a:p>
            <a:r>
              <a:rPr lang="en-US" dirty="0" smtClean="0"/>
              <a:t>EPD Oversight</a:t>
            </a:r>
            <a:endParaRPr lang="en-US" dirty="0"/>
          </a:p>
        </p:txBody>
      </p:sp>
    </p:spTree>
    <p:extLst>
      <p:ext uri="{BB962C8B-B14F-4D97-AF65-F5344CB8AC3E}">
        <p14:creationId xmlns:p14="http://schemas.microsoft.com/office/powerpoint/2010/main" val="1582659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The EPD may initiate the de-certification process based on a request by the local SWCD, GSWCC, or EPD if:</a:t>
            </a:r>
          </a:p>
          <a:p>
            <a:pPr lvl="1"/>
            <a:r>
              <a:rPr lang="en-US" dirty="0" smtClean="0"/>
              <a:t>LIA’s ordinance is not up to date</a:t>
            </a:r>
          </a:p>
          <a:p>
            <a:pPr lvl="1"/>
            <a:r>
              <a:rPr lang="en-US" dirty="0" smtClean="0"/>
              <a:t>Inadequate inspection personnel</a:t>
            </a:r>
          </a:p>
          <a:p>
            <a:pPr lvl="1"/>
            <a:r>
              <a:rPr lang="en-US" dirty="0" smtClean="0"/>
              <a:t>Inadequate recordkeeping</a:t>
            </a:r>
          </a:p>
          <a:p>
            <a:pPr lvl="1"/>
            <a:r>
              <a:rPr lang="en-US" dirty="0" smtClean="0"/>
              <a:t>Failure to utilize the Complaint Investigation Process</a:t>
            </a:r>
          </a:p>
          <a:p>
            <a:pPr>
              <a:buSzPct val="100000"/>
            </a:pPr>
            <a:r>
              <a:rPr lang="en-US" dirty="0" smtClean="0"/>
              <a:t>The EPD investigates and notifies the LIA within 60 days of perceived deficiencies </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42</a:t>
            </a:fld>
            <a:endParaRPr lang="en-US"/>
          </a:p>
        </p:txBody>
      </p:sp>
      <p:sp>
        <p:nvSpPr>
          <p:cNvPr id="2" name="Title 1"/>
          <p:cNvSpPr>
            <a:spLocks noGrp="1"/>
          </p:cNvSpPr>
          <p:nvPr>
            <p:ph type="title"/>
          </p:nvPr>
        </p:nvSpPr>
        <p:spPr/>
        <p:txBody>
          <a:bodyPr/>
          <a:lstStyle/>
          <a:p>
            <a:r>
              <a:rPr lang="en-US" dirty="0" smtClean="0"/>
              <a:t>De-certification Process</a:t>
            </a:r>
            <a:endParaRPr lang="en-US" dirty="0"/>
          </a:p>
        </p:txBody>
      </p:sp>
    </p:spTree>
    <p:extLst>
      <p:ext uri="{BB962C8B-B14F-4D97-AF65-F5344CB8AC3E}">
        <p14:creationId xmlns:p14="http://schemas.microsoft.com/office/powerpoint/2010/main" val="696185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SzPct val="100000"/>
            </a:pPr>
            <a:r>
              <a:rPr lang="en-US" dirty="0" smtClean="0"/>
              <a:t>The LIA must respond within 30 days in one of the following ways:	</a:t>
            </a:r>
          </a:p>
          <a:p>
            <a:pPr lvl="1"/>
            <a:r>
              <a:rPr lang="en-US" dirty="0" smtClean="0"/>
              <a:t>Acknowledge the deficiencies and agree to comply</a:t>
            </a:r>
          </a:p>
          <a:p>
            <a:pPr lvl="1"/>
            <a:r>
              <a:rPr lang="en-US" dirty="0" smtClean="0"/>
              <a:t>Offer explanation and solution with deadline for compliance within 90 days</a:t>
            </a:r>
          </a:p>
          <a:p>
            <a:pPr lvl="1"/>
            <a:r>
              <a:rPr lang="en-US" dirty="0" smtClean="0"/>
              <a:t>Disagree with the deficiencies and request mediation</a:t>
            </a:r>
          </a:p>
          <a:p>
            <a:pPr>
              <a:buSzPct val="100000"/>
            </a:pPr>
            <a:r>
              <a:rPr lang="en-US" dirty="0" smtClean="0"/>
              <a:t>If the LIA does not take corrective action within 90 days, the EPD shall revoke the certification of the Local Issuing Authority</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43</a:t>
            </a:fld>
            <a:endParaRPr lang="en-US"/>
          </a:p>
        </p:txBody>
      </p:sp>
      <p:sp>
        <p:nvSpPr>
          <p:cNvPr id="2" name="Title 1"/>
          <p:cNvSpPr>
            <a:spLocks noGrp="1"/>
          </p:cNvSpPr>
          <p:nvPr>
            <p:ph type="title"/>
          </p:nvPr>
        </p:nvSpPr>
        <p:spPr/>
        <p:txBody>
          <a:bodyPr/>
          <a:lstStyle/>
          <a:p>
            <a:r>
              <a:rPr lang="en-US" dirty="0" smtClean="0"/>
              <a:t>De-certification Process</a:t>
            </a:r>
            <a:endParaRPr lang="en-US" dirty="0"/>
          </a:p>
        </p:txBody>
      </p:sp>
    </p:spTree>
    <p:extLst>
      <p:ext uri="{BB962C8B-B14F-4D97-AF65-F5344CB8AC3E}">
        <p14:creationId xmlns:p14="http://schemas.microsoft.com/office/powerpoint/2010/main" val="532579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447800"/>
            <a:ext cx="8153400" cy="4876800"/>
          </a:xfrm>
        </p:spPr>
        <p:txBody>
          <a:bodyPr>
            <a:normAutofit lnSpcReduction="10000"/>
          </a:bodyPr>
          <a:lstStyle/>
          <a:p>
            <a:pPr>
              <a:buSzPct val="100000"/>
            </a:pPr>
            <a:r>
              <a:rPr lang="en-US" dirty="0" smtClean="0"/>
              <a:t>Effectiveness of a local program depends on the adoption of credible procedures and implementation of those procedures</a:t>
            </a:r>
          </a:p>
          <a:p>
            <a:pPr>
              <a:buSzPct val="100000"/>
            </a:pPr>
            <a:r>
              <a:rPr lang="en-US" dirty="0" smtClean="0"/>
              <a:t>Inspections should be conducted by individuals with proven experience</a:t>
            </a:r>
          </a:p>
          <a:p>
            <a:pPr>
              <a:buSzPct val="100000"/>
            </a:pPr>
            <a:r>
              <a:rPr lang="en-US" dirty="0" smtClean="0"/>
              <a:t>Recordkeeping is vital to a program’s success</a:t>
            </a:r>
          </a:p>
          <a:p>
            <a:pPr>
              <a:buSzPct val="100000"/>
            </a:pPr>
            <a:r>
              <a:rPr lang="en-US" dirty="0" smtClean="0"/>
              <a:t>A pe</a:t>
            </a:r>
            <a:r>
              <a:rPr lang="en-US" dirty="0"/>
              <a:t>riodic internal review is necessary </a:t>
            </a:r>
            <a:r>
              <a:rPr lang="en-US" dirty="0" smtClean="0"/>
              <a:t>for a program’s success</a:t>
            </a:r>
          </a:p>
          <a:p>
            <a:pPr>
              <a:buSzPct val="100000"/>
            </a:pPr>
            <a:r>
              <a:rPr lang="en-US" dirty="0"/>
              <a:t>SWCD, GSWCC, EPD may perform periodic overviews of the local </a:t>
            </a:r>
            <a:r>
              <a:rPr lang="en-US" dirty="0" smtClean="0"/>
              <a:t>program</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44</a:t>
            </a:fld>
            <a:endParaRPr lang="en-US"/>
          </a:p>
        </p:txBody>
      </p:sp>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1216388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2" name="Text Placeholder 1"/>
          <p:cNvSpPr>
            <a:spLocks noGrp="1"/>
          </p:cNvSpPr>
          <p:nvPr>
            <p:ph type="body" idx="1"/>
          </p:nvPr>
        </p:nvSpPr>
        <p:spPr>
          <a:xfrm>
            <a:off x="1981200" y="2931712"/>
            <a:ext cx="6248400" cy="2173688"/>
          </a:xfrm>
        </p:spPr>
        <p:txBody>
          <a:bodyPr>
            <a:normAutofit fontScale="92500" lnSpcReduction="10000"/>
          </a:bodyPr>
          <a:lstStyle/>
          <a:p>
            <a:r>
              <a:rPr lang="en-US" dirty="0"/>
              <a:t>GSWCC</a:t>
            </a:r>
          </a:p>
          <a:p>
            <a:r>
              <a:rPr lang="en-US" dirty="0"/>
              <a:t>Urban Program</a:t>
            </a:r>
          </a:p>
          <a:p>
            <a:r>
              <a:rPr lang="en-US" dirty="0" smtClean="0"/>
              <a:t>4310 Lexington Road</a:t>
            </a:r>
            <a:endParaRPr lang="en-US" dirty="0"/>
          </a:p>
          <a:p>
            <a:r>
              <a:rPr lang="en-US" dirty="0"/>
              <a:t>Athens, GA </a:t>
            </a:r>
            <a:r>
              <a:rPr lang="en-US" dirty="0" smtClean="0"/>
              <a:t>30605</a:t>
            </a:r>
            <a:endParaRPr lang="en-US" dirty="0"/>
          </a:p>
          <a:p>
            <a:r>
              <a:rPr lang="en-US" dirty="0"/>
              <a:t>(706) 552-4474</a:t>
            </a:r>
          </a:p>
          <a:p>
            <a:endParaRPr lang="en-US" dirty="0"/>
          </a:p>
        </p:txBody>
      </p:sp>
      <p:sp>
        <p:nvSpPr>
          <p:cNvPr id="5" name="Slide Number Placeholder 4"/>
          <p:cNvSpPr>
            <a:spLocks noGrp="1"/>
          </p:cNvSpPr>
          <p:nvPr>
            <p:ph type="sldNum" sz="quarter" idx="12"/>
          </p:nvPr>
        </p:nvSpPr>
        <p:spPr/>
        <p:txBody>
          <a:bodyPr/>
          <a:lstStyle/>
          <a:p>
            <a:fld id="{C6F59C97-2E81-4057-BE18-DF69EFF65847}" type="slidenum">
              <a:rPr lang="en-US" smtClean="0"/>
              <a:t>45</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5105400"/>
            <a:ext cx="2667000" cy="694389"/>
          </a:xfrm>
          <a:prstGeom prst="rect">
            <a:avLst/>
          </a:prstGeom>
        </p:spPr>
      </p:pic>
    </p:spTree>
    <p:extLst>
      <p:ext uri="{BB962C8B-B14F-4D97-AF65-F5344CB8AC3E}">
        <p14:creationId xmlns:p14="http://schemas.microsoft.com/office/powerpoint/2010/main" val="1845605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76" y="533400"/>
            <a:ext cx="7772400" cy="1828800"/>
          </a:xfrm>
        </p:spPr>
        <p:txBody>
          <a:bodyPr>
            <a:normAutofit/>
          </a:bodyPr>
          <a:lstStyle/>
          <a:p>
            <a:r>
              <a:rPr lang="en-US" dirty="0" smtClean="0"/>
              <a:t>5 Key Principles of an Effective Program</a:t>
            </a:r>
            <a:endParaRPr lang="en-US" dirty="0"/>
          </a:p>
        </p:txBody>
      </p:sp>
      <p:sp>
        <p:nvSpPr>
          <p:cNvPr id="2" name="Text Placeholder 1"/>
          <p:cNvSpPr>
            <a:spLocks noGrp="1"/>
          </p:cNvSpPr>
          <p:nvPr>
            <p:ph type="body" idx="1"/>
          </p:nvPr>
        </p:nvSpPr>
        <p:spPr>
          <a:xfrm>
            <a:off x="1295400" y="5823356"/>
            <a:ext cx="7123113" cy="914400"/>
          </a:xfrm>
        </p:spPr>
        <p:txBody>
          <a:bodyPr>
            <a:normAutofit fontScale="85000" lnSpcReduction="10000"/>
          </a:bodyPr>
          <a:lstStyle/>
          <a:p>
            <a:pPr algn="ctr"/>
            <a:r>
              <a:rPr lang="en-US" sz="2400" dirty="0" smtClean="0"/>
              <a:t>2016 Manual for Erosion &amp; Sediment Control in Georgia</a:t>
            </a:r>
          </a:p>
          <a:p>
            <a:pPr algn="ctr"/>
            <a:r>
              <a:rPr lang="en-US" sz="2400" dirty="0" smtClean="0"/>
              <a:t>Chapter 4</a:t>
            </a:r>
            <a:endParaRPr lang="en-US" sz="2400" dirty="0"/>
          </a:p>
        </p:txBody>
      </p:sp>
      <p:sp>
        <p:nvSpPr>
          <p:cNvPr id="4" name="Slide Number Placeholder 3"/>
          <p:cNvSpPr>
            <a:spLocks noGrp="1"/>
          </p:cNvSpPr>
          <p:nvPr>
            <p:ph type="sldNum" sz="quarter" idx="12"/>
          </p:nvPr>
        </p:nvSpPr>
        <p:spPr/>
        <p:txBody>
          <a:bodyPr/>
          <a:lstStyle/>
          <a:p>
            <a:fld id="{C6F59C97-2E81-4057-BE18-DF69EFF65847}" type="slidenum">
              <a:rPr lang="en-US" smtClean="0"/>
              <a:t>5</a:t>
            </a:fld>
            <a:endParaRPr lang="en-US"/>
          </a:p>
        </p:txBody>
      </p:sp>
      <p:sp>
        <p:nvSpPr>
          <p:cNvPr id="6" name="TextBox 5"/>
          <p:cNvSpPr txBox="1"/>
          <p:nvPr/>
        </p:nvSpPr>
        <p:spPr>
          <a:xfrm>
            <a:off x="2362200" y="2895600"/>
            <a:ext cx="4343400" cy="2677656"/>
          </a:xfrm>
          <a:prstGeom prst="rect">
            <a:avLst/>
          </a:prstGeom>
          <a:noFill/>
        </p:spPr>
        <p:txBody>
          <a:bodyPr wrap="square" rtlCol="0">
            <a:spAutoFit/>
          </a:bodyPr>
          <a:lstStyle/>
          <a:p>
            <a:pPr>
              <a:buClr>
                <a:schemeClr val="accent1"/>
              </a:buClr>
            </a:pPr>
            <a:r>
              <a:rPr lang="en-US" sz="2800" dirty="0" smtClean="0">
                <a:latin typeface="Century Gothic" panose="020B0502020202020204" pitchFamily="34" charset="0"/>
              </a:rPr>
              <a:t>Stay Informed</a:t>
            </a:r>
          </a:p>
          <a:p>
            <a:pPr>
              <a:buClr>
                <a:schemeClr val="accent1"/>
              </a:buClr>
            </a:pPr>
            <a:r>
              <a:rPr lang="en-US" sz="2800" dirty="0" smtClean="0">
                <a:latin typeface="Century Gothic" panose="020B0502020202020204" pitchFamily="34" charset="0"/>
              </a:rPr>
              <a:t>Appropriate Certification</a:t>
            </a:r>
          </a:p>
          <a:p>
            <a:pPr>
              <a:buClr>
                <a:schemeClr val="accent1"/>
              </a:buClr>
            </a:pPr>
            <a:r>
              <a:rPr lang="en-US" sz="2800" dirty="0" smtClean="0">
                <a:latin typeface="Century Gothic" panose="020B0502020202020204" pitchFamily="34" charset="0"/>
              </a:rPr>
              <a:t>Be Knowledgeable</a:t>
            </a:r>
          </a:p>
          <a:p>
            <a:pPr>
              <a:buClr>
                <a:schemeClr val="accent1"/>
              </a:buClr>
            </a:pPr>
            <a:r>
              <a:rPr lang="en-US" sz="2800" dirty="0" smtClean="0">
                <a:latin typeface="Century Gothic" panose="020B0502020202020204" pitchFamily="34" charset="0"/>
              </a:rPr>
              <a:t>Plan Ahead</a:t>
            </a:r>
          </a:p>
          <a:p>
            <a:pPr>
              <a:buClr>
                <a:schemeClr val="accent1"/>
              </a:buClr>
            </a:pPr>
            <a:r>
              <a:rPr lang="en-US" sz="2800" dirty="0" smtClean="0">
                <a:latin typeface="Century Gothic" panose="020B0502020202020204" pitchFamily="34" charset="0"/>
              </a:rPr>
              <a:t>Evaluations</a:t>
            </a:r>
            <a:endParaRPr lang="en-US" sz="2800" dirty="0">
              <a:latin typeface="Century Gothic" panose="020B0502020202020204" pitchFamily="34" charset="0"/>
            </a:endParaRPr>
          </a:p>
        </p:txBody>
      </p:sp>
    </p:spTree>
    <p:extLst>
      <p:ext uri="{BB962C8B-B14F-4D97-AF65-F5344CB8AC3E}">
        <p14:creationId xmlns:p14="http://schemas.microsoft.com/office/powerpoint/2010/main" val="3091190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752600"/>
            <a:ext cx="8153400" cy="4495800"/>
          </a:xfrm>
        </p:spPr>
        <p:txBody>
          <a:bodyPr/>
          <a:lstStyle/>
          <a:p>
            <a:pPr>
              <a:buSzPct val="100000"/>
            </a:pPr>
            <a:r>
              <a:rPr lang="en-US" dirty="0" smtClean="0"/>
              <a:t>Erosion &amp; Sediment control should become a stated policy of all concerned, including:</a:t>
            </a:r>
          </a:p>
          <a:p>
            <a:pPr lvl="1"/>
            <a:r>
              <a:rPr lang="en-US" dirty="0" smtClean="0"/>
              <a:t>Public agencies</a:t>
            </a:r>
          </a:p>
          <a:p>
            <a:pPr lvl="1"/>
            <a:r>
              <a:rPr lang="en-US" dirty="0" smtClean="0"/>
              <a:t>Developers</a:t>
            </a:r>
          </a:p>
          <a:p>
            <a:pPr lvl="1"/>
            <a:r>
              <a:rPr lang="en-US" dirty="0" smtClean="0"/>
              <a:t>Landowners</a:t>
            </a:r>
          </a:p>
          <a:p>
            <a:pPr lvl="1"/>
            <a:r>
              <a:rPr lang="en-US" dirty="0" smtClean="0"/>
              <a:t>Consultants</a:t>
            </a:r>
          </a:p>
          <a:p>
            <a:pPr lvl="1"/>
            <a:r>
              <a:rPr lang="en-US" dirty="0" smtClean="0"/>
              <a:t>Design Professional</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6</a:t>
            </a:fld>
            <a:endParaRPr lang="en-US"/>
          </a:p>
        </p:txBody>
      </p:sp>
      <p:sp>
        <p:nvSpPr>
          <p:cNvPr id="2" name="Title 1"/>
          <p:cNvSpPr>
            <a:spLocks noGrp="1"/>
          </p:cNvSpPr>
          <p:nvPr>
            <p:ph type="title"/>
          </p:nvPr>
        </p:nvSpPr>
        <p:spPr/>
        <p:txBody>
          <a:bodyPr/>
          <a:lstStyle/>
          <a:p>
            <a:r>
              <a:rPr lang="en-US" dirty="0" smtClean="0">
                <a:solidFill>
                  <a:schemeClr val="accent4"/>
                </a:solidFill>
              </a:rPr>
              <a:t>#1</a:t>
            </a:r>
            <a:r>
              <a:rPr lang="en-US" dirty="0" smtClean="0"/>
              <a:t> Stay Informed</a:t>
            </a:r>
            <a:endParaRPr lang="en-US" dirty="0"/>
          </a:p>
        </p:txBody>
      </p:sp>
      <p:pic>
        <p:nvPicPr>
          <p:cNvPr id="1026" name="Picture 2" descr="C:\Users\jhowell\AppData\Local\Microsoft\Windows\Temporary Internet Files\Content.IE5\XO4RGD55\Map_symbol_info_point_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743200"/>
            <a:ext cx="2695575"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3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1752600"/>
            <a:ext cx="8153400" cy="4495800"/>
          </a:xfrm>
        </p:spPr>
        <p:txBody>
          <a:bodyPr/>
          <a:lstStyle/>
          <a:p>
            <a:pPr>
              <a:buSzPct val="100000"/>
            </a:pPr>
            <a:r>
              <a:rPr lang="en-US" dirty="0" smtClean="0"/>
              <a:t>The appropriate GSWCC certification of persons involved in land development design, review, permitting, construction, monitoring, or inspection of land-disturbing activity</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7</a:t>
            </a:fld>
            <a:endParaRPr lang="en-US"/>
          </a:p>
        </p:txBody>
      </p:sp>
      <p:sp>
        <p:nvSpPr>
          <p:cNvPr id="2" name="Title 1"/>
          <p:cNvSpPr>
            <a:spLocks noGrp="1"/>
          </p:cNvSpPr>
          <p:nvPr>
            <p:ph type="title"/>
          </p:nvPr>
        </p:nvSpPr>
        <p:spPr/>
        <p:txBody>
          <a:bodyPr/>
          <a:lstStyle/>
          <a:p>
            <a:r>
              <a:rPr lang="en-US" dirty="0">
                <a:solidFill>
                  <a:schemeClr val="accent4"/>
                </a:solidFill>
              </a:rPr>
              <a:t>#</a:t>
            </a:r>
            <a:r>
              <a:rPr lang="en-US" dirty="0" smtClean="0">
                <a:solidFill>
                  <a:schemeClr val="accent4"/>
                </a:solidFill>
              </a:rPr>
              <a:t>2</a:t>
            </a:r>
            <a:r>
              <a:rPr lang="en-US" dirty="0" smtClean="0"/>
              <a:t> Appropriate Certification</a:t>
            </a:r>
            <a:endParaRPr lang="en-US" dirty="0"/>
          </a:p>
        </p:txBody>
      </p:sp>
      <p:pic>
        <p:nvPicPr>
          <p:cNvPr id="2050" name="Picture 2" descr="C:\Users\jhowell\AppData\Local\Microsoft\Windows\Temporary Internet Files\Content.IE5\TIM729TP\Artwork_BluecurveLibrary_bluecurve-certific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06140"/>
            <a:ext cx="2419350" cy="180886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908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3084" y="1676400"/>
            <a:ext cx="5330952" cy="3657600"/>
          </a:xfrm>
        </p:spPr>
        <p:txBody>
          <a:bodyPr/>
          <a:lstStyle/>
          <a:p>
            <a:pPr>
              <a:buSzPct val="100000"/>
            </a:pPr>
            <a:r>
              <a:rPr lang="en-US" dirty="0" smtClean="0"/>
              <a:t>Competent technical personnel knowledgeable in local soil and climatic conditions, workable procedures, and inspections are necessary for successful erosion and sediment control</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8</a:t>
            </a:fld>
            <a:endParaRPr lang="en-US"/>
          </a:p>
        </p:txBody>
      </p:sp>
      <p:sp>
        <p:nvSpPr>
          <p:cNvPr id="2" name="Title 1"/>
          <p:cNvSpPr>
            <a:spLocks noGrp="1"/>
          </p:cNvSpPr>
          <p:nvPr>
            <p:ph type="title"/>
          </p:nvPr>
        </p:nvSpPr>
        <p:spPr/>
        <p:txBody>
          <a:bodyPr/>
          <a:lstStyle/>
          <a:p>
            <a:r>
              <a:rPr lang="en-US" dirty="0" smtClean="0">
                <a:solidFill>
                  <a:schemeClr val="accent4"/>
                </a:solidFill>
              </a:rPr>
              <a:t>#3</a:t>
            </a:r>
            <a:r>
              <a:rPr lang="en-US" dirty="0" smtClean="0"/>
              <a:t> Be Knowledgeable</a:t>
            </a:r>
            <a:endParaRPr lang="en-US" dirty="0"/>
          </a:p>
        </p:txBody>
      </p:sp>
      <p:pic>
        <p:nvPicPr>
          <p:cNvPr id="3075" name="Picture 3" descr="C:\Users\jhowell\AppData\Local\Microsoft\Windows\Temporary Internet Files\Content.IE5\XO4RGD55\worldcaf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46313"/>
            <a:ext cx="2277721" cy="365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068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557253"/>
            <a:ext cx="8153400" cy="2895600"/>
          </a:xfrm>
        </p:spPr>
        <p:txBody>
          <a:bodyPr/>
          <a:lstStyle/>
          <a:p>
            <a:pPr>
              <a:buSzPct val="100000"/>
            </a:pPr>
            <a:r>
              <a:rPr lang="en-US" dirty="0" smtClean="0"/>
              <a:t>To be effective, provisions for erosion and sediment control must be made in the planning stage. Practical combinations of the basic design principals contained in Chapter 2 of the Manual should be skillfully planned and applied in a timely manner</a:t>
            </a:r>
            <a:endParaRPr lang="en-US" dirty="0"/>
          </a:p>
        </p:txBody>
      </p:sp>
      <p:sp>
        <p:nvSpPr>
          <p:cNvPr id="4" name="Slide Number Placeholder 3"/>
          <p:cNvSpPr>
            <a:spLocks noGrp="1"/>
          </p:cNvSpPr>
          <p:nvPr>
            <p:ph type="sldNum" sz="quarter" idx="12"/>
          </p:nvPr>
        </p:nvSpPr>
        <p:spPr/>
        <p:txBody>
          <a:bodyPr>
            <a:normAutofit fontScale="92500" lnSpcReduction="10000"/>
          </a:bodyPr>
          <a:lstStyle/>
          <a:p>
            <a:fld id="{C6F59C97-2E81-4057-BE18-DF69EFF65847}" type="slidenum">
              <a:rPr lang="en-US" smtClean="0"/>
              <a:t>9</a:t>
            </a:fld>
            <a:endParaRPr lang="en-US"/>
          </a:p>
        </p:txBody>
      </p:sp>
      <p:sp>
        <p:nvSpPr>
          <p:cNvPr id="2" name="Title 1"/>
          <p:cNvSpPr>
            <a:spLocks noGrp="1"/>
          </p:cNvSpPr>
          <p:nvPr>
            <p:ph type="title"/>
          </p:nvPr>
        </p:nvSpPr>
        <p:spPr/>
        <p:txBody>
          <a:bodyPr/>
          <a:lstStyle/>
          <a:p>
            <a:r>
              <a:rPr lang="en-US" dirty="0" smtClean="0">
                <a:solidFill>
                  <a:schemeClr val="accent4"/>
                </a:solidFill>
              </a:rPr>
              <a:t>#4</a:t>
            </a:r>
            <a:r>
              <a:rPr lang="en-US" dirty="0" smtClean="0"/>
              <a:t> Plan Ahead</a:t>
            </a:r>
            <a:endParaRPr lang="en-US" dirty="0"/>
          </a:p>
        </p:txBody>
      </p:sp>
      <p:pic>
        <p:nvPicPr>
          <p:cNvPr id="4098" name="Picture 2" descr="C:\Users\jhowell\AppData\Local\Microsoft\Windows\Temporary Internet Files\Content.IE5\XO4RGD55\checklis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34"/>
            <a:ext cx="1905000" cy="195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86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642</TotalTime>
  <Words>2459</Words>
  <Application>Microsoft Office PowerPoint</Application>
  <PresentationFormat>On-screen Show (4:3)</PresentationFormat>
  <Paragraphs>317</Paragraphs>
  <Slides>45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ＭＳ Ｐゴシック</vt:lpstr>
      <vt:lpstr>Arial</vt:lpstr>
      <vt:lpstr>Book Antiqua</vt:lpstr>
      <vt:lpstr>Calibri</vt:lpstr>
      <vt:lpstr>Century Gothic</vt:lpstr>
      <vt:lpstr>Lucida Sans Unicode</vt:lpstr>
      <vt:lpstr>Verdana</vt:lpstr>
      <vt:lpstr>Wingdings 2</vt:lpstr>
      <vt:lpstr>Wingdings 3</vt:lpstr>
      <vt:lpstr>Concourse</vt:lpstr>
      <vt:lpstr>Principles  &amp; Processes</vt:lpstr>
      <vt:lpstr>Overview</vt:lpstr>
      <vt:lpstr>Purpose of the Local Program</vt:lpstr>
      <vt:lpstr>Intent of the Law </vt:lpstr>
      <vt:lpstr>5 Key Principles of an Effective Program</vt:lpstr>
      <vt:lpstr>#1 Stay Informed</vt:lpstr>
      <vt:lpstr>#2 Appropriate Certification</vt:lpstr>
      <vt:lpstr>#3 Be Knowledgeable</vt:lpstr>
      <vt:lpstr>#4 Plan Ahead</vt:lpstr>
      <vt:lpstr>#5 Evaluations</vt:lpstr>
      <vt:lpstr>Processes of the  Local Program</vt:lpstr>
      <vt:lpstr>Ordinance Development/Implementation</vt:lpstr>
      <vt:lpstr>Ordinance Development/Implementation</vt:lpstr>
      <vt:lpstr>PowerPoint Presentation</vt:lpstr>
      <vt:lpstr>PowerPoint Presentation</vt:lpstr>
      <vt:lpstr>PowerPoint Presentation</vt:lpstr>
      <vt:lpstr>Program Administration</vt:lpstr>
      <vt:lpstr>Plan Preparation and Review</vt:lpstr>
      <vt:lpstr>PowerPoint Presentation</vt:lpstr>
      <vt:lpstr>Plan Processing</vt:lpstr>
      <vt:lpstr>Plan Processing</vt:lpstr>
      <vt:lpstr>PowerPoint Presentation</vt:lpstr>
      <vt:lpstr>PowerPoint Presentation</vt:lpstr>
      <vt:lpstr>PowerPoint Presentation</vt:lpstr>
      <vt:lpstr>Inspection and Enforcement</vt:lpstr>
      <vt:lpstr>PowerPoint Presentation</vt:lpstr>
      <vt:lpstr>PowerPoint Presentation</vt:lpstr>
      <vt:lpstr>PowerPoint Presentation</vt:lpstr>
      <vt:lpstr>PowerPoint Presentation</vt:lpstr>
      <vt:lpstr>PowerPoint Presentation</vt:lpstr>
      <vt:lpstr>Complaint Investigation</vt:lpstr>
      <vt:lpstr>Education &amp; Training</vt:lpstr>
      <vt:lpstr>Education &amp; Training</vt:lpstr>
      <vt:lpstr>Program Oversight</vt:lpstr>
      <vt:lpstr>Internal Program Evaluation</vt:lpstr>
      <vt:lpstr>Semi-Annual Reports</vt:lpstr>
      <vt:lpstr>Local Program Overview</vt:lpstr>
      <vt:lpstr>Overview</vt:lpstr>
      <vt:lpstr>Overview Questionnaire</vt:lpstr>
      <vt:lpstr>Overview Report</vt:lpstr>
      <vt:lpstr>EPD Oversight</vt:lpstr>
      <vt:lpstr>De-certification Process</vt:lpstr>
      <vt:lpstr>De-certification Process</vt:lpstr>
      <vt:lpstr>Summary</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 good program</dc:title>
  <dc:creator>Brady Hart</dc:creator>
  <cp:lastModifiedBy>Howell, Jennifer</cp:lastModifiedBy>
  <cp:revision>51</cp:revision>
  <cp:lastPrinted>2018-12-11T19:39:00Z</cp:lastPrinted>
  <dcterms:created xsi:type="dcterms:W3CDTF">2016-06-02T19:33:04Z</dcterms:created>
  <dcterms:modified xsi:type="dcterms:W3CDTF">2018-12-11T19:39:09Z</dcterms:modified>
</cp:coreProperties>
</file>