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88"/>
  </p:notesMasterIdLst>
  <p:handoutMasterIdLst>
    <p:handoutMasterId r:id="rId89"/>
  </p:handoutMasterIdLst>
  <p:sldIdLst>
    <p:sldId id="256" r:id="rId2"/>
    <p:sldId id="319" r:id="rId3"/>
    <p:sldId id="297" r:id="rId4"/>
    <p:sldId id="257" r:id="rId5"/>
    <p:sldId id="317" r:id="rId6"/>
    <p:sldId id="258" r:id="rId7"/>
    <p:sldId id="320" r:id="rId8"/>
    <p:sldId id="321" r:id="rId9"/>
    <p:sldId id="273" r:id="rId10"/>
    <p:sldId id="277" r:id="rId11"/>
    <p:sldId id="330" r:id="rId12"/>
    <p:sldId id="331" r:id="rId13"/>
    <p:sldId id="332" r:id="rId14"/>
    <p:sldId id="333" r:id="rId15"/>
    <p:sldId id="334" r:id="rId16"/>
    <p:sldId id="338" r:id="rId17"/>
    <p:sldId id="335" r:id="rId18"/>
    <p:sldId id="336" r:id="rId19"/>
    <p:sldId id="337" r:id="rId20"/>
    <p:sldId id="322" r:id="rId21"/>
    <p:sldId id="323" r:id="rId22"/>
    <p:sldId id="263" r:id="rId23"/>
    <p:sldId id="268" r:id="rId24"/>
    <p:sldId id="267" r:id="rId25"/>
    <p:sldId id="269" r:id="rId26"/>
    <p:sldId id="265" r:id="rId27"/>
    <p:sldId id="270" r:id="rId28"/>
    <p:sldId id="276" r:id="rId29"/>
    <p:sldId id="271" r:id="rId30"/>
    <p:sldId id="274" r:id="rId31"/>
    <p:sldId id="340" r:id="rId32"/>
    <p:sldId id="341" r:id="rId33"/>
    <p:sldId id="342" r:id="rId34"/>
    <p:sldId id="272" r:id="rId35"/>
    <p:sldId id="278" r:id="rId36"/>
    <p:sldId id="279" r:id="rId37"/>
    <p:sldId id="308" r:id="rId38"/>
    <p:sldId id="318" r:id="rId39"/>
    <p:sldId id="275" r:id="rId40"/>
    <p:sldId id="343" r:id="rId41"/>
    <p:sldId id="344" r:id="rId42"/>
    <p:sldId id="345" r:id="rId43"/>
    <p:sldId id="346" r:id="rId44"/>
    <p:sldId id="347" r:id="rId45"/>
    <p:sldId id="348" r:id="rId46"/>
    <p:sldId id="349" r:id="rId47"/>
    <p:sldId id="324" r:id="rId48"/>
    <p:sldId id="287" r:id="rId49"/>
    <p:sldId id="310" r:id="rId50"/>
    <p:sldId id="307" r:id="rId51"/>
    <p:sldId id="325" r:id="rId52"/>
    <p:sldId id="350" r:id="rId53"/>
    <p:sldId id="351" r:id="rId54"/>
    <p:sldId id="352" r:id="rId55"/>
    <p:sldId id="353" r:id="rId56"/>
    <p:sldId id="354" r:id="rId57"/>
    <p:sldId id="355" r:id="rId58"/>
    <p:sldId id="296" r:id="rId59"/>
    <p:sldId id="293" r:id="rId60"/>
    <p:sldId id="298" r:id="rId61"/>
    <p:sldId id="299" r:id="rId62"/>
    <p:sldId id="357" r:id="rId63"/>
    <p:sldId id="358" r:id="rId64"/>
    <p:sldId id="359" r:id="rId65"/>
    <p:sldId id="360" r:id="rId66"/>
    <p:sldId id="361" r:id="rId67"/>
    <p:sldId id="362" r:id="rId68"/>
    <p:sldId id="327" r:id="rId69"/>
    <p:sldId id="328" r:id="rId70"/>
    <p:sldId id="288" r:id="rId71"/>
    <p:sldId id="291" r:id="rId72"/>
    <p:sldId id="292" r:id="rId73"/>
    <p:sldId id="329" r:id="rId74"/>
    <p:sldId id="363" r:id="rId75"/>
    <p:sldId id="364" r:id="rId76"/>
    <p:sldId id="294" r:id="rId77"/>
    <p:sldId id="314" r:id="rId78"/>
    <p:sldId id="295" r:id="rId79"/>
    <p:sldId id="365" r:id="rId80"/>
    <p:sldId id="366" r:id="rId81"/>
    <p:sldId id="367" r:id="rId82"/>
    <p:sldId id="368" r:id="rId83"/>
    <p:sldId id="369" r:id="rId84"/>
    <p:sldId id="370" r:id="rId85"/>
    <p:sldId id="312" r:id="rId86"/>
    <p:sldId id="309" r:id="rId87"/>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803" autoAdjust="0"/>
  </p:normalViewPr>
  <p:slideViewPr>
    <p:cSldViewPr>
      <p:cViewPr varScale="1">
        <p:scale>
          <a:sx n="65" d="100"/>
          <a:sy n="65" d="100"/>
        </p:scale>
        <p:origin x="1536" y="7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84" d="100"/>
          <a:sy n="84" d="100"/>
        </p:scale>
        <p:origin x="-5688" y="-84"/>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handoutMaster" Target="handoutMasters/handout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47" tIns="48324" rIns="96647" bIns="48324"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47" tIns="48324" rIns="96647" bIns="48324" rtlCol="0"/>
          <a:lstStyle>
            <a:lvl1pPr algn="r">
              <a:defRPr sz="1300"/>
            </a:lvl1pPr>
          </a:lstStyle>
          <a:p>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47" tIns="48324" rIns="96647" bIns="48324"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47" tIns="48324" rIns="96647" bIns="48324" rtlCol="0" anchor="b"/>
          <a:lstStyle>
            <a:lvl1pPr algn="r">
              <a:defRPr sz="1300"/>
            </a:lvl1pPr>
          </a:lstStyle>
          <a:p>
            <a:fld id="{66AC460B-29B2-429D-815D-8EBB5E24A11B}" type="slidenum">
              <a:rPr lang="en-US" smtClean="0"/>
              <a:t>‹#›</a:t>
            </a:fld>
            <a:endParaRPr lang="en-US"/>
          </a:p>
        </p:txBody>
      </p:sp>
    </p:spTree>
    <p:extLst>
      <p:ext uri="{BB962C8B-B14F-4D97-AF65-F5344CB8AC3E}">
        <p14:creationId xmlns:p14="http://schemas.microsoft.com/office/powerpoint/2010/main" val="464245301"/>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47" tIns="48324" rIns="96647" bIns="48324" rtlCol="0"/>
          <a:lstStyle>
            <a:lvl1pPr algn="l">
              <a:defRPr sz="13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47" tIns="48324" rIns="96647" bIns="48324" rtlCol="0"/>
          <a:lstStyle>
            <a:lvl1pPr algn="r">
              <a:defRPr sz="1300"/>
            </a:lvl1pPr>
          </a:lstStyle>
          <a:p>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47" tIns="48324" rIns="96647" bIns="48324"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47" tIns="48324" rIns="96647" bIns="4832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47" tIns="48324" rIns="96647" bIns="48324"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47" tIns="48324" rIns="96647" bIns="48324" rtlCol="0" anchor="b"/>
          <a:lstStyle>
            <a:lvl1pPr algn="r">
              <a:defRPr sz="1300"/>
            </a:lvl1pPr>
          </a:lstStyle>
          <a:p>
            <a:fld id="{72F6D940-C8B0-40ED-A34E-AA6F3555E713}" type="slidenum">
              <a:rPr lang="en-US" smtClean="0"/>
              <a:t>‹#›</a:t>
            </a:fld>
            <a:endParaRPr lang="en-US" dirty="0"/>
          </a:p>
        </p:txBody>
      </p:sp>
    </p:spTree>
    <p:extLst>
      <p:ext uri="{BB962C8B-B14F-4D97-AF65-F5344CB8AC3E}">
        <p14:creationId xmlns:p14="http://schemas.microsoft.com/office/powerpoint/2010/main" val="2101595009"/>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F6D940-C8B0-40ED-A34E-AA6F3555E713}" type="slidenum">
              <a:rPr lang="en-US" smtClean="0"/>
              <a:t>1</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17492000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470">
              <a:defRPr/>
            </a:pPr>
            <a:r>
              <a:rPr lang="en-US" dirty="0"/>
              <a:t>“Enter/Advance” to reveal answer</a:t>
            </a:r>
          </a:p>
          <a:p>
            <a:endParaRPr lang="en-US" dirty="0"/>
          </a:p>
        </p:txBody>
      </p:sp>
      <p:sp>
        <p:nvSpPr>
          <p:cNvPr id="4" name="Slide Number Placeholder 3"/>
          <p:cNvSpPr>
            <a:spLocks noGrp="1"/>
          </p:cNvSpPr>
          <p:nvPr>
            <p:ph type="sldNum" sz="quarter" idx="10"/>
          </p:nvPr>
        </p:nvSpPr>
        <p:spPr/>
        <p:txBody>
          <a:bodyPr/>
          <a:lstStyle/>
          <a:p>
            <a:fld id="{72F6D940-C8B0-40ED-A34E-AA6F3555E713}" type="slidenum">
              <a:rPr lang="en-US" smtClean="0"/>
              <a:t>18</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42943572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470">
              <a:defRPr/>
            </a:pPr>
            <a:r>
              <a:rPr lang="en-US" dirty="0"/>
              <a:t>“Enter/Advance” to reveal answer</a:t>
            </a:r>
          </a:p>
          <a:p>
            <a:endParaRPr lang="en-US" dirty="0"/>
          </a:p>
        </p:txBody>
      </p:sp>
      <p:sp>
        <p:nvSpPr>
          <p:cNvPr id="4" name="Slide Number Placeholder 3"/>
          <p:cNvSpPr>
            <a:spLocks noGrp="1"/>
          </p:cNvSpPr>
          <p:nvPr>
            <p:ph type="sldNum" sz="quarter" idx="10"/>
          </p:nvPr>
        </p:nvSpPr>
        <p:spPr/>
        <p:txBody>
          <a:bodyPr/>
          <a:lstStyle/>
          <a:p>
            <a:fld id="{72F6D940-C8B0-40ED-A34E-AA6F3555E713}" type="slidenum">
              <a:rPr lang="en-US" smtClean="0"/>
              <a:t>19</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30876745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r>
              <a:rPr lang="en-US" dirty="0"/>
              <a:t>Perennial,  Intermittent,</a:t>
            </a:r>
            <a:r>
              <a:rPr lang="en-US" baseline="0" dirty="0"/>
              <a:t> or Ephemeral</a:t>
            </a:r>
            <a:endParaRPr lang="en-US" dirty="0"/>
          </a:p>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2F6D940-C8B0-40ED-A34E-AA6F3555E713}" type="slidenum">
              <a:rPr lang="en-US" smtClean="0"/>
              <a:t>21</a:t>
            </a:fld>
            <a:endParaRPr lang="en-US" dirty="0"/>
          </a:p>
        </p:txBody>
      </p:sp>
    </p:spTree>
    <p:extLst>
      <p:ext uri="{BB962C8B-B14F-4D97-AF65-F5344CB8AC3E}">
        <p14:creationId xmlns:p14="http://schemas.microsoft.com/office/powerpoint/2010/main" val="13256992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Major differences between perennial and intermittent</a:t>
            </a:r>
            <a:r>
              <a:rPr lang="en-US" baseline="0" dirty="0"/>
              <a:t> streams</a:t>
            </a:r>
            <a:endParaRPr lang="en-US" dirty="0"/>
          </a:p>
        </p:txBody>
      </p:sp>
      <p:sp>
        <p:nvSpPr>
          <p:cNvPr id="4" name="Slide Number Placeholder 3"/>
          <p:cNvSpPr>
            <a:spLocks noGrp="1"/>
          </p:cNvSpPr>
          <p:nvPr>
            <p:ph type="sldNum" sz="quarter" idx="10"/>
          </p:nvPr>
        </p:nvSpPr>
        <p:spPr/>
        <p:txBody>
          <a:bodyPr/>
          <a:lstStyle/>
          <a:p>
            <a:fld id="{72F6D940-C8B0-40ED-A34E-AA6F3555E713}" type="slidenum">
              <a:rPr lang="en-US" smtClean="0"/>
              <a:t>24</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42827352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guidance only addresses the identification of rivers, streams, creeks, branches, canals, and impoundments that require a buffer</a:t>
            </a:r>
          </a:p>
          <a:p>
            <a:r>
              <a:rPr lang="en-US" dirty="0"/>
              <a:t>April 2017 update</a:t>
            </a:r>
          </a:p>
          <a:p>
            <a:r>
              <a:rPr lang="en-US" dirty="0"/>
              <a:t>Guidance is written</a:t>
            </a:r>
            <a:r>
              <a:rPr lang="en-US" baseline="0" dirty="0"/>
              <a:t> to assist LIAs with presence of State Waters and Buffer requirements.  </a:t>
            </a:r>
          </a:p>
          <a:p>
            <a:r>
              <a:rPr lang="en-US" baseline="0" dirty="0"/>
              <a:t>Also a tool to help ES&amp;PC plan preparers and environmental consultants.</a:t>
            </a:r>
            <a:endParaRPr lang="en-US" dirty="0"/>
          </a:p>
          <a:p>
            <a:endParaRPr lang="en-US" dirty="0"/>
          </a:p>
        </p:txBody>
      </p:sp>
      <p:sp>
        <p:nvSpPr>
          <p:cNvPr id="4" name="Slide Number Placeholder 3"/>
          <p:cNvSpPr>
            <a:spLocks noGrp="1"/>
          </p:cNvSpPr>
          <p:nvPr>
            <p:ph type="sldNum" sz="quarter" idx="10"/>
          </p:nvPr>
        </p:nvSpPr>
        <p:spPr/>
        <p:txBody>
          <a:bodyPr/>
          <a:lstStyle/>
          <a:p>
            <a:fld id="{72F6D940-C8B0-40ED-A34E-AA6F3555E713}" type="slidenum">
              <a:rPr lang="en-US" smtClean="0"/>
              <a:t>29</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5546852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F6D940-C8B0-40ED-A34E-AA6F3555E713}" type="slidenum">
              <a:rPr lang="en-US" smtClean="0"/>
              <a:t>30</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34052138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4833">
              <a:defRPr/>
            </a:pPr>
            <a:r>
              <a:rPr lang="en-US"/>
              <a:t>Warm water Ephemeral streams do not have a buffer</a:t>
            </a:r>
            <a:endParaRPr lang="en-US" dirty="0"/>
          </a:p>
        </p:txBody>
      </p:sp>
      <p:sp>
        <p:nvSpPr>
          <p:cNvPr id="4" name="Slide Number Placeholder 3"/>
          <p:cNvSpPr>
            <a:spLocks noGrp="1"/>
          </p:cNvSpPr>
          <p:nvPr>
            <p:ph type="sldNum" sz="quarter" idx="10"/>
          </p:nvPr>
        </p:nvSpPr>
        <p:spPr/>
        <p:txBody>
          <a:bodyPr/>
          <a:lstStyle/>
          <a:p>
            <a:fld id="{72F6D940-C8B0-40ED-A34E-AA6F3555E713}" type="slidenum">
              <a:rPr lang="en-US" smtClean="0"/>
              <a:t>34</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41690229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List of Primary &amp; Secondary Trout Waters is found in the Water Quality Standards document effective 10/22/2015</a:t>
            </a:r>
          </a:p>
        </p:txBody>
      </p:sp>
      <p:sp>
        <p:nvSpPr>
          <p:cNvPr id="4" name="Slide Number Placeholder 3"/>
          <p:cNvSpPr>
            <a:spLocks noGrp="1"/>
          </p:cNvSpPr>
          <p:nvPr>
            <p:ph type="sldNum" sz="quarter" idx="10"/>
          </p:nvPr>
        </p:nvSpPr>
        <p:spPr/>
        <p:txBody>
          <a:bodyPr/>
          <a:lstStyle/>
          <a:p>
            <a:fld id="{72F6D940-C8B0-40ED-A34E-AA6F3555E713}" type="slidenum">
              <a:rPr lang="en-US" smtClean="0"/>
              <a:t>35</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32517744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Stream Buffer exemptions are covered in NPDES</a:t>
            </a:r>
            <a:r>
              <a:rPr lang="en-US" baseline="0" dirty="0"/>
              <a:t> Presentation</a:t>
            </a:r>
            <a:endParaRPr lang="en-US" dirty="0"/>
          </a:p>
        </p:txBody>
      </p:sp>
      <p:sp>
        <p:nvSpPr>
          <p:cNvPr id="4" name="Slide Number Placeholder 3"/>
          <p:cNvSpPr>
            <a:spLocks noGrp="1"/>
          </p:cNvSpPr>
          <p:nvPr>
            <p:ph type="sldNum" sz="quarter" idx="10"/>
          </p:nvPr>
        </p:nvSpPr>
        <p:spPr/>
        <p:txBody>
          <a:bodyPr/>
          <a:lstStyle/>
          <a:p>
            <a:fld id="{72F6D940-C8B0-40ED-A34E-AA6F3555E713}" type="slidenum">
              <a:rPr lang="en-US" smtClean="0"/>
              <a:t>36</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30080012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Coastal marshlands may be deemed State Waters based on the definition in OCGA 12-7-3(16)</a:t>
            </a:r>
          </a:p>
          <a:p>
            <a:r>
              <a:rPr lang="en-US" dirty="0"/>
              <a:t>State waters may also be classified as Waters of the US and</a:t>
            </a:r>
            <a:r>
              <a:rPr lang="en-US" baseline="0" dirty="0"/>
              <a:t> may require a USACOE Section 404 Permit</a:t>
            </a:r>
            <a:endParaRPr lang="en-US" dirty="0"/>
          </a:p>
          <a:p>
            <a:endParaRPr lang="en-US" dirty="0"/>
          </a:p>
        </p:txBody>
      </p:sp>
      <p:sp>
        <p:nvSpPr>
          <p:cNvPr id="4" name="Slide Number Placeholder 3"/>
          <p:cNvSpPr>
            <a:spLocks noGrp="1"/>
          </p:cNvSpPr>
          <p:nvPr>
            <p:ph type="sldNum" sz="quarter" idx="10"/>
          </p:nvPr>
        </p:nvSpPr>
        <p:spPr/>
        <p:txBody>
          <a:bodyPr/>
          <a:lstStyle/>
          <a:p>
            <a:fld id="{72F6D940-C8B0-40ED-A34E-AA6F3555E713}" type="slidenum">
              <a:rPr lang="en-US" smtClean="0"/>
              <a:t>51</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288237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F6D940-C8B0-40ED-A34E-AA6F3555E713}" type="slidenum">
              <a:rPr lang="en-US" smtClean="0"/>
              <a:t>2</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10986233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F6D940-C8B0-40ED-A34E-AA6F3555E713}" type="slidenum">
              <a:rPr lang="en-US" smtClean="0"/>
              <a:t>62</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27772128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dirty="0"/>
              <a:t>The GA DNR Coastal Resources Division is responsible for determining marsh jurisdictional lines relating to buffers.</a:t>
            </a:r>
          </a:p>
          <a:p>
            <a:r>
              <a:rPr lang="en-US" dirty="0"/>
              <a:t> </a:t>
            </a:r>
          </a:p>
        </p:txBody>
      </p:sp>
      <p:sp>
        <p:nvSpPr>
          <p:cNvPr id="4" name="Slide Number Placeholder 3"/>
          <p:cNvSpPr>
            <a:spLocks noGrp="1"/>
          </p:cNvSpPr>
          <p:nvPr>
            <p:ph type="sldNum" sz="quarter" idx="10"/>
          </p:nvPr>
        </p:nvSpPr>
        <p:spPr/>
        <p:txBody>
          <a:bodyPr/>
          <a:lstStyle/>
          <a:p>
            <a:fld id="{72F6D940-C8B0-40ED-A34E-AA6F3555E713}" type="slidenum">
              <a:rPr lang="en-US" smtClean="0"/>
              <a:t>63</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19864880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Illustration</a:t>
            </a:r>
            <a:r>
              <a:rPr lang="en-US" baseline="0" dirty="0"/>
              <a:t> of Section 404 &amp; 10 jurisdiction in tidal and fresh water scenarios. Shows the differences between the 2 scenarios </a:t>
            </a:r>
            <a:endParaRPr lang="en-US" dirty="0"/>
          </a:p>
        </p:txBody>
      </p:sp>
      <p:sp>
        <p:nvSpPr>
          <p:cNvPr id="4" name="Slide Number Placeholder 3"/>
          <p:cNvSpPr>
            <a:spLocks noGrp="1"/>
          </p:cNvSpPr>
          <p:nvPr>
            <p:ph type="sldNum" sz="quarter" idx="10"/>
          </p:nvPr>
        </p:nvSpPr>
        <p:spPr/>
        <p:txBody>
          <a:bodyPr/>
          <a:lstStyle/>
          <a:p>
            <a:fld id="{72F6D940-C8B0-40ED-A34E-AA6F3555E713}" type="slidenum">
              <a:rPr lang="en-US" smtClean="0"/>
              <a:t>74</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33914088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2F6D940-C8B0-40ED-A34E-AA6F3555E713}" type="slidenum">
              <a:rPr lang="en-US" smtClean="0"/>
              <a:t>86</a:t>
            </a:fld>
            <a:endParaRPr lang="en-US" dirty="0"/>
          </a:p>
        </p:txBody>
      </p:sp>
    </p:spTree>
    <p:extLst>
      <p:ext uri="{BB962C8B-B14F-4D97-AF65-F5344CB8AC3E}">
        <p14:creationId xmlns:p14="http://schemas.microsoft.com/office/powerpoint/2010/main" val="2096513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“Enter/Advance” to reveal answer</a:t>
            </a:r>
          </a:p>
        </p:txBody>
      </p:sp>
      <p:sp>
        <p:nvSpPr>
          <p:cNvPr id="4" name="Slide Number Placeholder 3"/>
          <p:cNvSpPr>
            <a:spLocks noGrp="1"/>
          </p:cNvSpPr>
          <p:nvPr>
            <p:ph type="sldNum" sz="quarter" idx="10"/>
          </p:nvPr>
        </p:nvSpPr>
        <p:spPr/>
        <p:txBody>
          <a:bodyPr/>
          <a:lstStyle/>
          <a:p>
            <a:fld id="{72F6D940-C8B0-40ED-A34E-AA6F3555E713}" type="slidenum">
              <a:rPr lang="en-US" smtClean="0"/>
              <a:t>11</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15194661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470">
              <a:defRPr/>
            </a:pPr>
            <a:r>
              <a:rPr lang="en-US" dirty="0"/>
              <a:t>“Enter/Advance” to reveal answer</a:t>
            </a:r>
          </a:p>
          <a:p>
            <a:endParaRPr lang="en-US" dirty="0"/>
          </a:p>
        </p:txBody>
      </p:sp>
      <p:sp>
        <p:nvSpPr>
          <p:cNvPr id="4" name="Slide Number Placeholder 3"/>
          <p:cNvSpPr>
            <a:spLocks noGrp="1"/>
          </p:cNvSpPr>
          <p:nvPr>
            <p:ph type="sldNum" sz="quarter" idx="10"/>
          </p:nvPr>
        </p:nvSpPr>
        <p:spPr/>
        <p:txBody>
          <a:bodyPr/>
          <a:lstStyle/>
          <a:p>
            <a:fld id="{72F6D940-C8B0-40ED-A34E-AA6F3555E713}" type="slidenum">
              <a:rPr lang="en-US" smtClean="0"/>
              <a:t>12</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3742587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470">
              <a:defRPr/>
            </a:pPr>
            <a:r>
              <a:rPr lang="en-US" dirty="0"/>
              <a:t>“Enter/Advance” to reveal answer</a:t>
            </a:r>
          </a:p>
          <a:p>
            <a:endParaRPr lang="en-US" dirty="0"/>
          </a:p>
        </p:txBody>
      </p:sp>
      <p:sp>
        <p:nvSpPr>
          <p:cNvPr id="4" name="Slide Number Placeholder 3"/>
          <p:cNvSpPr>
            <a:spLocks noGrp="1"/>
          </p:cNvSpPr>
          <p:nvPr>
            <p:ph type="sldNum" sz="quarter" idx="10"/>
          </p:nvPr>
        </p:nvSpPr>
        <p:spPr/>
        <p:txBody>
          <a:bodyPr/>
          <a:lstStyle/>
          <a:p>
            <a:fld id="{72F6D940-C8B0-40ED-A34E-AA6F3555E713}" type="slidenum">
              <a:rPr lang="en-US" smtClean="0"/>
              <a:t>13</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19207849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470">
              <a:defRPr/>
            </a:pPr>
            <a:r>
              <a:rPr lang="en-US" dirty="0"/>
              <a:t>“Enter/Advance” to reveal answer</a:t>
            </a:r>
          </a:p>
          <a:p>
            <a:pPr defTabSz="966470">
              <a:defRPr/>
            </a:pPr>
            <a:endParaRPr lang="en-US" dirty="0"/>
          </a:p>
        </p:txBody>
      </p:sp>
      <p:sp>
        <p:nvSpPr>
          <p:cNvPr id="4" name="Slide Number Placeholder 3"/>
          <p:cNvSpPr>
            <a:spLocks noGrp="1"/>
          </p:cNvSpPr>
          <p:nvPr>
            <p:ph type="sldNum" sz="quarter" idx="10"/>
          </p:nvPr>
        </p:nvSpPr>
        <p:spPr/>
        <p:txBody>
          <a:bodyPr/>
          <a:lstStyle/>
          <a:p>
            <a:fld id="{72F6D940-C8B0-40ED-A34E-AA6F3555E713}" type="slidenum">
              <a:rPr lang="en-US" smtClean="0"/>
              <a:t>14</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13674427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470">
              <a:defRPr/>
            </a:pPr>
            <a:r>
              <a:rPr lang="en-US" dirty="0"/>
              <a:t>“Enter/Advance” to reveal answer</a:t>
            </a:r>
          </a:p>
          <a:p>
            <a:endParaRPr lang="en-US" dirty="0"/>
          </a:p>
        </p:txBody>
      </p:sp>
      <p:sp>
        <p:nvSpPr>
          <p:cNvPr id="4" name="Slide Number Placeholder 3"/>
          <p:cNvSpPr>
            <a:spLocks noGrp="1"/>
          </p:cNvSpPr>
          <p:nvPr>
            <p:ph type="sldNum" sz="quarter" idx="10"/>
          </p:nvPr>
        </p:nvSpPr>
        <p:spPr/>
        <p:txBody>
          <a:bodyPr/>
          <a:lstStyle/>
          <a:p>
            <a:fld id="{72F6D940-C8B0-40ED-A34E-AA6F3555E713}" type="slidenum">
              <a:rPr lang="en-US" smtClean="0"/>
              <a:t>15</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6227643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r>
              <a:rPr lang="en-US" dirty="0"/>
              <a:t>“Enter/Advance” to reveal answer</a:t>
            </a:r>
          </a:p>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2F6D940-C8B0-40ED-A34E-AA6F3555E713}" type="slidenum">
              <a:rPr lang="en-US" smtClean="0"/>
              <a:t>16</a:t>
            </a:fld>
            <a:endParaRPr lang="en-US" dirty="0"/>
          </a:p>
        </p:txBody>
      </p:sp>
    </p:spTree>
    <p:extLst>
      <p:ext uri="{BB962C8B-B14F-4D97-AF65-F5344CB8AC3E}">
        <p14:creationId xmlns:p14="http://schemas.microsoft.com/office/powerpoint/2010/main" val="12922236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470">
              <a:defRPr/>
            </a:pPr>
            <a:r>
              <a:rPr lang="en-US" dirty="0"/>
              <a:t>“Enter/Advance” to reveal answer</a:t>
            </a:r>
          </a:p>
          <a:p>
            <a:endParaRPr lang="en-US" dirty="0"/>
          </a:p>
        </p:txBody>
      </p:sp>
      <p:sp>
        <p:nvSpPr>
          <p:cNvPr id="4" name="Slide Number Placeholder 3"/>
          <p:cNvSpPr>
            <a:spLocks noGrp="1"/>
          </p:cNvSpPr>
          <p:nvPr>
            <p:ph type="sldNum" sz="quarter" idx="10"/>
          </p:nvPr>
        </p:nvSpPr>
        <p:spPr/>
        <p:txBody>
          <a:bodyPr/>
          <a:lstStyle/>
          <a:p>
            <a:fld id="{72F6D940-C8B0-40ED-A34E-AA6F3555E713}" type="slidenum">
              <a:rPr lang="en-US" smtClean="0"/>
              <a:t>17</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9681788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dirty="0"/>
              <a:t>Click to edit Master title style</a:t>
            </a:r>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dirty="0"/>
              <a:t>Click to edit Master subtitle style</a:t>
            </a:r>
          </a:p>
        </p:txBody>
      </p:sp>
      <p:grpSp>
        <p:nvGrpSpPr>
          <p:cNvPr id="2" name="Group 1"/>
          <p:cNvGrpSpPr/>
          <p:nvPr userDrawn="1"/>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FB946D05-688F-46EF-9CE9-C7A1187CF0E8}"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457200" y="1481329"/>
            <a:ext cx="82296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Slide Number Placeholder 5"/>
          <p:cNvSpPr>
            <a:spLocks noGrp="1"/>
          </p:cNvSpPr>
          <p:nvPr>
            <p:ph type="sldNum" sz="quarter" idx="12"/>
          </p:nvPr>
        </p:nvSpPr>
        <p:spPr/>
        <p:txBody>
          <a:bodyPr/>
          <a:lstStyle/>
          <a:p>
            <a:fld id="{FB946D05-688F-46EF-9CE9-C7A1187CF0E8}"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Slide Number Placeholder 5"/>
          <p:cNvSpPr>
            <a:spLocks noGrp="1"/>
          </p:cNvSpPr>
          <p:nvPr>
            <p:ph type="sldNum" sz="quarter" idx="12"/>
          </p:nvPr>
        </p:nvSpPr>
        <p:spPr/>
        <p:txBody>
          <a:bodyPr/>
          <a:lstStyle/>
          <a:p>
            <a:fld id="{FB946D05-688F-46EF-9CE9-C7A1187CF0E8}"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6" name="Slide Number Placeholder 5"/>
          <p:cNvSpPr>
            <a:spLocks noGrp="1"/>
          </p:cNvSpPr>
          <p:nvPr>
            <p:ph type="sldNum" sz="quarter" idx="12"/>
          </p:nvPr>
        </p:nvSpPr>
        <p:spPr/>
        <p:txBody>
          <a:bodyPr/>
          <a:lstStyle/>
          <a:p>
            <a:fld id="{FB946D05-688F-46EF-9CE9-C7A1187CF0E8}" type="slidenum">
              <a:rPr lang="en-US" smtClean="0"/>
              <a:t>‹#›</a:t>
            </a:fld>
            <a:endParaRPr lang="en-US" dirty="0"/>
          </a:p>
        </p:txBody>
      </p:sp>
      <p:sp>
        <p:nvSpPr>
          <p:cNvPr id="7" name="Title 6"/>
          <p:cNvSpPr>
            <a:spLocks noGrp="1"/>
          </p:cNvSpPr>
          <p:nvPr>
            <p:ph type="title"/>
          </p:nvPr>
        </p:nvSpPr>
        <p:spPr/>
        <p:txBody>
          <a:bodyPr rtlCol="0"/>
          <a:lstStyle/>
          <a:p>
            <a:r>
              <a:rPr kumimoji="0"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762000"/>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dirty="0"/>
              <a:t>Click to edit Master text styles</a:t>
            </a:r>
          </a:p>
        </p:txBody>
      </p:sp>
      <p:sp>
        <p:nvSpPr>
          <p:cNvPr id="6" name="Slide Number Placeholder 5"/>
          <p:cNvSpPr>
            <a:spLocks noGrp="1"/>
          </p:cNvSpPr>
          <p:nvPr>
            <p:ph type="sldNum" sz="quarter" idx="12"/>
          </p:nvPr>
        </p:nvSpPr>
        <p:spPr/>
        <p:txBody>
          <a:bodyPr/>
          <a:lstStyle/>
          <a:p>
            <a:fld id="{FB946D05-688F-46EF-9CE9-C7A1187CF0E8}" type="slidenum">
              <a:rPr lang="en-US" smtClean="0"/>
              <a:t>‹#›</a:t>
            </a:fld>
            <a:endParaRPr lang="en-US" dirty="0"/>
          </a:p>
        </p:txBody>
      </p:sp>
      <p:sp>
        <p:nvSpPr>
          <p:cNvPr id="7" name="Chevron 6"/>
          <p:cNvSpPr/>
          <p:nvPr/>
        </p:nvSpPr>
        <p:spPr>
          <a:xfrm>
            <a:off x="2396216" y="266700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8" name="Chevron 7"/>
          <p:cNvSpPr/>
          <p:nvPr/>
        </p:nvSpPr>
        <p:spPr>
          <a:xfrm>
            <a:off x="2209800" y="266700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Slide Number Placeholder 6"/>
          <p:cNvSpPr>
            <a:spLocks noGrp="1"/>
          </p:cNvSpPr>
          <p:nvPr>
            <p:ph type="sldNum" sz="quarter" idx="12"/>
          </p:nvPr>
        </p:nvSpPr>
        <p:spPr/>
        <p:txBody>
          <a:bodyPr/>
          <a:lstStyle/>
          <a:p>
            <a:fld id="{FB946D05-688F-46EF-9CE9-C7A1187CF0E8}" type="slidenum">
              <a:rPr lang="en-US" smtClean="0"/>
              <a:t>‹#›</a:t>
            </a:fld>
            <a:endParaRPr lang="en-US" dirty="0"/>
          </a:p>
        </p:txBody>
      </p:sp>
      <p:sp>
        <p:nvSpPr>
          <p:cNvPr id="8" name="Title 7"/>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dirty="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lide Number Placeholder 8"/>
          <p:cNvSpPr>
            <a:spLocks noGrp="1"/>
          </p:cNvSpPr>
          <p:nvPr>
            <p:ph type="sldNum" sz="quarter" idx="12"/>
          </p:nvPr>
        </p:nvSpPr>
        <p:spPr/>
        <p:txBody>
          <a:bodyPr/>
          <a:lstStyle/>
          <a:p>
            <a:fld id="{FB946D05-688F-46EF-9CE9-C7A1187CF0E8}" type="slidenum">
              <a:rPr lang="en-US" smtClean="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B946D05-688F-46EF-9CE9-C7A1187CF0E8}" type="slidenum">
              <a:rPr lang="en-US" smtClean="0"/>
              <a:t>‹#›</a:t>
            </a:fld>
            <a:endParaRPr lang="en-US" dirty="0"/>
          </a:p>
        </p:txBody>
      </p:sp>
      <p:sp>
        <p:nvSpPr>
          <p:cNvPr id="6" name="Title 5"/>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B946D05-688F-46EF-9CE9-C7A1187CF0E8}"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dirty="0"/>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Slide Number Placeholder 6"/>
          <p:cNvSpPr>
            <a:spLocks noGrp="1"/>
          </p:cNvSpPr>
          <p:nvPr>
            <p:ph type="sldNum" sz="quarter" idx="12"/>
          </p:nvPr>
        </p:nvSpPr>
        <p:spPr/>
        <p:txBody>
          <a:bodyPr/>
          <a:lstStyle/>
          <a:p>
            <a:fld id="{FB946D05-688F-46EF-9CE9-C7A1187CF0E8}" type="slidenum">
              <a:rPr lang="en-US" smtClean="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FB946D05-688F-46EF-9CE9-C7A1187CF0E8}" type="slidenum">
              <a:rPr lang="en-US" smtClean="0"/>
              <a:t>‹#›</a:t>
            </a:fld>
            <a:endParaRPr lang="en-US" dirty="0"/>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305800" cy="1143000"/>
          </a:xfrm>
          <a:prstGeom prst="rect">
            <a:avLst/>
          </a:prstGeom>
        </p:spPr>
        <p:txBody>
          <a:bodyPr vert="horz" anchor="ctr">
            <a:noAutofit/>
            <a:scene3d>
              <a:camera prst="orthographicFront"/>
              <a:lightRig rig="soft" dir="t"/>
            </a:scene3d>
            <a:sp3d prstMaterial="softEdge">
              <a:bevelT w="25400" h="25400"/>
            </a:sp3d>
          </a:bodyPr>
          <a:lstStyle/>
          <a:p>
            <a:r>
              <a:rPr kumimoji="0" lang="en-US" dirty="0"/>
              <a:t>Click to edit Master title style</a:t>
            </a:r>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18" name="Slide Number Placeholder 17"/>
          <p:cNvSpPr>
            <a:spLocks noGrp="1"/>
          </p:cNvSpPr>
          <p:nvPr>
            <p:ph type="sldNum" sz="quarter" idx="4"/>
          </p:nvPr>
        </p:nvSpPr>
        <p:spPr>
          <a:xfrm>
            <a:off x="8382000" y="6407944"/>
            <a:ext cx="631032" cy="365125"/>
          </a:xfrm>
          <a:prstGeom prst="rect">
            <a:avLst/>
          </a:prstGeom>
        </p:spPr>
        <p:txBody>
          <a:bodyPr vert="horz" anchor="b"/>
          <a:lstStyle>
            <a:lvl1pPr algn="r" eaLnBrk="1" latinLnBrk="0" hangingPunct="1">
              <a:defRPr kumimoji="0" sz="2000" b="0">
                <a:solidFill>
                  <a:schemeClr val="tx1"/>
                </a:solidFill>
              </a:defRPr>
            </a:lvl1pPr>
            <a:extLst/>
          </a:lstStyle>
          <a:p>
            <a:fld id="{FB946D05-688F-46EF-9CE9-C7A1187CF0E8}"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rtl="0" eaLnBrk="1" latinLnBrk="0" hangingPunct="1">
        <a:spcBef>
          <a:spcPct val="0"/>
        </a:spcBef>
        <a:buNone/>
        <a:defRPr kumimoji="0" sz="4800" b="1" kern="1200">
          <a:solidFill>
            <a:schemeClr val="tx2"/>
          </a:solidFill>
          <a:effectLst>
            <a:outerShdw blurRad="31750" dist="25400" dir="5400000" algn="tl" rotWithShape="0">
              <a:srgbClr val="000000">
                <a:alpha val="25000"/>
              </a:srgbClr>
            </a:outerShdw>
          </a:effectLst>
          <a:latin typeface="Book Antiqua" panose="02040602050305030304" pitchFamily="18" charset="0"/>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800" kern="1200">
          <a:solidFill>
            <a:schemeClr val="tx1"/>
          </a:solidFill>
          <a:latin typeface="Century Gothic" panose="020B0502020202020204" pitchFamily="34" charset="0"/>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2.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hyperlink" Target="http://www.epa.gov/cgi-bin/epalink?target=http://www.epa.gov/&amp;logname=epahome&amp;referrer=seal" TargetMode="External"/><Relationship Id="rId2" Type="http://schemas.openxmlformats.org/officeDocument/2006/relationships/image" Target="../media/image31.tmp"/><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6.xml"/><Relationship Id="rId5" Type="http://schemas.openxmlformats.org/officeDocument/2006/relationships/image" Target="../media/image46.jpeg"/><Relationship Id="rId4" Type="http://schemas.openxmlformats.org/officeDocument/2006/relationships/image" Target="../media/image45.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7.tmp"/><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971800"/>
            <a:ext cx="7772400" cy="839161"/>
          </a:xfrm>
        </p:spPr>
        <p:txBody>
          <a:bodyPr>
            <a:normAutofit/>
          </a:bodyPr>
          <a:lstStyle/>
          <a:p>
            <a:pPr algn="l"/>
            <a:r>
              <a:rPr lang="en-US" sz="4000" dirty="0"/>
              <a:t>Buffers, Permits, Variances</a:t>
            </a:r>
          </a:p>
        </p:txBody>
      </p:sp>
      <p:sp>
        <p:nvSpPr>
          <p:cNvPr id="8" name="Slide Number Placeholder 7"/>
          <p:cNvSpPr>
            <a:spLocks noGrp="1"/>
          </p:cNvSpPr>
          <p:nvPr>
            <p:ph type="sldNum" sz="quarter" idx="12"/>
          </p:nvPr>
        </p:nvSpPr>
        <p:spPr/>
        <p:txBody>
          <a:bodyPr/>
          <a:lstStyle/>
          <a:p>
            <a:fld id="{FB946D05-688F-46EF-9CE9-C7A1187CF0E8}" type="slidenum">
              <a:rPr lang="en-US" smtClean="0"/>
              <a:t>1</a:t>
            </a:fld>
            <a:endParaRPr lang="en-US" dirty="0"/>
          </a:p>
        </p:txBody>
      </p:sp>
      <p:sp>
        <p:nvSpPr>
          <p:cNvPr id="4" name="Title 1"/>
          <p:cNvSpPr txBox="1">
            <a:spLocks/>
          </p:cNvSpPr>
          <p:nvPr/>
        </p:nvSpPr>
        <p:spPr>
          <a:xfrm>
            <a:off x="381000" y="990600"/>
            <a:ext cx="5486400" cy="1085850"/>
          </a:xfrm>
          <a:prstGeom prst="rect">
            <a:avLst/>
          </a:prstGeom>
        </p:spPr>
        <p:txBody>
          <a:bodyPr vert="horz" anchor="b">
            <a:noAutofit/>
          </a:bodyPr>
          <a:lstStyle>
            <a:lvl1pPr algn="l" rtl="0" eaLnBrk="1" latinLnBrk="0" hangingPunct="1">
              <a:spcBef>
                <a:spcPct val="0"/>
              </a:spcBef>
              <a:buNone/>
              <a:defRPr kumimoji="0" sz="4400" kern="1200" cap="all" baseline="0">
                <a:solidFill>
                  <a:schemeClr val="tx2"/>
                </a:solidFill>
                <a:latin typeface="+mj-lt"/>
                <a:ea typeface="+mj-ea"/>
                <a:cs typeface="+mj-cs"/>
              </a:defRPr>
            </a:lvl1pPr>
          </a:lstStyle>
          <a:p>
            <a:r>
              <a:rPr lang="en-US" sz="4800" dirty="0">
                <a:latin typeface="Book Antiqua" panose="02040602050305030304" pitchFamily="18" charset="0"/>
              </a:rPr>
              <a:t>STATE WATERS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776" y="5562600"/>
            <a:ext cx="3512021" cy="914400"/>
          </a:xfrm>
          <a:prstGeom prst="rect">
            <a:avLst/>
          </a:prstGeom>
        </p:spPr>
      </p:pic>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434" r="97770"/>
                    </a14:imgEffect>
                  </a14:imgLayer>
                </a14:imgProps>
              </a:ext>
              <a:ext uri="{28A0092B-C50C-407E-A947-70E740481C1C}">
                <a14:useLocalDpi xmlns:a14="http://schemas.microsoft.com/office/drawing/2010/main" val="0"/>
              </a:ext>
            </a:extLst>
          </a:blip>
          <a:stretch>
            <a:fillRect/>
          </a:stretch>
        </p:blipFill>
        <p:spPr>
          <a:xfrm>
            <a:off x="5257801" y="304800"/>
            <a:ext cx="3581400" cy="2931246"/>
          </a:xfrm>
          <a:prstGeom prst="rect">
            <a:avLst/>
          </a:prstGeom>
        </p:spPr>
      </p:pic>
      <p:sp>
        <p:nvSpPr>
          <p:cNvPr id="9" name="Subtitle 2"/>
          <p:cNvSpPr>
            <a:spLocks noGrp="1"/>
          </p:cNvSpPr>
          <p:nvPr>
            <p:ph type="subTitle" idx="1"/>
          </p:nvPr>
        </p:nvSpPr>
        <p:spPr>
          <a:xfrm>
            <a:off x="237725" y="4114800"/>
            <a:ext cx="8753874" cy="884193"/>
          </a:xfrm>
        </p:spPr>
        <p:txBody>
          <a:bodyPr>
            <a:normAutofit/>
          </a:bodyPr>
          <a:lstStyle/>
          <a:p>
            <a:pPr algn="l"/>
            <a:r>
              <a:rPr lang="en-US" sz="2600" dirty="0"/>
              <a:t>Level 1B Recertification</a:t>
            </a:r>
          </a:p>
          <a:p>
            <a:pPr algn="l"/>
            <a:r>
              <a:rPr lang="en-US" sz="2000" i="1" dirty="0"/>
              <a:t>Effective August 2018</a:t>
            </a:r>
          </a:p>
        </p:txBody>
      </p:sp>
    </p:spTree>
    <p:extLst>
      <p:ext uri="{BB962C8B-B14F-4D97-AF65-F5344CB8AC3E}">
        <p14:creationId xmlns:p14="http://schemas.microsoft.com/office/powerpoint/2010/main" val="21397810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10</a:t>
            </a:fld>
            <a:endParaRPr lang="en-US" dirty="0"/>
          </a:p>
        </p:txBody>
      </p:sp>
      <p:sp>
        <p:nvSpPr>
          <p:cNvPr id="2" name="Title 1"/>
          <p:cNvSpPr>
            <a:spLocks noGrp="1"/>
          </p:cNvSpPr>
          <p:nvPr>
            <p:ph type="title"/>
          </p:nvPr>
        </p:nvSpPr>
        <p:spPr/>
        <p:txBody>
          <a:bodyPr/>
          <a:lstStyle/>
          <a:p>
            <a:r>
              <a:rPr lang="en-US" dirty="0"/>
              <a:t>Wrested Vegetation</a:t>
            </a:r>
          </a:p>
        </p:txBody>
      </p:sp>
      <p:grpSp>
        <p:nvGrpSpPr>
          <p:cNvPr id="6" name="Group 5"/>
          <p:cNvGrpSpPr/>
          <p:nvPr/>
        </p:nvGrpSpPr>
        <p:grpSpPr>
          <a:xfrm>
            <a:off x="1407237" y="1917578"/>
            <a:ext cx="6288963" cy="4546844"/>
            <a:chOff x="1447800" y="1777757"/>
            <a:chExt cx="6288963" cy="4546844"/>
          </a:xfrm>
        </p:grpSpPr>
        <p:grpSp>
          <p:nvGrpSpPr>
            <p:cNvPr id="5" name="Group 4"/>
            <p:cNvGrpSpPr/>
            <p:nvPr/>
          </p:nvGrpSpPr>
          <p:grpSpPr>
            <a:xfrm>
              <a:off x="1447800" y="1777757"/>
              <a:ext cx="6288963" cy="4546844"/>
              <a:chOff x="1447800" y="1777757"/>
              <a:chExt cx="6288963" cy="4546844"/>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1777757"/>
                <a:ext cx="6288963" cy="4546844"/>
              </a:xfrm>
              <a:prstGeom prst="rect">
                <a:avLst/>
              </a:prstGeom>
            </p:spPr>
          </p:pic>
          <p:cxnSp>
            <p:nvCxnSpPr>
              <p:cNvPr id="9" name="Straight Arrow Connector 8"/>
              <p:cNvCxnSpPr>
                <a:stCxn id="14" idx="0"/>
              </p:cNvCxnSpPr>
              <p:nvPr/>
            </p:nvCxnSpPr>
            <p:spPr>
              <a:xfrm flipH="1" flipV="1">
                <a:off x="3200400" y="4648200"/>
                <a:ext cx="495300" cy="990600"/>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14" idx="0"/>
              </p:cNvCxnSpPr>
              <p:nvPr/>
            </p:nvCxnSpPr>
            <p:spPr>
              <a:xfrm flipV="1">
                <a:off x="3695700" y="4191000"/>
                <a:ext cx="2095500" cy="1447800"/>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grpSp>
        <p:sp>
          <p:nvSpPr>
            <p:cNvPr id="14" name="TextBox 13"/>
            <p:cNvSpPr txBox="1"/>
            <p:nvPr/>
          </p:nvSpPr>
          <p:spPr>
            <a:xfrm>
              <a:off x="2667000" y="5638800"/>
              <a:ext cx="2057400"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dirty="0"/>
                <a:t>Wrested</a:t>
              </a:r>
            </a:p>
            <a:p>
              <a:pPr algn="ctr"/>
              <a:r>
                <a:rPr lang="en-US" dirty="0"/>
                <a:t> Vegetation</a:t>
              </a:r>
            </a:p>
          </p:txBody>
        </p:sp>
      </p:grpSp>
    </p:spTree>
    <p:extLst>
      <p:ext uri="{BB962C8B-B14F-4D97-AF65-F5344CB8AC3E}">
        <p14:creationId xmlns:p14="http://schemas.microsoft.com/office/powerpoint/2010/main" val="12247000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rmAutofit fontScale="92500" lnSpcReduction="10000"/>
          </a:bodyPr>
          <a:lstStyle/>
          <a:p>
            <a:fld id="{FB946D05-688F-46EF-9CE9-C7A1187CF0E8}" type="slidenum">
              <a:rPr lang="en-US" smtClean="0"/>
              <a:t>11</a:t>
            </a:fld>
            <a:endParaRPr lang="en-US" dirty="0"/>
          </a:p>
        </p:txBody>
      </p:sp>
      <p:sp>
        <p:nvSpPr>
          <p:cNvPr id="5" name="Title 4"/>
          <p:cNvSpPr>
            <a:spLocks noGrp="1"/>
          </p:cNvSpPr>
          <p:nvPr>
            <p:ph type="title"/>
          </p:nvPr>
        </p:nvSpPr>
        <p:spPr>
          <a:xfrm>
            <a:off x="76200" y="76200"/>
            <a:ext cx="8991600" cy="990600"/>
          </a:xfrm>
        </p:spPr>
        <p:txBody>
          <a:bodyPr>
            <a:normAutofit/>
          </a:bodyPr>
          <a:lstStyle/>
          <a:p>
            <a:pPr algn="ctr"/>
            <a:r>
              <a:rPr lang="en-US" sz="4000" dirty="0"/>
              <a:t>Wrested or Not Wrested Vegetation?</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600200"/>
            <a:ext cx="8077200" cy="5143500"/>
          </a:xfrm>
          <a:prstGeom prst="rect">
            <a:avLst/>
          </a:prstGeom>
        </p:spPr>
      </p:pic>
      <p:sp>
        <p:nvSpPr>
          <p:cNvPr id="8" name="Rectangle 7"/>
          <p:cNvSpPr/>
          <p:nvPr/>
        </p:nvSpPr>
        <p:spPr>
          <a:xfrm>
            <a:off x="457200" y="990600"/>
            <a:ext cx="8077200" cy="1015663"/>
          </a:xfrm>
          <a:prstGeom prst="rect">
            <a:avLst/>
          </a:prstGeom>
          <a:solidFill>
            <a:schemeClr val="accent1">
              <a:lumMod val="20000"/>
              <a:lumOff val="80000"/>
            </a:schemeClr>
          </a:solidFill>
        </p:spPr>
        <p:txBody>
          <a:bodyPr wrap="square">
            <a:spAutoFit/>
          </a:bodyPr>
          <a:lstStyle/>
          <a:p>
            <a:r>
              <a:rPr lang="en-US" sz="2000" dirty="0"/>
              <a:t>…movement of water by normal stream flow or wave action that removes soil, debris, and vegetation, creating a clear demarcation between water flow and vegetative growth…</a:t>
            </a:r>
          </a:p>
        </p:txBody>
      </p:sp>
      <p:grpSp>
        <p:nvGrpSpPr>
          <p:cNvPr id="17" name="Group 16"/>
          <p:cNvGrpSpPr/>
          <p:nvPr/>
        </p:nvGrpSpPr>
        <p:grpSpPr>
          <a:xfrm>
            <a:off x="2382720" y="2133600"/>
            <a:ext cx="3733800" cy="4267200"/>
            <a:chOff x="2535120" y="2133600"/>
            <a:chExt cx="3733800" cy="4267200"/>
          </a:xfrm>
        </p:grpSpPr>
        <p:grpSp>
          <p:nvGrpSpPr>
            <p:cNvPr id="6" name="Group 5"/>
            <p:cNvGrpSpPr/>
            <p:nvPr/>
          </p:nvGrpSpPr>
          <p:grpSpPr>
            <a:xfrm>
              <a:off x="2535120" y="2133600"/>
              <a:ext cx="2971800" cy="990600"/>
              <a:chOff x="-2162175" y="2971800"/>
              <a:chExt cx="1905000" cy="685800"/>
            </a:xfrm>
          </p:grpSpPr>
          <p:sp>
            <p:nvSpPr>
              <p:cNvPr id="3" name="Oval 2"/>
              <p:cNvSpPr/>
              <p:nvPr/>
            </p:nvSpPr>
            <p:spPr>
              <a:xfrm>
                <a:off x="-2162175" y="2971800"/>
                <a:ext cx="1905000" cy="685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723904" y="3112278"/>
                <a:ext cx="1027114" cy="404844"/>
              </a:xfrm>
              <a:prstGeom prst="rect">
                <a:avLst/>
              </a:prstGeom>
              <a:noFill/>
            </p:spPr>
            <p:txBody>
              <a:bodyPr wrap="none" rtlCol="0">
                <a:spAutoFit/>
              </a:bodyPr>
              <a:lstStyle/>
              <a:p>
                <a:r>
                  <a:rPr lang="en-US" sz="3200" dirty="0"/>
                  <a:t>Wrested</a:t>
                </a:r>
              </a:p>
            </p:txBody>
          </p:sp>
        </p:grpSp>
        <p:cxnSp>
          <p:nvCxnSpPr>
            <p:cNvPr id="10" name="Straight Arrow Connector 9"/>
            <p:cNvCxnSpPr>
              <a:stCxn id="3" idx="5"/>
            </p:cNvCxnSpPr>
            <p:nvPr/>
          </p:nvCxnSpPr>
          <p:spPr>
            <a:xfrm>
              <a:off x="5071710" y="2979130"/>
              <a:ext cx="1197210" cy="2050070"/>
            </a:xfrm>
            <a:prstGeom prst="straightConnector1">
              <a:avLst/>
            </a:prstGeom>
            <a:ln w="317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847052" y="3124200"/>
              <a:ext cx="267748" cy="3276600"/>
            </a:xfrm>
            <a:prstGeom prst="straightConnector1">
              <a:avLst/>
            </a:prstGeom>
            <a:ln w="3175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84792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12</a:t>
            </a:fld>
            <a:endParaRPr lang="en-US" dirty="0"/>
          </a:p>
        </p:txBody>
      </p:sp>
      <p:sp>
        <p:nvSpPr>
          <p:cNvPr id="6" name="Title 4"/>
          <p:cNvSpPr>
            <a:spLocks noGrp="1"/>
          </p:cNvSpPr>
          <p:nvPr>
            <p:ph type="title"/>
          </p:nvPr>
        </p:nvSpPr>
        <p:spPr>
          <a:xfrm>
            <a:off x="76200" y="76200"/>
            <a:ext cx="8991600" cy="990600"/>
          </a:xfrm>
        </p:spPr>
        <p:txBody>
          <a:bodyPr>
            <a:normAutofit/>
          </a:bodyPr>
          <a:lstStyle/>
          <a:p>
            <a:pPr algn="ctr"/>
            <a:r>
              <a:rPr lang="en-US" sz="4000" dirty="0"/>
              <a:t>Wrested or Not Wrested Vegetation?</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1219200"/>
            <a:ext cx="7569200" cy="5562600"/>
          </a:xfrm>
          <a:prstGeom prst="rect">
            <a:avLst/>
          </a:prstGeom>
        </p:spPr>
      </p:pic>
      <p:sp>
        <p:nvSpPr>
          <p:cNvPr id="7" name="Rectangle 6"/>
          <p:cNvSpPr/>
          <p:nvPr/>
        </p:nvSpPr>
        <p:spPr>
          <a:xfrm>
            <a:off x="838200" y="990600"/>
            <a:ext cx="7569200" cy="1015663"/>
          </a:xfrm>
          <a:prstGeom prst="rect">
            <a:avLst/>
          </a:prstGeom>
          <a:solidFill>
            <a:schemeClr val="accent1">
              <a:lumMod val="20000"/>
              <a:lumOff val="80000"/>
            </a:schemeClr>
          </a:solidFill>
        </p:spPr>
        <p:txBody>
          <a:bodyPr wrap="square">
            <a:spAutoFit/>
          </a:bodyPr>
          <a:lstStyle/>
          <a:p>
            <a:r>
              <a:rPr lang="en-US" sz="2000" dirty="0"/>
              <a:t>…movement of water by normal stream flow or wave action that removes soil, debris, and vegetation, creating a clear demarcation between water flow and vegetative growth…</a:t>
            </a:r>
          </a:p>
        </p:txBody>
      </p:sp>
      <p:grpSp>
        <p:nvGrpSpPr>
          <p:cNvPr id="8" name="Group 7"/>
          <p:cNvGrpSpPr/>
          <p:nvPr/>
        </p:nvGrpSpPr>
        <p:grpSpPr>
          <a:xfrm>
            <a:off x="1930400" y="2057400"/>
            <a:ext cx="2971800" cy="1447800"/>
            <a:chOff x="2535120" y="2133600"/>
            <a:chExt cx="2971800" cy="1447800"/>
          </a:xfrm>
        </p:grpSpPr>
        <p:grpSp>
          <p:nvGrpSpPr>
            <p:cNvPr id="9" name="Group 8"/>
            <p:cNvGrpSpPr/>
            <p:nvPr/>
          </p:nvGrpSpPr>
          <p:grpSpPr>
            <a:xfrm>
              <a:off x="2535120" y="2133600"/>
              <a:ext cx="2971800" cy="990600"/>
              <a:chOff x="-2162175" y="2971800"/>
              <a:chExt cx="1905000" cy="685800"/>
            </a:xfrm>
          </p:grpSpPr>
          <p:sp>
            <p:nvSpPr>
              <p:cNvPr id="12" name="Oval 11"/>
              <p:cNvSpPr/>
              <p:nvPr/>
            </p:nvSpPr>
            <p:spPr>
              <a:xfrm>
                <a:off x="-2162175" y="2971800"/>
                <a:ext cx="1905000" cy="685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723904" y="3112278"/>
                <a:ext cx="1027114" cy="404844"/>
              </a:xfrm>
              <a:prstGeom prst="rect">
                <a:avLst/>
              </a:prstGeom>
              <a:noFill/>
            </p:spPr>
            <p:txBody>
              <a:bodyPr wrap="none" rtlCol="0">
                <a:spAutoFit/>
              </a:bodyPr>
              <a:lstStyle/>
              <a:p>
                <a:r>
                  <a:rPr lang="en-US" sz="3200" dirty="0"/>
                  <a:t>Wrested</a:t>
                </a:r>
              </a:p>
            </p:txBody>
          </p:sp>
        </p:grpSp>
        <p:cxnSp>
          <p:nvCxnSpPr>
            <p:cNvPr id="10" name="Straight Arrow Connector 9"/>
            <p:cNvCxnSpPr/>
            <p:nvPr/>
          </p:nvCxnSpPr>
          <p:spPr>
            <a:xfrm>
              <a:off x="4554420" y="3124200"/>
              <a:ext cx="38100" cy="457200"/>
            </a:xfrm>
            <a:prstGeom prst="straightConnector1">
              <a:avLst/>
            </a:prstGeom>
            <a:ln w="3175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2334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1524000"/>
            <a:ext cx="7543800" cy="5238749"/>
          </a:xfrm>
          <a:prstGeom prst="rect">
            <a:avLst/>
          </a:prstGeom>
        </p:spPr>
      </p:pic>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13</a:t>
            </a:fld>
            <a:endParaRPr lang="en-US" dirty="0"/>
          </a:p>
        </p:txBody>
      </p:sp>
      <p:sp>
        <p:nvSpPr>
          <p:cNvPr id="12" name="Title 4"/>
          <p:cNvSpPr>
            <a:spLocks noGrp="1"/>
          </p:cNvSpPr>
          <p:nvPr>
            <p:ph type="title"/>
          </p:nvPr>
        </p:nvSpPr>
        <p:spPr>
          <a:xfrm>
            <a:off x="76200" y="76200"/>
            <a:ext cx="8991600" cy="990600"/>
          </a:xfrm>
        </p:spPr>
        <p:txBody>
          <a:bodyPr>
            <a:normAutofit/>
          </a:bodyPr>
          <a:lstStyle/>
          <a:p>
            <a:pPr algn="ctr"/>
            <a:r>
              <a:rPr lang="en-US" sz="4000" dirty="0"/>
              <a:t>Wrested or Not Wrested Vegetation?</a:t>
            </a:r>
          </a:p>
        </p:txBody>
      </p:sp>
      <p:sp>
        <p:nvSpPr>
          <p:cNvPr id="13" name="Rectangle 12"/>
          <p:cNvSpPr/>
          <p:nvPr/>
        </p:nvSpPr>
        <p:spPr>
          <a:xfrm>
            <a:off x="914400" y="990600"/>
            <a:ext cx="7543800" cy="1015663"/>
          </a:xfrm>
          <a:prstGeom prst="rect">
            <a:avLst/>
          </a:prstGeom>
          <a:solidFill>
            <a:schemeClr val="accent1">
              <a:lumMod val="20000"/>
              <a:lumOff val="80000"/>
            </a:schemeClr>
          </a:solidFill>
        </p:spPr>
        <p:txBody>
          <a:bodyPr wrap="square">
            <a:spAutoFit/>
          </a:bodyPr>
          <a:lstStyle/>
          <a:p>
            <a:r>
              <a:rPr lang="en-US" sz="2000" dirty="0"/>
              <a:t>…movement of water by normal stream flow or wave action that removes soil, debris, and vegetation, creating a clear demarcation between water flow and vegetative growth…</a:t>
            </a:r>
          </a:p>
        </p:txBody>
      </p:sp>
      <p:grpSp>
        <p:nvGrpSpPr>
          <p:cNvPr id="18" name="Group 17"/>
          <p:cNvGrpSpPr/>
          <p:nvPr/>
        </p:nvGrpSpPr>
        <p:grpSpPr>
          <a:xfrm>
            <a:off x="2514600" y="2133600"/>
            <a:ext cx="3124200" cy="3657600"/>
            <a:chOff x="2819400" y="2133600"/>
            <a:chExt cx="3124200" cy="3657600"/>
          </a:xfrm>
        </p:grpSpPr>
        <p:grpSp>
          <p:nvGrpSpPr>
            <p:cNvPr id="6" name="Group 5"/>
            <p:cNvGrpSpPr/>
            <p:nvPr/>
          </p:nvGrpSpPr>
          <p:grpSpPr>
            <a:xfrm>
              <a:off x="2819400" y="2133600"/>
              <a:ext cx="2971800" cy="2009774"/>
              <a:chOff x="2535120" y="2133600"/>
              <a:chExt cx="2971800" cy="2009774"/>
            </a:xfrm>
          </p:grpSpPr>
          <p:grpSp>
            <p:nvGrpSpPr>
              <p:cNvPr id="7" name="Group 6"/>
              <p:cNvGrpSpPr/>
              <p:nvPr/>
            </p:nvGrpSpPr>
            <p:grpSpPr>
              <a:xfrm>
                <a:off x="2535120" y="2133600"/>
                <a:ext cx="2971800" cy="990600"/>
                <a:chOff x="-2162175" y="2971800"/>
                <a:chExt cx="1905000" cy="685800"/>
              </a:xfrm>
            </p:grpSpPr>
            <p:sp>
              <p:nvSpPr>
                <p:cNvPr id="10" name="Oval 9"/>
                <p:cNvSpPr/>
                <p:nvPr/>
              </p:nvSpPr>
              <p:spPr>
                <a:xfrm>
                  <a:off x="-2162175" y="2971800"/>
                  <a:ext cx="1905000" cy="685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723904" y="3112278"/>
                  <a:ext cx="1027114" cy="404844"/>
                </a:xfrm>
                <a:prstGeom prst="rect">
                  <a:avLst/>
                </a:prstGeom>
                <a:noFill/>
              </p:spPr>
              <p:txBody>
                <a:bodyPr wrap="none" rtlCol="0">
                  <a:spAutoFit/>
                </a:bodyPr>
                <a:lstStyle/>
                <a:p>
                  <a:r>
                    <a:rPr lang="en-US" sz="3200" dirty="0"/>
                    <a:t>Wrested</a:t>
                  </a:r>
                </a:p>
              </p:txBody>
            </p:sp>
          </p:grpSp>
          <p:cxnSp>
            <p:nvCxnSpPr>
              <p:cNvPr id="9" name="Straight Arrow Connector 8"/>
              <p:cNvCxnSpPr/>
              <p:nvPr/>
            </p:nvCxnSpPr>
            <p:spPr>
              <a:xfrm flipH="1">
                <a:off x="3754320" y="3124200"/>
                <a:ext cx="55680" cy="1019174"/>
              </a:xfrm>
              <a:prstGeom prst="straightConnector1">
                <a:avLst/>
              </a:prstGeom>
              <a:ln w="3175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cxnSp>
          <p:nvCxnSpPr>
            <p:cNvPr id="14" name="Straight Arrow Connector 13"/>
            <p:cNvCxnSpPr/>
            <p:nvPr/>
          </p:nvCxnSpPr>
          <p:spPr>
            <a:xfrm>
              <a:off x="4876800" y="3124200"/>
              <a:ext cx="1066800" cy="2667000"/>
            </a:xfrm>
            <a:prstGeom prst="straightConnector1">
              <a:avLst/>
            </a:prstGeom>
            <a:ln w="3175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42696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14</a:t>
            </a:fld>
            <a:endParaRPr lang="en-US" dirty="0"/>
          </a:p>
        </p:txBody>
      </p:sp>
      <p:sp>
        <p:nvSpPr>
          <p:cNvPr id="6" name="Title 4"/>
          <p:cNvSpPr>
            <a:spLocks noGrp="1"/>
          </p:cNvSpPr>
          <p:nvPr>
            <p:ph type="title"/>
          </p:nvPr>
        </p:nvSpPr>
        <p:spPr>
          <a:xfrm>
            <a:off x="76200" y="76200"/>
            <a:ext cx="8991600" cy="990600"/>
          </a:xfrm>
        </p:spPr>
        <p:txBody>
          <a:bodyPr>
            <a:normAutofit/>
          </a:bodyPr>
          <a:lstStyle/>
          <a:p>
            <a:pPr algn="ctr"/>
            <a:r>
              <a:rPr lang="en-US" sz="4000" dirty="0"/>
              <a:t>Wrested or Not Wrested Vegetation?</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1638300"/>
            <a:ext cx="8305800" cy="5143500"/>
          </a:xfrm>
          <a:prstGeom prst="rect">
            <a:avLst/>
          </a:prstGeom>
        </p:spPr>
      </p:pic>
      <p:sp>
        <p:nvSpPr>
          <p:cNvPr id="7" name="Rectangle 6"/>
          <p:cNvSpPr/>
          <p:nvPr/>
        </p:nvSpPr>
        <p:spPr>
          <a:xfrm>
            <a:off x="228600" y="990600"/>
            <a:ext cx="8305800" cy="1015663"/>
          </a:xfrm>
          <a:prstGeom prst="rect">
            <a:avLst/>
          </a:prstGeom>
          <a:solidFill>
            <a:schemeClr val="accent1">
              <a:lumMod val="20000"/>
              <a:lumOff val="80000"/>
            </a:schemeClr>
          </a:solidFill>
        </p:spPr>
        <p:txBody>
          <a:bodyPr wrap="square">
            <a:spAutoFit/>
          </a:bodyPr>
          <a:lstStyle/>
          <a:p>
            <a:r>
              <a:rPr lang="en-US" sz="2000" dirty="0"/>
              <a:t>…movement of water by normal stream flow or wave action that removes soil, debris, and vegetation, creating a clear demarcation between water flow and vegetative growth…</a:t>
            </a:r>
          </a:p>
        </p:txBody>
      </p:sp>
      <p:grpSp>
        <p:nvGrpSpPr>
          <p:cNvPr id="8" name="Group 7"/>
          <p:cNvGrpSpPr/>
          <p:nvPr/>
        </p:nvGrpSpPr>
        <p:grpSpPr>
          <a:xfrm>
            <a:off x="2535120" y="2133600"/>
            <a:ext cx="2971800" cy="2455617"/>
            <a:chOff x="2535120" y="2133600"/>
            <a:chExt cx="2971800" cy="2455617"/>
          </a:xfrm>
        </p:grpSpPr>
        <p:grpSp>
          <p:nvGrpSpPr>
            <p:cNvPr id="9" name="Group 8"/>
            <p:cNvGrpSpPr/>
            <p:nvPr/>
          </p:nvGrpSpPr>
          <p:grpSpPr>
            <a:xfrm>
              <a:off x="2535120" y="2133600"/>
              <a:ext cx="2971800" cy="990600"/>
              <a:chOff x="-2162175" y="2971800"/>
              <a:chExt cx="1905000" cy="685800"/>
            </a:xfrm>
          </p:grpSpPr>
          <p:sp>
            <p:nvSpPr>
              <p:cNvPr id="12" name="Oval 11"/>
              <p:cNvSpPr/>
              <p:nvPr/>
            </p:nvSpPr>
            <p:spPr>
              <a:xfrm>
                <a:off x="-2162175" y="2971800"/>
                <a:ext cx="1905000" cy="685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974484" y="3112278"/>
                <a:ext cx="1478215" cy="404844"/>
              </a:xfrm>
              <a:prstGeom prst="rect">
                <a:avLst/>
              </a:prstGeom>
              <a:noFill/>
            </p:spPr>
            <p:txBody>
              <a:bodyPr wrap="none" rtlCol="0">
                <a:spAutoFit/>
              </a:bodyPr>
              <a:lstStyle/>
              <a:p>
                <a:r>
                  <a:rPr lang="en-US" sz="3200" dirty="0"/>
                  <a:t>Not Wrested</a:t>
                </a:r>
              </a:p>
            </p:txBody>
          </p:sp>
        </p:grpSp>
        <p:cxnSp>
          <p:nvCxnSpPr>
            <p:cNvPr id="10" name="Straight Arrow Connector 9"/>
            <p:cNvCxnSpPr/>
            <p:nvPr/>
          </p:nvCxnSpPr>
          <p:spPr>
            <a:xfrm>
              <a:off x="3886200" y="3124200"/>
              <a:ext cx="876300" cy="1465017"/>
            </a:xfrm>
            <a:prstGeom prst="straightConnector1">
              <a:avLst/>
            </a:prstGeom>
            <a:ln w="317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2827918" y="3124200"/>
              <a:ext cx="905882" cy="879965"/>
            </a:xfrm>
            <a:prstGeom prst="straightConnector1">
              <a:avLst/>
            </a:prstGeom>
            <a:ln w="3175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sp>
        <p:nvSpPr>
          <p:cNvPr id="16" name="Rectangle 15"/>
          <p:cNvSpPr/>
          <p:nvPr/>
        </p:nvSpPr>
        <p:spPr>
          <a:xfrm>
            <a:off x="6781800" y="2298680"/>
            <a:ext cx="2286000" cy="3416320"/>
          </a:xfrm>
          <a:prstGeom prst="rect">
            <a:avLst/>
          </a:prstGeom>
          <a:solidFill>
            <a:schemeClr val="accent1">
              <a:lumMod val="20000"/>
              <a:lumOff val="80000"/>
            </a:schemeClr>
          </a:solidFill>
        </p:spPr>
        <p:txBody>
          <a:bodyPr wrap="square">
            <a:spAutoFit/>
          </a:bodyPr>
          <a:lstStyle/>
          <a:p>
            <a:r>
              <a:rPr lang="en-US" dirty="0"/>
              <a:t>The absence of wrested vegetation can be due to completely vegetated banks and/or</a:t>
            </a:r>
          </a:p>
          <a:p>
            <a:r>
              <a:rPr lang="en-US" dirty="0"/>
              <a:t>bottoms (excluding aquatic vegetation), rip rap or a solid bulkhead, seawall, or retaining wall.</a:t>
            </a:r>
          </a:p>
        </p:txBody>
      </p:sp>
    </p:spTree>
    <p:extLst>
      <p:ext uri="{BB962C8B-B14F-4D97-AF65-F5344CB8AC3E}">
        <p14:creationId xmlns:p14="http://schemas.microsoft.com/office/powerpoint/2010/main" val="2291793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15</a:t>
            </a:fld>
            <a:endParaRPr lang="en-US" dirty="0"/>
          </a:p>
        </p:txBody>
      </p:sp>
      <p:sp>
        <p:nvSpPr>
          <p:cNvPr id="6" name="Title 4"/>
          <p:cNvSpPr>
            <a:spLocks noGrp="1"/>
          </p:cNvSpPr>
          <p:nvPr>
            <p:ph type="title"/>
          </p:nvPr>
        </p:nvSpPr>
        <p:spPr>
          <a:xfrm>
            <a:off x="76200" y="76200"/>
            <a:ext cx="8991600" cy="990600"/>
          </a:xfrm>
        </p:spPr>
        <p:txBody>
          <a:bodyPr>
            <a:normAutofit/>
          </a:bodyPr>
          <a:lstStyle/>
          <a:p>
            <a:pPr algn="ctr"/>
            <a:r>
              <a:rPr lang="en-US" sz="4000" dirty="0"/>
              <a:t>Wrested or Not Wrested Vegetation?</a:t>
            </a:r>
          </a:p>
        </p:txBody>
      </p:sp>
      <p:pic>
        <p:nvPicPr>
          <p:cNvPr id="1026" name="Picture 2" descr="\\topsoil\dropbox\Rain Event Pictures\Oconee River\Before Huricane Irma Thur 9-7-17\P102038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1143000"/>
            <a:ext cx="7543800" cy="565785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838200" y="990600"/>
            <a:ext cx="7543800" cy="1015663"/>
          </a:xfrm>
          <a:prstGeom prst="rect">
            <a:avLst/>
          </a:prstGeom>
          <a:solidFill>
            <a:schemeClr val="accent1">
              <a:lumMod val="20000"/>
              <a:lumOff val="80000"/>
            </a:schemeClr>
          </a:solidFill>
        </p:spPr>
        <p:txBody>
          <a:bodyPr wrap="square">
            <a:spAutoFit/>
          </a:bodyPr>
          <a:lstStyle/>
          <a:p>
            <a:r>
              <a:rPr lang="en-US" sz="2000" dirty="0"/>
              <a:t>…movement of water by normal stream flow or wave action that removes soil, debris, and vegetation, creating a clear demarcation between water flow and vegetative growth…</a:t>
            </a:r>
          </a:p>
        </p:txBody>
      </p:sp>
      <p:grpSp>
        <p:nvGrpSpPr>
          <p:cNvPr id="20" name="Group 19"/>
          <p:cNvGrpSpPr/>
          <p:nvPr/>
        </p:nvGrpSpPr>
        <p:grpSpPr>
          <a:xfrm>
            <a:off x="2743200" y="2133602"/>
            <a:ext cx="2971800" cy="1752598"/>
            <a:chOff x="2895600" y="2133602"/>
            <a:chExt cx="2971800" cy="1752598"/>
          </a:xfrm>
        </p:grpSpPr>
        <p:grpSp>
          <p:nvGrpSpPr>
            <p:cNvPr id="8" name="Group 7"/>
            <p:cNvGrpSpPr/>
            <p:nvPr/>
          </p:nvGrpSpPr>
          <p:grpSpPr>
            <a:xfrm>
              <a:off x="2895600" y="2133602"/>
              <a:ext cx="2971800" cy="1752598"/>
              <a:chOff x="2895600" y="2133602"/>
              <a:chExt cx="2971800" cy="1752598"/>
            </a:xfrm>
          </p:grpSpPr>
          <p:grpSp>
            <p:nvGrpSpPr>
              <p:cNvPr id="9" name="Group 8"/>
              <p:cNvGrpSpPr/>
              <p:nvPr/>
            </p:nvGrpSpPr>
            <p:grpSpPr>
              <a:xfrm>
                <a:off x="2895600" y="2133602"/>
                <a:ext cx="2971800" cy="838200"/>
                <a:chOff x="-1931098" y="2971800"/>
                <a:chExt cx="1905000" cy="580292"/>
              </a:xfrm>
            </p:grpSpPr>
            <p:sp>
              <p:nvSpPr>
                <p:cNvPr id="11" name="Oval 10"/>
                <p:cNvSpPr/>
                <p:nvPr/>
              </p:nvSpPr>
              <p:spPr>
                <a:xfrm>
                  <a:off x="-1931098" y="2971800"/>
                  <a:ext cx="1905000" cy="58029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491483" y="3059524"/>
                  <a:ext cx="1027114" cy="404844"/>
                </a:xfrm>
                <a:prstGeom prst="rect">
                  <a:avLst/>
                </a:prstGeom>
                <a:noFill/>
              </p:spPr>
              <p:txBody>
                <a:bodyPr wrap="none" rtlCol="0">
                  <a:spAutoFit/>
                </a:bodyPr>
                <a:lstStyle/>
                <a:p>
                  <a:r>
                    <a:rPr lang="en-US" sz="3200" dirty="0"/>
                    <a:t>Wrested</a:t>
                  </a:r>
                </a:p>
              </p:txBody>
            </p:sp>
          </p:grpSp>
          <p:cxnSp>
            <p:nvCxnSpPr>
              <p:cNvPr id="10" name="Straight Arrow Connector 9"/>
              <p:cNvCxnSpPr/>
              <p:nvPr/>
            </p:nvCxnSpPr>
            <p:spPr>
              <a:xfrm>
                <a:off x="4953000" y="2971802"/>
                <a:ext cx="230697" cy="914398"/>
              </a:xfrm>
              <a:prstGeom prst="straightConnector1">
                <a:avLst/>
              </a:prstGeom>
              <a:ln w="3175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cxnSp>
          <p:nvCxnSpPr>
            <p:cNvPr id="16" name="Straight Arrow Connector 15"/>
            <p:cNvCxnSpPr/>
            <p:nvPr/>
          </p:nvCxnSpPr>
          <p:spPr>
            <a:xfrm flipH="1">
              <a:off x="3581400" y="2971802"/>
              <a:ext cx="266700" cy="914398"/>
            </a:xfrm>
            <a:prstGeom prst="straightConnector1">
              <a:avLst/>
            </a:prstGeom>
            <a:ln w="3175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43291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0" y="1498600"/>
            <a:ext cx="4572000" cy="5359400"/>
          </a:xfrm>
          <a:prstGeom prst="rect">
            <a:avLst/>
          </a:prstGeom>
        </p:spPr>
      </p:pic>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16</a:t>
            </a:fld>
            <a:endParaRPr lang="en-US" dirty="0"/>
          </a:p>
        </p:txBody>
      </p:sp>
      <p:sp>
        <p:nvSpPr>
          <p:cNvPr id="6" name="Title 4"/>
          <p:cNvSpPr>
            <a:spLocks noGrp="1"/>
          </p:cNvSpPr>
          <p:nvPr>
            <p:ph type="title"/>
          </p:nvPr>
        </p:nvSpPr>
        <p:spPr>
          <a:xfrm>
            <a:off x="457200" y="0"/>
            <a:ext cx="8305800" cy="1143000"/>
          </a:xfrm>
        </p:spPr>
        <p:txBody>
          <a:bodyPr>
            <a:normAutofit fontScale="90000"/>
          </a:bodyPr>
          <a:lstStyle/>
          <a:p>
            <a:pPr algn="ctr"/>
            <a:r>
              <a:rPr lang="en-US" sz="4000" dirty="0"/>
              <a:t>Wrested or Not Wrested Vegetation?</a:t>
            </a:r>
          </a:p>
        </p:txBody>
      </p:sp>
      <p:sp>
        <p:nvSpPr>
          <p:cNvPr id="7" name="Rectangle 6"/>
          <p:cNvSpPr/>
          <p:nvPr/>
        </p:nvSpPr>
        <p:spPr>
          <a:xfrm>
            <a:off x="1143000" y="990600"/>
            <a:ext cx="7543800" cy="1015663"/>
          </a:xfrm>
          <a:prstGeom prst="rect">
            <a:avLst/>
          </a:prstGeom>
          <a:solidFill>
            <a:schemeClr val="accent1">
              <a:lumMod val="20000"/>
              <a:lumOff val="80000"/>
            </a:schemeClr>
          </a:solidFill>
        </p:spPr>
        <p:txBody>
          <a:bodyPr wrap="square">
            <a:spAutoFit/>
          </a:bodyPr>
          <a:lstStyle/>
          <a:p>
            <a:r>
              <a:rPr lang="en-US" sz="2000" dirty="0"/>
              <a:t>…movement of water by normal stream flow or wave action that removes soil, debris, and vegetation, creating a clear demarcation between water flow and vegetative growth…</a:t>
            </a:r>
          </a:p>
        </p:txBody>
      </p:sp>
      <p:grpSp>
        <p:nvGrpSpPr>
          <p:cNvPr id="9" name="Group 8"/>
          <p:cNvGrpSpPr/>
          <p:nvPr/>
        </p:nvGrpSpPr>
        <p:grpSpPr>
          <a:xfrm>
            <a:off x="762000" y="2588267"/>
            <a:ext cx="2971800" cy="990600"/>
            <a:chOff x="-2162175" y="2971800"/>
            <a:chExt cx="1905000" cy="685800"/>
          </a:xfrm>
        </p:grpSpPr>
        <p:sp>
          <p:nvSpPr>
            <p:cNvPr id="12" name="Oval 11"/>
            <p:cNvSpPr/>
            <p:nvPr/>
          </p:nvSpPr>
          <p:spPr>
            <a:xfrm>
              <a:off x="-2162175" y="2971800"/>
              <a:ext cx="1905000" cy="685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974484" y="3112278"/>
              <a:ext cx="1478215" cy="404844"/>
            </a:xfrm>
            <a:prstGeom prst="rect">
              <a:avLst/>
            </a:prstGeom>
            <a:noFill/>
          </p:spPr>
          <p:txBody>
            <a:bodyPr wrap="none" rtlCol="0">
              <a:spAutoFit/>
            </a:bodyPr>
            <a:lstStyle/>
            <a:p>
              <a:r>
                <a:rPr lang="en-US" sz="3200" dirty="0"/>
                <a:t>Not Wrested</a:t>
              </a:r>
            </a:p>
          </p:txBody>
        </p:sp>
      </p:grpSp>
      <p:sp>
        <p:nvSpPr>
          <p:cNvPr id="20" name="Rectangle 19"/>
          <p:cNvSpPr/>
          <p:nvPr/>
        </p:nvSpPr>
        <p:spPr>
          <a:xfrm>
            <a:off x="6781800" y="2590800"/>
            <a:ext cx="2286000" cy="3416320"/>
          </a:xfrm>
          <a:prstGeom prst="rect">
            <a:avLst/>
          </a:prstGeom>
          <a:solidFill>
            <a:schemeClr val="accent1">
              <a:lumMod val="20000"/>
              <a:lumOff val="80000"/>
            </a:schemeClr>
          </a:solidFill>
        </p:spPr>
        <p:txBody>
          <a:bodyPr wrap="square">
            <a:spAutoFit/>
          </a:bodyPr>
          <a:lstStyle/>
          <a:p>
            <a:r>
              <a:rPr lang="en-US" dirty="0"/>
              <a:t>The absence of wrested vegetation can be due to completely vegetated banks and/or</a:t>
            </a:r>
          </a:p>
          <a:p>
            <a:r>
              <a:rPr lang="en-US" dirty="0"/>
              <a:t>bottoms (excluding aquatic vegetation), rip rap or a solid bulkhead, seawall, or retaining wall.</a:t>
            </a:r>
          </a:p>
        </p:txBody>
      </p:sp>
    </p:spTree>
    <p:extLst>
      <p:ext uri="{BB962C8B-B14F-4D97-AF65-F5344CB8AC3E}">
        <p14:creationId xmlns:p14="http://schemas.microsoft.com/office/powerpoint/2010/main" val="37514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1181100"/>
            <a:ext cx="7543800" cy="5657850"/>
          </a:xfrm>
          <a:prstGeom prst="rect">
            <a:avLst/>
          </a:prstGeom>
        </p:spPr>
      </p:pic>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17</a:t>
            </a:fld>
            <a:endParaRPr lang="en-US" dirty="0"/>
          </a:p>
        </p:txBody>
      </p:sp>
      <p:sp>
        <p:nvSpPr>
          <p:cNvPr id="6" name="Title 4"/>
          <p:cNvSpPr>
            <a:spLocks noGrp="1"/>
          </p:cNvSpPr>
          <p:nvPr>
            <p:ph type="title"/>
          </p:nvPr>
        </p:nvSpPr>
        <p:spPr>
          <a:xfrm>
            <a:off x="76200" y="76200"/>
            <a:ext cx="8991600" cy="990600"/>
          </a:xfrm>
        </p:spPr>
        <p:txBody>
          <a:bodyPr>
            <a:normAutofit/>
          </a:bodyPr>
          <a:lstStyle/>
          <a:p>
            <a:pPr algn="ctr"/>
            <a:r>
              <a:rPr lang="en-US" sz="4000" dirty="0"/>
              <a:t>Wrested or Not Wrested Vegetation?</a:t>
            </a:r>
          </a:p>
        </p:txBody>
      </p:sp>
      <p:sp>
        <p:nvSpPr>
          <p:cNvPr id="7" name="Rectangle 6"/>
          <p:cNvSpPr/>
          <p:nvPr/>
        </p:nvSpPr>
        <p:spPr>
          <a:xfrm>
            <a:off x="685800" y="990600"/>
            <a:ext cx="7543800" cy="1015663"/>
          </a:xfrm>
          <a:prstGeom prst="rect">
            <a:avLst/>
          </a:prstGeom>
          <a:solidFill>
            <a:schemeClr val="accent1">
              <a:lumMod val="20000"/>
              <a:lumOff val="80000"/>
            </a:schemeClr>
          </a:solidFill>
        </p:spPr>
        <p:txBody>
          <a:bodyPr wrap="square">
            <a:spAutoFit/>
          </a:bodyPr>
          <a:lstStyle/>
          <a:p>
            <a:r>
              <a:rPr lang="en-US" sz="2000" dirty="0"/>
              <a:t>…movement of water by normal stream flow or wave action that removes soil, debris, and vegetation, creating a clear demarcation between water flow and vegetative growth…</a:t>
            </a:r>
          </a:p>
        </p:txBody>
      </p:sp>
      <p:grpSp>
        <p:nvGrpSpPr>
          <p:cNvPr id="8" name="Group 7"/>
          <p:cNvGrpSpPr/>
          <p:nvPr/>
        </p:nvGrpSpPr>
        <p:grpSpPr>
          <a:xfrm>
            <a:off x="1219200" y="2362199"/>
            <a:ext cx="2971800" cy="2438401"/>
            <a:chOff x="2535120" y="2133599"/>
            <a:chExt cx="2971800" cy="2438401"/>
          </a:xfrm>
        </p:grpSpPr>
        <p:grpSp>
          <p:nvGrpSpPr>
            <p:cNvPr id="9" name="Group 8"/>
            <p:cNvGrpSpPr/>
            <p:nvPr/>
          </p:nvGrpSpPr>
          <p:grpSpPr>
            <a:xfrm>
              <a:off x="2535120" y="2133599"/>
              <a:ext cx="2971800" cy="990600"/>
              <a:chOff x="-2162175" y="2971799"/>
              <a:chExt cx="1905000" cy="685800"/>
            </a:xfrm>
          </p:grpSpPr>
          <p:sp>
            <p:nvSpPr>
              <p:cNvPr id="11" name="Oval 10"/>
              <p:cNvSpPr/>
              <p:nvPr/>
            </p:nvSpPr>
            <p:spPr>
              <a:xfrm>
                <a:off x="-2162175" y="2971799"/>
                <a:ext cx="1905000" cy="685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723904" y="3112278"/>
                <a:ext cx="1027114" cy="404844"/>
              </a:xfrm>
              <a:prstGeom prst="rect">
                <a:avLst/>
              </a:prstGeom>
              <a:noFill/>
            </p:spPr>
            <p:txBody>
              <a:bodyPr wrap="none" rtlCol="0">
                <a:spAutoFit/>
              </a:bodyPr>
              <a:lstStyle/>
              <a:p>
                <a:r>
                  <a:rPr lang="en-US" sz="3200" dirty="0"/>
                  <a:t>Wrested</a:t>
                </a:r>
              </a:p>
            </p:txBody>
          </p:sp>
        </p:grpSp>
        <p:cxnSp>
          <p:nvCxnSpPr>
            <p:cNvPr id="10" name="Straight Arrow Connector 9"/>
            <p:cNvCxnSpPr/>
            <p:nvPr/>
          </p:nvCxnSpPr>
          <p:spPr>
            <a:xfrm>
              <a:off x="4592520" y="3124199"/>
              <a:ext cx="914400" cy="1447801"/>
            </a:xfrm>
            <a:prstGeom prst="straightConnector1">
              <a:avLst/>
            </a:prstGeom>
            <a:ln w="3175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22688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18</a:t>
            </a:fld>
            <a:endParaRPr lang="en-US" dirty="0"/>
          </a:p>
        </p:txBody>
      </p:sp>
      <p:sp>
        <p:nvSpPr>
          <p:cNvPr id="6" name="Title 4"/>
          <p:cNvSpPr>
            <a:spLocks noGrp="1"/>
          </p:cNvSpPr>
          <p:nvPr>
            <p:ph type="title"/>
          </p:nvPr>
        </p:nvSpPr>
        <p:spPr>
          <a:xfrm>
            <a:off x="76200" y="76200"/>
            <a:ext cx="8991600" cy="990600"/>
          </a:xfrm>
        </p:spPr>
        <p:txBody>
          <a:bodyPr>
            <a:normAutofit/>
          </a:bodyPr>
          <a:lstStyle/>
          <a:p>
            <a:pPr algn="ctr"/>
            <a:r>
              <a:rPr lang="en-US" sz="4000" dirty="0"/>
              <a:t>Wrested or Not Wrested Vegetation?</a:t>
            </a:r>
          </a:p>
        </p:txBody>
      </p:sp>
      <p:pic>
        <p:nvPicPr>
          <p:cNvPr id="3074" name="Picture 2" descr="\\topsoil\dropbox\Rain Event Pictures\Watson Mill State Park\Before Huricane Irma 9-7-17\P102040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1295400"/>
            <a:ext cx="7416800" cy="55626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143000" y="990600"/>
            <a:ext cx="7543800" cy="1015663"/>
          </a:xfrm>
          <a:prstGeom prst="rect">
            <a:avLst/>
          </a:prstGeom>
          <a:solidFill>
            <a:schemeClr val="accent1">
              <a:lumMod val="20000"/>
              <a:lumOff val="80000"/>
            </a:schemeClr>
          </a:solidFill>
        </p:spPr>
        <p:txBody>
          <a:bodyPr wrap="square">
            <a:spAutoFit/>
          </a:bodyPr>
          <a:lstStyle/>
          <a:p>
            <a:r>
              <a:rPr lang="en-US" sz="2000" dirty="0"/>
              <a:t>…movement of water by normal stream flow or wave action that removes soil, debris, and vegetation, creating a clear demarcation between water flow and vegetative growth…</a:t>
            </a:r>
          </a:p>
        </p:txBody>
      </p:sp>
      <p:grpSp>
        <p:nvGrpSpPr>
          <p:cNvPr id="8" name="Group 7"/>
          <p:cNvGrpSpPr/>
          <p:nvPr/>
        </p:nvGrpSpPr>
        <p:grpSpPr>
          <a:xfrm>
            <a:off x="2535120" y="2133600"/>
            <a:ext cx="2971800" cy="1524000"/>
            <a:chOff x="2535120" y="2133600"/>
            <a:chExt cx="2971800" cy="1524000"/>
          </a:xfrm>
        </p:grpSpPr>
        <p:grpSp>
          <p:nvGrpSpPr>
            <p:cNvPr id="9" name="Group 8"/>
            <p:cNvGrpSpPr/>
            <p:nvPr/>
          </p:nvGrpSpPr>
          <p:grpSpPr>
            <a:xfrm>
              <a:off x="2535120" y="2133600"/>
              <a:ext cx="2971800" cy="990600"/>
              <a:chOff x="-2162175" y="2971800"/>
              <a:chExt cx="1905000" cy="685800"/>
            </a:xfrm>
          </p:grpSpPr>
          <p:sp>
            <p:nvSpPr>
              <p:cNvPr id="12" name="Oval 11"/>
              <p:cNvSpPr/>
              <p:nvPr/>
            </p:nvSpPr>
            <p:spPr>
              <a:xfrm>
                <a:off x="-2162175" y="2971800"/>
                <a:ext cx="1905000" cy="685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974484" y="3112278"/>
                <a:ext cx="1478215" cy="404844"/>
              </a:xfrm>
              <a:prstGeom prst="rect">
                <a:avLst/>
              </a:prstGeom>
              <a:noFill/>
            </p:spPr>
            <p:txBody>
              <a:bodyPr wrap="none" rtlCol="0">
                <a:spAutoFit/>
              </a:bodyPr>
              <a:lstStyle/>
              <a:p>
                <a:r>
                  <a:rPr lang="en-US" sz="3200" dirty="0"/>
                  <a:t>Not Wrested</a:t>
                </a:r>
              </a:p>
            </p:txBody>
          </p:sp>
        </p:grpSp>
        <p:cxnSp>
          <p:nvCxnSpPr>
            <p:cNvPr id="11" name="Straight Arrow Connector 10"/>
            <p:cNvCxnSpPr/>
            <p:nvPr/>
          </p:nvCxnSpPr>
          <p:spPr>
            <a:xfrm>
              <a:off x="3847052" y="3124200"/>
              <a:ext cx="0" cy="533400"/>
            </a:xfrm>
            <a:prstGeom prst="straightConnector1">
              <a:avLst/>
            </a:prstGeom>
            <a:ln w="3175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sp>
        <p:nvSpPr>
          <p:cNvPr id="20" name="Rectangle 19"/>
          <p:cNvSpPr/>
          <p:nvPr/>
        </p:nvSpPr>
        <p:spPr>
          <a:xfrm>
            <a:off x="6781800" y="2590800"/>
            <a:ext cx="2286000" cy="3416320"/>
          </a:xfrm>
          <a:prstGeom prst="rect">
            <a:avLst/>
          </a:prstGeom>
          <a:solidFill>
            <a:schemeClr val="accent1">
              <a:lumMod val="20000"/>
              <a:lumOff val="80000"/>
            </a:schemeClr>
          </a:solidFill>
        </p:spPr>
        <p:txBody>
          <a:bodyPr wrap="square">
            <a:spAutoFit/>
          </a:bodyPr>
          <a:lstStyle/>
          <a:p>
            <a:r>
              <a:rPr lang="en-US" dirty="0"/>
              <a:t>The absence of wrested vegetation can be due to completely vegetated banks and/or</a:t>
            </a:r>
          </a:p>
          <a:p>
            <a:r>
              <a:rPr lang="en-US" dirty="0"/>
              <a:t>bottoms (excluding aquatic vegetation), rip rap or a solid bulkhead, seawall, or retaining wall.</a:t>
            </a:r>
          </a:p>
        </p:txBody>
      </p:sp>
    </p:spTree>
    <p:extLst>
      <p:ext uri="{BB962C8B-B14F-4D97-AF65-F5344CB8AC3E}">
        <p14:creationId xmlns:p14="http://schemas.microsoft.com/office/powerpoint/2010/main" val="2968784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19</a:t>
            </a:fld>
            <a:endParaRPr lang="en-US" dirty="0"/>
          </a:p>
        </p:txBody>
      </p:sp>
      <p:sp>
        <p:nvSpPr>
          <p:cNvPr id="6" name="Title 4"/>
          <p:cNvSpPr>
            <a:spLocks noGrp="1"/>
          </p:cNvSpPr>
          <p:nvPr>
            <p:ph type="title"/>
          </p:nvPr>
        </p:nvSpPr>
        <p:spPr>
          <a:xfrm>
            <a:off x="76200" y="76200"/>
            <a:ext cx="8991600" cy="990600"/>
          </a:xfrm>
        </p:spPr>
        <p:txBody>
          <a:bodyPr>
            <a:normAutofit/>
          </a:bodyPr>
          <a:lstStyle/>
          <a:p>
            <a:pPr algn="ctr"/>
            <a:r>
              <a:rPr lang="en-US" sz="4000" dirty="0"/>
              <a:t>Wrested or Not Wrested Vegetation?</a:t>
            </a:r>
          </a:p>
        </p:txBody>
      </p:sp>
      <p:pic>
        <p:nvPicPr>
          <p:cNvPr id="4098" name="Picture 2" descr="P:\mydocs\Overviews\Greene Co\LIA Assistance_July 2017\Pictures 07122017\Bayside2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050" y="1175240"/>
            <a:ext cx="7543800" cy="565785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762000" y="990600"/>
            <a:ext cx="7543800" cy="1015663"/>
          </a:xfrm>
          <a:prstGeom prst="rect">
            <a:avLst/>
          </a:prstGeom>
          <a:solidFill>
            <a:schemeClr val="accent1">
              <a:lumMod val="20000"/>
              <a:lumOff val="80000"/>
            </a:schemeClr>
          </a:solidFill>
        </p:spPr>
        <p:txBody>
          <a:bodyPr wrap="square">
            <a:spAutoFit/>
          </a:bodyPr>
          <a:lstStyle/>
          <a:p>
            <a:r>
              <a:rPr lang="en-US" sz="2000" dirty="0"/>
              <a:t>…movement of water by normal stream flow or wave action that removes soil, debris, and vegetation, creating a clear demarcation between water flow and vegetative growth…</a:t>
            </a:r>
          </a:p>
        </p:txBody>
      </p:sp>
      <p:grpSp>
        <p:nvGrpSpPr>
          <p:cNvPr id="8" name="Group 7"/>
          <p:cNvGrpSpPr/>
          <p:nvPr/>
        </p:nvGrpSpPr>
        <p:grpSpPr>
          <a:xfrm>
            <a:off x="2173170" y="2133600"/>
            <a:ext cx="2971800" cy="2871268"/>
            <a:chOff x="2535120" y="2133600"/>
            <a:chExt cx="2971800" cy="2871268"/>
          </a:xfrm>
        </p:grpSpPr>
        <p:grpSp>
          <p:nvGrpSpPr>
            <p:cNvPr id="9" name="Group 8"/>
            <p:cNvGrpSpPr/>
            <p:nvPr/>
          </p:nvGrpSpPr>
          <p:grpSpPr>
            <a:xfrm>
              <a:off x="2535120" y="2133600"/>
              <a:ext cx="2971800" cy="990600"/>
              <a:chOff x="-2162175" y="2971800"/>
              <a:chExt cx="1905000" cy="685800"/>
            </a:xfrm>
          </p:grpSpPr>
          <p:sp>
            <p:nvSpPr>
              <p:cNvPr id="12" name="Oval 11"/>
              <p:cNvSpPr/>
              <p:nvPr/>
            </p:nvSpPr>
            <p:spPr>
              <a:xfrm>
                <a:off x="-2162175" y="2971800"/>
                <a:ext cx="1905000" cy="685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974484" y="3112278"/>
                <a:ext cx="1478215" cy="404844"/>
              </a:xfrm>
              <a:prstGeom prst="rect">
                <a:avLst/>
              </a:prstGeom>
              <a:noFill/>
            </p:spPr>
            <p:txBody>
              <a:bodyPr wrap="none" rtlCol="0">
                <a:spAutoFit/>
              </a:bodyPr>
              <a:lstStyle/>
              <a:p>
                <a:r>
                  <a:rPr lang="en-US" sz="3200" dirty="0"/>
                  <a:t>Not Wrested</a:t>
                </a:r>
              </a:p>
            </p:txBody>
          </p:sp>
        </p:grpSp>
        <p:cxnSp>
          <p:nvCxnSpPr>
            <p:cNvPr id="10" name="Straight Arrow Connector 9"/>
            <p:cNvCxnSpPr/>
            <p:nvPr/>
          </p:nvCxnSpPr>
          <p:spPr>
            <a:xfrm>
              <a:off x="4191000" y="3124200"/>
              <a:ext cx="533400" cy="1880668"/>
            </a:xfrm>
            <a:prstGeom prst="straightConnector1">
              <a:avLst/>
            </a:prstGeom>
            <a:ln w="3175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sp>
        <p:nvSpPr>
          <p:cNvPr id="14" name="Rectangle 13"/>
          <p:cNvSpPr/>
          <p:nvPr/>
        </p:nvSpPr>
        <p:spPr>
          <a:xfrm>
            <a:off x="6781800" y="2362200"/>
            <a:ext cx="2286000" cy="3416320"/>
          </a:xfrm>
          <a:prstGeom prst="rect">
            <a:avLst/>
          </a:prstGeom>
          <a:solidFill>
            <a:schemeClr val="accent1">
              <a:lumMod val="20000"/>
              <a:lumOff val="80000"/>
            </a:schemeClr>
          </a:solidFill>
        </p:spPr>
        <p:txBody>
          <a:bodyPr wrap="square">
            <a:spAutoFit/>
          </a:bodyPr>
          <a:lstStyle/>
          <a:p>
            <a:r>
              <a:rPr lang="en-US" dirty="0"/>
              <a:t>The absence of wrested vegetation can be due to completely vegetated banks and/or</a:t>
            </a:r>
          </a:p>
          <a:p>
            <a:r>
              <a:rPr lang="en-US" dirty="0"/>
              <a:t>bottoms (excluding aquatic vegetation), rip rap or a solid bulkhead, seawall, or retaining wall.</a:t>
            </a:r>
          </a:p>
        </p:txBody>
      </p:sp>
    </p:spTree>
    <p:extLst>
      <p:ext uri="{BB962C8B-B14F-4D97-AF65-F5344CB8AC3E}">
        <p14:creationId xmlns:p14="http://schemas.microsoft.com/office/powerpoint/2010/main" val="2378311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14400" y="533400"/>
            <a:ext cx="7772400" cy="1828800"/>
          </a:xfrm>
        </p:spPr>
        <p:txBody>
          <a:bodyPr/>
          <a:lstStyle/>
          <a:p>
            <a:r>
              <a:rPr lang="en-US" dirty="0"/>
              <a:t>Overview</a:t>
            </a:r>
          </a:p>
        </p:txBody>
      </p:sp>
      <p:sp>
        <p:nvSpPr>
          <p:cNvPr id="7" name="Text Placeholder 5"/>
          <p:cNvSpPr>
            <a:spLocks noGrp="1"/>
          </p:cNvSpPr>
          <p:nvPr>
            <p:ph type="body" idx="1"/>
          </p:nvPr>
        </p:nvSpPr>
        <p:spPr>
          <a:xfrm>
            <a:off x="2895600" y="2514600"/>
            <a:ext cx="6096000" cy="4343400"/>
          </a:xfrm>
        </p:spPr>
        <p:txBody>
          <a:bodyPr>
            <a:noAutofit/>
          </a:bodyPr>
          <a:lstStyle/>
          <a:p>
            <a:r>
              <a:rPr lang="en-US" sz="1800" dirty="0"/>
              <a:t>State Waters – Slide 3</a:t>
            </a:r>
          </a:p>
          <a:p>
            <a:pPr defTabSz="457200"/>
            <a:r>
              <a:rPr lang="en-US" sz="1800" dirty="0"/>
              <a:t>	Definition – Slide 4</a:t>
            </a:r>
          </a:p>
          <a:p>
            <a:pPr defTabSz="457200"/>
            <a:r>
              <a:rPr lang="en-US" sz="1800" dirty="0"/>
              <a:t>	Steps to Determine State Waters – Slide 29</a:t>
            </a:r>
          </a:p>
          <a:p>
            <a:pPr defTabSz="457200"/>
            <a:r>
              <a:rPr lang="en-US" sz="1800" dirty="0"/>
              <a:t>	Buffer Variances &amp; Exemptions – 	Slide 36</a:t>
            </a:r>
          </a:p>
          <a:p>
            <a:r>
              <a:rPr lang="en-US" sz="1800" dirty="0"/>
              <a:t>Coastal Marshlands – Slide 49</a:t>
            </a:r>
          </a:p>
          <a:p>
            <a:pPr defTabSz="457200"/>
            <a:r>
              <a:rPr lang="en-US" sz="1800" dirty="0"/>
              <a:t>	Definition – Slide 50</a:t>
            </a:r>
          </a:p>
          <a:p>
            <a:pPr defTabSz="457200"/>
            <a:r>
              <a:rPr lang="en-US" sz="1800" dirty="0"/>
              <a:t>	Steps to Determine Coastal Marshlands – Slide 51</a:t>
            </a:r>
          </a:p>
          <a:p>
            <a:r>
              <a:rPr lang="en-US" sz="1800" dirty="0"/>
              <a:t>Waters of the U.S. – Slide 60</a:t>
            </a:r>
          </a:p>
          <a:p>
            <a:pPr defTabSz="457200"/>
            <a:r>
              <a:rPr lang="en-US" sz="1800" dirty="0"/>
              <a:t>	Definition – Slide 61</a:t>
            </a:r>
          </a:p>
          <a:p>
            <a:pPr defTabSz="457200"/>
            <a:r>
              <a:rPr lang="en-US" sz="1800" dirty="0"/>
              <a:t>	Wetlands – Slide 76</a:t>
            </a:r>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2</a:t>
            </a:fld>
            <a:endParaRPr lang="en-US" dirty="0"/>
          </a:p>
        </p:txBody>
      </p:sp>
    </p:spTree>
    <p:extLst>
      <p:ext uri="{BB962C8B-B14F-4D97-AF65-F5344CB8AC3E}">
        <p14:creationId xmlns:p14="http://schemas.microsoft.com/office/powerpoint/2010/main" val="495121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20</a:t>
            </a:fld>
            <a:endParaRPr lang="en-US" dirty="0"/>
          </a:p>
        </p:txBody>
      </p:sp>
      <p:sp>
        <p:nvSpPr>
          <p:cNvPr id="2" name="Title 1"/>
          <p:cNvSpPr>
            <a:spLocks noGrp="1"/>
          </p:cNvSpPr>
          <p:nvPr>
            <p:ph type="title"/>
          </p:nvPr>
        </p:nvSpPr>
        <p:spPr>
          <a:xfrm>
            <a:off x="0" y="274638"/>
            <a:ext cx="9144000" cy="1143000"/>
          </a:xfrm>
        </p:spPr>
        <p:txBody>
          <a:bodyPr>
            <a:noAutofit/>
          </a:bodyPr>
          <a:lstStyle/>
          <a:p>
            <a:r>
              <a:rPr lang="en-US" sz="3800" dirty="0"/>
              <a:t>Important Terms - Normal Stream Flow</a:t>
            </a:r>
          </a:p>
        </p:txBody>
      </p:sp>
      <p:sp>
        <p:nvSpPr>
          <p:cNvPr id="4" name="Content Placeholder 3"/>
          <p:cNvSpPr txBox="1">
            <a:spLocks/>
          </p:cNvSpPr>
          <p:nvPr/>
        </p:nvSpPr>
        <p:spPr>
          <a:xfrm>
            <a:off x="612648" y="1600200"/>
            <a:ext cx="8153400" cy="4495800"/>
          </a:xfrm>
          <a:prstGeom prst="rect">
            <a:avLst/>
          </a:prstGeom>
        </p:spPr>
        <p:txBody>
          <a:bodyPr>
            <a:normAutofit fontScale="85000" lnSpcReduction="10000"/>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buClr>
                <a:schemeClr val="accent1"/>
              </a:buClr>
              <a:buSzPct val="100000"/>
              <a:buFont typeface="Wingdings 3" panose="05040102010807070707" pitchFamily="18" charset="2"/>
              <a:buChar char="}"/>
            </a:pPr>
            <a:r>
              <a:rPr lang="en-US" dirty="0"/>
              <a:t>The State mandated buffer requirements apply to State Waters that have wrested vegetation by </a:t>
            </a:r>
            <a:r>
              <a:rPr lang="en-US" b="1" i="1" dirty="0">
                <a:solidFill>
                  <a:schemeClr val="accent4"/>
                </a:solidFill>
              </a:rPr>
              <a:t>normal stream flow  </a:t>
            </a:r>
          </a:p>
          <a:p>
            <a:pPr marL="0" indent="0">
              <a:buFont typeface="Wingdings"/>
              <a:buNone/>
            </a:pPr>
            <a:endParaRPr lang="en-US" i="1" dirty="0"/>
          </a:p>
          <a:p>
            <a:pPr>
              <a:buClr>
                <a:schemeClr val="accent1"/>
              </a:buClr>
              <a:buSzPct val="100000"/>
              <a:buFont typeface="Wingdings 3" panose="05040102010807070707" pitchFamily="18" charset="2"/>
              <a:buChar char="}"/>
            </a:pPr>
            <a:r>
              <a:rPr lang="en-US" b="1" dirty="0">
                <a:solidFill>
                  <a:schemeClr val="accent2"/>
                </a:solidFill>
              </a:rPr>
              <a:t>Normal Stream Flow </a:t>
            </a:r>
            <a:r>
              <a:rPr lang="en-US" sz="2600" i="1" dirty="0"/>
              <a:t>(</a:t>
            </a:r>
            <a:r>
              <a:rPr lang="en-US" sz="2600" dirty="0"/>
              <a:t>Per Rule 391-3-7-.01(w))</a:t>
            </a:r>
          </a:p>
          <a:p>
            <a:pPr lvl="1">
              <a:buSzPct val="100000"/>
              <a:buFont typeface="Verdana" panose="020B0604030504040204" pitchFamily="34" charset="0"/>
              <a:buChar char="◦"/>
            </a:pPr>
            <a:r>
              <a:rPr lang="en-US" dirty="0"/>
              <a:t>For </a:t>
            </a:r>
            <a:r>
              <a:rPr lang="en-US" u="sng" dirty="0"/>
              <a:t>non-trout waters only</a:t>
            </a:r>
            <a:r>
              <a:rPr lang="en-US" dirty="0"/>
              <a:t>, any stream flow that consists solely of base flow or consists of both </a:t>
            </a:r>
            <a:r>
              <a:rPr lang="en-US" i="1" dirty="0">
                <a:solidFill>
                  <a:schemeClr val="accent1"/>
                </a:solidFill>
              </a:rPr>
              <a:t>base</a:t>
            </a:r>
            <a:r>
              <a:rPr lang="en-US" i="1" dirty="0">
                <a:solidFill>
                  <a:srgbClr val="008000"/>
                </a:solidFill>
              </a:rPr>
              <a:t> </a:t>
            </a:r>
            <a:r>
              <a:rPr lang="en-US" i="1" dirty="0">
                <a:solidFill>
                  <a:schemeClr val="accent1"/>
                </a:solidFill>
              </a:rPr>
              <a:t>flow</a:t>
            </a:r>
            <a:r>
              <a:rPr lang="en-US" dirty="0">
                <a:solidFill>
                  <a:schemeClr val="accent1"/>
                </a:solidFill>
              </a:rPr>
              <a:t> </a:t>
            </a:r>
            <a:r>
              <a:rPr lang="en-US" dirty="0"/>
              <a:t>and </a:t>
            </a:r>
            <a:r>
              <a:rPr lang="en-US" i="1" dirty="0">
                <a:solidFill>
                  <a:schemeClr val="accent1"/>
                </a:solidFill>
              </a:rPr>
              <a:t>direct runoff </a:t>
            </a:r>
            <a:r>
              <a:rPr lang="en-US" dirty="0"/>
              <a:t>during any period of the year</a:t>
            </a:r>
          </a:p>
          <a:p>
            <a:pPr lvl="2">
              <a:buSzPct val="100000"/>
              <a:buFont typeface="Verdana" panose="020B0604030504040204" pitchFamily="34" charset="0"/>
              <a:buChar char="◦"/>
            </a:pPr>
            <a:r>
              <a:rPr lang="en-US" dirty="0">
                <a:solidFill>
                  <a:schemeClr val="accent1"/>
                </a:solidFill>
              </a:rPr>
              <a:t>Base Flow </a:t>
            </a:r>
            <a:r>
              <a:rPr lang="en-US" dirty="0"/>
              <a:t>– the discharge that enters the stream channel through the soil. This includes spring flow into streams.</a:t>
            </a:r>
          </a:p>
          <a:p>
            <a:pPr lvl="2">
              <a:buSzPct val="100000"/>
              <a:buFont typeface="Verdana" panose="020B0604030504040204" pitchFamily="34" charset="0"/>
              <a:buChar char="◦"/>
            </a:pPr>
            <a:r>
              <a:rPr lang="en-US" dirty="0">
                <a:solidFill>
                  <a:schemeClr val="accent1"/>
                </a:solidFill>
              </a:rPr>
              <a:t>Direct runoff </a:t>
            </a:r>
            <a:r>
              <a:rPr lang="en-US" dirty="0"/>
              <a:t>– the water entering stream channels promptly after rainfalls or snow melts</a:t>
            </a:r>
          </a:p>
        </p:txBody>
      </p:sp>
    </p:spTree>
    <p:extLst>
      <p:ext uri="{BB962C8B-B14F-4D97-AF65-F5344CB8AC3E}">
        <p14:creationId xmlns:p14="http://schemas.microsoft.com/office/powerpoint/2010/main" val="27434625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21</a:t>
            </a:fld>
            <a:endParaRPr lang="en-US" dirty="0"/>
          </a:p>
        </p:txBody>
      </p:sp>
      <p:sp>
        <p:nvSpPr>
          <p:cNvPr id="2" name="Title 1"/>
          <p:cNvSpPr>
            <a:spLocks noGrp="1"/>
          </p:cNvSpPr>
          <p:nvPr>
            <p:ph type="title"/>
          </p:nvPr>
        </p:nvSpPr>
        <p:spPr>
          <a:xfrm>
            <a:off x="304800" y="274638"/>
            <a:ext cx="8458200" cy="1143000"/>
          </a:xfrm>
        </p:spPr>
        <p:txBody>
          <a:bodyPr/>
          <a:lstStyle/>
          <a:p>
            <a:r>
              <a:rPr lang="en-US" sz="4400" dirty="0"/>
              <a:t>What Type of Stream is Present?</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1819275"/>
            <a:ext cx="7696200" cy="4810125"/>
          </a:xfrm>
          <a:prstGeom prst="rect">
            <a:avLst/>
          </a:prstGeom>
        </p:spPr>
      </p:pic>
    </p:spTree>
    <p:extLst>
      <p:ext uri="{BB962C8B-B14F-4D97-AF65-F5344CB8AC3E}">
        <p14:creationId xmlns:p14="http://schemas.microsoft.com/office/powerpoint/2010/main" val="31673311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09600" y="1295400"/>
            <a:ext cx="8229600" cy="4724400"/>
          </a:xfrm>
        </p:spPr>
        <p:txBody>
          <a:bodyPr>
            <a:normAutofit lnSpcReduction="10000"/>
          </a:bodyPr>
          <a:lstStyle/>
          <a:p>
            <a:pPr>
              <a:buSzPct val="100000"/>
            </a:pPr>
            <a:r>
              <a:rPr lang="en-US" dirty="0">
                <a:solidFill>
                  <a:schemeClr val="accent2"/>
                </a:solidFill>
              </a:rPr>
              <a:t>Base flow that </a:t>
            </a:r>
            <a:r>
              <a:rPr lang="en-US" u="sng" dirty="0">
                <a:solidFill>
                  <a:schemeClr val="accent1"/>
                </a:solidFill>
              </a:rPr>
              <a:t>maintains</a:t>
            </a:r>
            <a:r>
              <a:rPr lang="en-US" dirty="0">
                <a:solidFill>
                  <a:schemeClr val="accent2"/>
                </a:solidFill>
              </a:rPr>
              <a:t> stream flow throughout the year under normal circumstances</a:t>
            </a:r>
          </a:p>
          <a:p>
            <a:pPr>
              <a:buSzPct val="100000"/>
            </a:pPr>
            <a:r>
              <a:rPr lang="en-US" dirty="0"/>
              <a:t>Well-developed stream banks</a:t>
            </a:r>
          </a:p>
          <a:p>
            <a:pPr>
              <a:buSzPct val="100000"/>
            </a:pPr>
            <a:r>
              <a:rPr lang="en-US" dirty="0"/>
              <a:t>A channel that is almost always sinuous (winding)</a:t>
            </a:r>
          </a:p>
          <a:p>
            <a:pPr>
              <a:buSzPct val="100000"/>
            </a:pPr>
            <a:r>
              <a:rPr lang="en-US" dirty="0"/>
              <a:t>Evidence of fluctuating high water marks</a:t>
            </a:r>
          </a:p>
          <a:p>
            <a:pPr>
              <a:buSzPct val="100000"/>
            </a:pPr>
            <a:r>
              <a:rPr lang="en-US" dirty="0"/>
              <a:t>Evidence of soil and debris movement (scour) in the channel</a:t>
            </a:r>
          </a:p>
          <a:p>
            <a:pPr>
              <a:buSzPct val="100000"/>
            </a:pPr>
            <a:r>
              <a:rPr lang="en-US" dirty="0"/>
              <a:t>Presence of hydric soils</a:t>
            </a:r>
          </a:p>
          <a:p>
            <a:pPr>
              <a:buSzPct val="100000"/>
            </a:pPr>
            <a:r>
              <a:rPr lang="en-US" dirty="0"/>
              <a:t>Presence of wetland vegetation</a:t>
            </a:r>
          </a:p>
          <a:p>
            <a:endParaRPr lang="en-US" dirty="0"/>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22</a:t>
            </a:fld>
            <a:endParaRPr lang="en-US" dirty="0"/>
          </a:p>
        </p:txBody>
      </p:sp>
      <p:sp>
        <p:nvSpPr>
          <p:cNvPr id="2" name="Title 1"/>
          <p:cNvSpPr>
            <a:spLocks noGrp="1"/>
          </p:cNvSpPr>
          <p:nvPr>
            <p:ph type="title"/>
          </p:nvPr>
        </p:nvSpPr>
        <p:spPr>
          <a:xfrm>
            <a:off x="152400" y="228600"/>
            <a:ext cx="8839200" cy="1143000"/>
          </a:xfrm>
        </p:spPr>
        <p:txBody>
          <a:bodyPr/>
          <a:lstStyle/>
          <a:p>
            <a:r>
              <a:rPr lang="en-US" sz="4500" dirty="0"/>
              <a:t>Perennial Stream Characteristics</a:t>
            </a:r>
          </a:p>
        </p:txBody>
      </p:sp>
    </p:spTree>
    <p:extLst>
      <p:ext uri="{BB962C8B-B14F-4D97-AF65-F5344CB8AC3E}">
        <p14:creationId xmlns:p14="http://schemas.microsoft.com/office/powerpoint/2010/main" val="25712292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23</a:t>
            </a:fld>
            <a:endParaRPr lang="en-US" dirty="0"/>
          </a:p>
        </p:txBody>
      </p:sp>
      <p:sp>
        <p:nvSpPr>
          <p:cNvPr id="2" name="Title 1"/>
          <p:cNvSpPr>
            <a:spLocks noGrp="1"/>
          </p:cNvSpPr>
          <p:nvPr>
            <p:ph type="title"/>
          </p:nvPr>
        </p:nvSpPr>
        <p:spPr>
          <a:xfrm>
            <a:off x="228600" y="304800"/>
            <a:ext cx="8686800" cy="1143000"/>
          </a:xfrm>
        </p:spPr>
        <p:txBody>
          <a:bodyPr/>
          <a:lstStyle/>
          <a:p>
            <a:r>
              <a:rPr lang="en-US" sz="4500" dirty="0"/>
              <a:t>Perennial Stream Characteristics</a:t>
            </a:r>
          </a:p>
        </p:txBody>
      </p:sp>
      <p:pic>
        <p:nvPicPr>
          <p:cNvPr id="4" name="Picture 4" descr="C:\Users\bhart\AppData\Local\Microsoft\Windows\Temporary Internet Files\Content.IE5\8WOYXPSN\South_Branch_Big_Timber_Creek[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0200" y="1828800"/>
            <a:ext cx="6019800" cy="4514850"/>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59200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12648" y="1447800"/>
            <a:ext cx="8153400" cy="4419600"/>
          </a:xfrm>
        </p:spPr>
        <p:txBody>
          <a:bodyPr>
            <a:normAutofit/>
          </a:bodyPr>
          <a:lstStyle/>
          <a:p>
            <a:pPr>
              <a:buSzPct val="100000"/>
            </a:pPr>
            <a:r>
              <a:rPr lang="en-US" dirty="0">
                <a:solidFill>
                  <a:schemeClr val="accent2"/>
                </a:solidFill>
              </a:rPr>
              <a:t>Base flow that is </a:t>
            </a:r>
            <a:r>
              <a:rPr lang="en-US" u="sng" dirty="0">
                <a:solidFill>
                  <a:schemeClr val="accent1"/>
                </a:solidFill>
              </a:rPr>
              <a:t>seasonally</a:t>
            </a:r>
            <a:r>
              <a:rPr lang="en-US" dirty="0">
                <a:solidFill>
                  <a:schemeClr val="accent1"/>
                </a:solidFill>
              </a:rPr>
              <a:t> </a:t>
            </a:r>
            <a:r>
              <a:rPr lang="en-US" dirty="0">
                <a:solidFill>
                  <a:schemeClr val="accent2"/>
                </a:solidFill>
              </a:rPr>
              <a:t>present</a:t>
            </a:r>
          </a:p>
          <a:p>
            <a:pPr>
              <a:buSzPct val="100000"/>
            </a:pPr>
            <a:r>
              <a:rPr lang="en-US" dirty="0"/>
              <a:t>Presence of crayfish burrows and aquatic insects</a:t>
            </a:r>
          </a:p>
          <a:p>
            <a:pPr>
              <a:buSzPct val="100000"/>
            </a:pPr>
            <a:r>
              <a:rPr lang="en-US" dirty="0"/>
              <a:t>Well-developed stream banks</a:t>
            </a:r>
          </a:p>
          <a:p>
            <a:pPr>
              <a:buSzPct val="100000"/>
            </a:pPr>
            <a:r>
              <a:rPr lang="en-US" dirty="0"/>
              <a:t>Evidence of fluctuating high water marks</a:t>
            </a:r>
          </a:p>
          <a:p>
            <a:pPr>
              <a:buSzPct val="100000"/>
            </a:pPr>
            <a:r>
              <a:rPr lang="en-US" dirty="0"/>
              <a:t>Evidence of soil and debris movement (scour) in the channel</a:t>
            </a:r>
          </a:p>
          <a:p>
            <a:pPr>
              <a:buSzPct val="100000"/>
            </a:pPr>
            <a:r>
              <a:rPr lang="en-US" dirty="0"/>
              <a:t>Presence of hydric soils</a:t>
            </a:r>
          </a:p>
          <a:p>
            <a:pPr>
              <a:buSzPct val="100000"/>
            </a:pPr>
            <a:r>
              <a:rPr lang="en-US" dirty="0"/>
              <a:t>Presence of wetland vegetation</a:t>
            </a:r>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24</a:t>
            </a:fld>
            <a:endParaRPr lang="en-US" dirty="0"/>
          </a:p>
        </p:txBody>
      </p:sp>
      <p:sp>
        <p:nvSpPr>
          <p:cNvPr id="2" name="Title 1"/>
          <p:cNvSpPr>
            <a:spLocks noGrp="1"/>
          </p:cNvSpPr>
          <p:nvPr>
            <p:ph type="title"/>
          </p:nvPr>
        </p:nvSpPr>
        <p:spPr>
          <a:xfrm>
            <a:off x="76200" y="274638"/>
            <a:ext cx="8915400" cy="1143000"/>
          </a:xfrm>
        </p:spPr>
        <p:txBody>
          <a:bodyPr/>
          <a:lstStyle/>
          <a:p>
            <a:r>
              <a:rPr lang="en-US" sz="4200" dirty="0"/>
              <a:t>Intermittent Stream Characteristics</a:t>
            </a:r>
          </a:p>
        </p:txBody>
      </p:sp>
    </p:spTree>
    <p:extLst>
      <p:ext uri="{BB962C8B-B14F-4D97-AF65-F5344CB8AC3E}">
        <p14:creationId xmlns:p14="http://schemas.microsoft.com/office/powerpoint/2010/main" val="22483877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25</a:t>
            </a:fld>
            <a:endParaRPr lang="en-US" dirty="0"/>
          </a:p>
        </p:txBody>
      </p:sp>
      <p:sp>
        <p:nvSpPr>
          <p:cNvPr id="2" name="Title 1"/>
          <p:cNvSpPr>
            <a:spLocks noGrp="1"/>
          </p:cNvSpPr>
          <p:nvPr>
            <p:ph type="title"/>
          </p:nvPr>
        </p:nvSpPr>
        <p:spPr>
          <a:xfrm>
            <a:off x="228600" y="274638"/>
            <a:ext cx="8763000" cy="1143000"/>
          </a:xfrm>
        </p:spPr>
        <p:txBody>
          <a:bodyPr/>
          <a:lstStyle/>
          <a:p>
            <a:r>
              <a:rPr lang="en-US" sz="4200" dirty="0"/>
              <a:t>Intermittent Stream Characteristics</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166" t="1476" r="1027" b="1687"/>
          <a:stretch/>
        </p:blipFill>
        <p:spPr>
          <a:xfrm>
            <a:off x="976284" y="1447800"/>
            <a:ext cx="7310716" cy="4800600"/>
          </a:xfrm>
          <a:prstGeom prst="rect">
            <a:avLst/>
          </a:prstGeom>
          <a:ln w="9525">
            <a:solidFill>
              <a:schemeClr val="tx1"/>
            </a:solidFill>
          </a:ln>
        </p:spPr>
      </p:pic>
    </p:spTree>
    <p:extLst>
      <p:ext uri="{BB962C8B-B14F-4D97-AF65-F5344CB8AC3E}">
        <p14:creationId xmlns:p14="http://schemas.microsoft.com/office/powerpoint/2010/main" val="34698089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85800" y="1371600"/>
            <a:ext cx="8305800" cy="4876800"/>
          </a:xfrm>
        </p:spPr>
        <p:txBody>
          <a:bodyPr>
            <a:normAutofit/>
          </a:bodyPr>
          <a:lstStyle/>
          <a:p>
            <a:pPr>
              <a:buSzPct val="100000"/>
            </a:pPr>
            <a:r>
              <a:rPr lang="en-US" dirty="0">
                <a:solidFill>
                  <a:schemeClr val="accent2"/>
                </a:solidFill>
              </a:rPr>
              <a:t>Flows only in </a:t>
            </a:r>
            <a:r>
              <a:rPr lang="en-US" u="sng" dirty="0">
                <a:solidFill>
                  <a:schemeClr val="accent1"/>
                </a:solidFill>
              </a:rPr>
              <a:t>direct response to precipitation</a:t>
            </a:r>
          </a:p>
          <a:p>
            <a:pPr>
              <a:buSzPct val="100000"/>
            </a:pPr>
            <a:r>
              <a:rPr lang="en-US" dirty="0"/>
              <a:t>If there is no flowing water within 48 hours of a rain event, the drainage feature is most probably ephemeral</a:t>
            </a:r>
          </a:p>
          <a:p>
            <a:pPr>
              <a:buSzPct val="100000"/>
            </a:pPr>
            <a:r>
              <a:rPr lang="en-US" dirty="0"/>
              <a:t>No well-defined channel</a:t>
            </a:r>
          </a:p>
          <a:p>
            <a:pPr>
              <a:buSzPct val="100000"/>
            </a:pPr>
            <a:r>
              <a:rPr lang="en-US" dirty="0"/>
              <a:t>Absence of riffles/pools</a:t>
            </a:r>
          </a:p>
          <a:p>
            <a:pPr>
              <a:buSzPct val="100000"/>
            </a:pPr>
            <a:r>
              <a:rPr lang="en-US" dirty="0"/>
              <a:t>A flow area that is almost always straight</a:t>
            </a:r>
          </a:p>
          <a:p>
            <a:pPr>
              <a:buSzPct val="100000"/>
            </a:pPr>
            <a:r>
              <a:rPr lang="en-US" dirty="0"/>
              <a:t>Lack of groundwater-induced base flows</a:t>
            </a:r>
          </a:p>
          <a:p>
            <a:pPr>
              <a:buSzPct val="100000"/>
            </a:pPr>
            <a:r>
              <a:rPr lang="en-US" dirty="0"/>
              <a:t>Lack of hydric soils that dominate the banks</a:t>
            </a:r>
          </a:p>
          <a:p>
            <a:pPr>
              <a:buSzPct val="100000"/>
            </a:pPr>
            <a:r>
              <a:rPr lang="en-US" dirty="0"/>
              <a:t>Lack of wetland vegetation</a:t>
            </a:r>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26</a:t>
            </a:fld>
            <a:endParaRPr lang="en-US" dirty="0"/>
          </a:p>
        </p:txBody>
      </p:sp>
      <p:sp>
        <p:nvSpPr>
          <p:cNvPr id="2" name="Title 1"/>
          <p:cNvSpPr>
            <a:spLocks noGrp="1"/>
          </p:cNvSpPr>
          <p:nvPr>
            <p:ph type="title"/>
          </p:nvPr>
        </p:nvSpPr>
        <p:spPr>
          <a:xfrm>
            <a:off x="152400" y="152400"/>
            <a:ext cx="8839200" cy="1143000"/>
          </a:xfrm>
        </p:spPr>
        <p:txBody>
          <a:bodyPr/>
          <a:lstStyle/>
          <a:p>
            <a:r>
              <a:rPr lang="en-US" sz="4400" dirty="0"/>
              <a:t>Ephemeral Stream Characteristics</a:t>
            </a:r>
          </a:p>
        </p:txBody>
      </p:sp>
    </p:spTree>
    <p:extLst>
      <p:ext uri="{BB962C8B-B14F-4D97-AF65-F5344CB8AC3E}">
        <p14:creationId xmlns:p14="http://schemas.microsoft.com/office/powerpoint/2010/main" val="28171894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27</a:t>
            </a:fld>
            <a:endParaRPr lang="en-US" dirty="0"/>
          </a:p>
        </p:txBody>
      </p:sp>
      <p:sp>
        <p:nvSpPr>
          <p:cNvPr id="2" name="Title 1"/>
          <p:cNvSpPr>
            <a:spLocks noGrp="1"/>
          </p:cNvSpPr>
          <p:nvPr>
            <p:ph type="title"/>
          </p:nvPr>
        </p:nvSpPr>
        <p:spPr>
          <a:xfrm>
            <a:off x="152400" y="274638"/>
            <a:ext cx="8915400" cy="1143000"/>
          </a:xfrm>
        </p:spPr>
        <p:txBody>
          <a:bodyPr/>
          <a:lstStyle/>
          <a:p>
            <a:r>
              <a:rPr lang="en-US" sz="4400" dirty="0"/>
              <a:t>Ephemeral Stream Characteristics</a:t>
            </a:r>
          </a:p>
        </p:txBody>
      </p:sp>
      <p:grpSp>
        <p:nvGrpSpPr>
          <p:cNvPr id="4" name="Group 3"/>
          <p:cNvGrpSpPr/>
          <p:nvPr/>
        </p:nvGrpSpPr>
        <p:grpSpPr>
          <a:xfrm>
            <a:off x="76200" y="1981200"/>
            <a:ext cx="8991600" cy="4191000"/>
            <a:chOff x="0" y="2057400"/>
            <a:chExt cx="9144000" cy="3512062"/>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57400"/>
              <a:ext cx="4626812" cy="3512062"/>
            </a:xfrm>
            <a:prstGeom prst="rect">
              <a:avLst/>
            </a:prstGeom>
            <a:noFill/>
            <a:ln>
              <a:noFill/>
            </a:ln>
            <a:effectLst>
              <a:glow rad="127000">
                <a:schemeClr val="bg1">
                  <a:lumMod val="65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3073" y="2057400"/>
              <a:ext cx="4440927" cy="3512062"/>
            </a:xfrm>
            <a:prstGeom prst="rect">
              <a:avLst/>
            </a:prstGeom>
            <a:noFill/>
            <a:ln>
              <a:noFill/>
            </a:ln>
            <a:effectLst>
              <a:glow rad="127000">
                <a:schemeClr val="bg1">
                  <a:lumMod val="65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6387967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12648" y="1600200"/>
            <a:ext cx="8153400" cy="4495800"/>
          </a:xfrm>
        </p:spPr>
        <p:txBody>
          <a:bodyPr/>
          <a:lstStyle/>
          <a:p>
            <a:pPr>
              <a:buSzPct val="100000"/>
            </a:pPr>
            <a:r>
              <a:rPr lang="en-US" dirty="0"/>
              <a:t>These factors are </a:t>
            </a:r>
            <a:r>
              <a:rPr lang="en-US" u="sng" dirty="0">
                <a:solidFill>
                  <a:schemeClr val="accent4"/>
                </a:solidFill>
              </a:rPr>
              <a:t>not to be considered</a:t>
            </a:r>
            <a:r>
              <a:rPr lang="en-US" dirty="0">
                <a:solidFill>
                  <a:schemeClr val="accent4"/>
                </a:solidFill>
              </a:rPr>
              <a:t> </a:t>
            </a:r>
            <a:r>
              <a:rPr lang="en-US" dirty="0"/>
              <a:t>in State Water Determinations:</a:t>
            </a:r>
          </a:p>
          <a:p>
            <a:pPr lvl="1"/>
            <a:r>
              <a:rPr lang="en-US" dirty="0"/>
              <a:t>Whether a stream appears on a topo map as a solid or dashed blue line</a:t>
            </a:r>
          </a:p>
          <a:p>
            <a:pPr lvl="1"/>
            <a:r>
              <a:rPr lang="en-US" dirty="0"/>
              <a:t>Whether the stream originates on the property</a:t>
            </a:r>
          </a:p>
          <a:p>
            <a:pPr lvl="1"/>
            <a:r>
              <a:rPr lang="en-US" dirty="0"/>
              <a:t>Whether a stream that originates on the property flows into another stream before it leaves the property</a:t>
            </a:r>
          </a:p>
          <a:p>
            <a:pPr lvl="1"/>
            <a:r>
              <a:rPr lang="en-US" dirty="0"/>
              <a:t>The duration of flow in the stream</a:t>
            </a:r>
          </a:p>
          <a:p>
            <a:pPr lvl="1"/>
            <a:r>
              <a:rPr lang="en-US" dirty="0"/>
              <a:t>The absence of observable aquatic life</a:t>
            </a:r>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28</a:t>
            </a:fld>
            <a:endParaRPr lang="en-US" dirty="0"/>
          </a:p>
        </p:txBody>
      </p:sp>
      <p:sp>
        <p:nvSpPr>
          <p:cNvPr id="2" name="Title 1"/>
          <p:cNvSpPr>
            <a:spLocks noGrp="1"/>
          </p:cNvSpPr>
          <p:nvPr>
            <p:ph type="title"/>
          </p:nvPr>
        </p:nvSpPr>
        <p:spPr/>
        <p:txBody>
          <a:bodyPr>
            <a:normAutofit/>
          </a:bodyPr>
          <a:lstStyle/>
          <a:p>
            <a:r>
              <a:rPr lang="en-US" dirty="0"/>
              <a:t>Common Misconceptions</a:t>
            </a:r>
          </a:p>
        </p:txBody>
      </p:sp>
    </p:spTree>
    <p:extLst>
      <p:ext uri="{BB962C8B-B14F-4D97-AF65-F5344CB8AC3E}">
        <p14:creationId xmlns:p14="http://schemas.microsoft.com/office/powerpoint/2010/main" val="26326721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29</a:t>
            </a:fld>
            <a:endParaRPr lang="en-US" dirty="0"/>
          </a:p>
        </p:txBody>
      </p:sp>
      <p:sp>
        <p:nvSpPr>
          <p:cNvPr id="2" name="Title 1"/>
          <p:cNvSpPr>
            <a:spLocks noGrp="1"/>
          </p:cNvSpPr>
          <p:nvPr>
            <p:ph type="title"/>
          </p:nvPr>
        </p:nvSpPr>
        <p:spPr>
          <a:xfrm>
            <a:off x="228600" y="152400"/>
            <a:ext cx="8537448" cy="990600"/>
          </a:xfrm>
        </p:spPr>
        <p:txBody>
          <a:bodyPr>
            <a:noAutofit/>
          </a:bodyPr>
          <a:lstStyle/>
          <a:p>
            <a:r>
              <a:rPr lang="en-US" sz="3200" dirty="0"/>
              <a:t>Steps for Determining the Presence of State Waters and Buffer Requirements on a Site</a:t>
            </a:r>
          </a:p>
        </p:txBody>
      </p:sp>
      <p:sp>
        <p:nvSpPr>
          <p:cNvPr id="7" name="Rectangle 6"/>
          <p:cNvSpPr/>
          <p:nvPr/>
        </p:nvSpPr>
        <p:spPr>
          <a:xfrm>
            <a:off x="2995613" y="1219200"/>
            <a:ext cx="5562600" cy="707886"/>
          </a:xfrm>
          <a:prstGeom prst="rect">
            <a:avLst/>
          </a:prstGeom>
        </p:spPr>
        <p:txBody>
          <a:bodyPr wrap="square">
            <a:spAutoFit/>
          </a:bodyPr>
          <a:lstStyle/>
          <a:p>
            <a:pPr algn="just"/>
            <a:r>
              <a:rPr lang="en-US" sz="2000" b="1" dirty="0">
                <a:solidFill>
                  <a:srgbClr val="00B150"/>
                </a:solidFill>
                <a:latin typeface="Times-Roman"/>
              </a:rPr>
              <a:t>Field Guide for Determining the Presence of State Waters That Require a Buffer</a:t>
            </a:r>
            <a:endParaRPr lang="en-US" sz="2000" b="1" dirty="0"/>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09913" y="2438401"/>
            <a:ext cx="3147048" cy="2621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2995613" y="5059740"/>
            <a:ext cx="4467225" cy="1569660"/>
          </a:xfrm>
          <a:prstGeom prst="rect">
            <a:avLst/>
          </a:prstGeom>
        </p:spPr>
        <p:txBody>
          <a:bodyPr wrap="square">
            <a:spAutoFit/>
          </a:bodyPr>
          <a:lstStyle/>
          <a:p>
            <a:pPr algn="just"/>
            <a:r>
              <a:rPr lang="en-US" sz="1200" b="1" dirty="0">
                <a:latin typeface="Times New Roman" panose="02020603050405020304" pitchFamily="18" charset="0"/>
                <a:cs typeface="Times New Roman" panose="02020603050405020304" pitchFamily="18" charset="0"/>
              </a:rPr>
              <a:t>The Guidance does not change or modify any requirements in the Erosion and Sedimentation Act of 1975 O.C.G.A. 12-7 or DNR Rules on Buffer Variance Procedures and Criteria 391-3-7-.05, as amended.</a:t>
            </a:r>
          </a:p>
          <a:p>
            <a:pPr algn="just"/>
            <a:r>
              <a:rPr lang="en-US" sz="1200" dirty="0">
                <a:latin typeface="Times New Roman" panose="02020603050405020304" pitchFamily="18" charset="0"/>
                <a:cs typeface="Times New Roman" panose="02020603050405020304" pitchFamily="18" charset="0"/>
              </a:rPr>
              <a:t>This field guide supersedes any previous manuals, memos, or guidance issued by the Georgia Environmental Protection Division on the identification of State Waters that require a buffer. It does not supersede the requirements of any Rule or Law.   APRIL 2017</a:t>
            </a:r>
          </a:p>
        </p:txBody>
      </p:sp>
      <p:grpSp>
        <p:nvGrpSpPr>
          <p:cNvPr id="10" name="Group 9"/>
          <p:cNvGrpSpPr/>
          <p:nvPr/>
        </p:nvGrpSpPr>
        <p:grpSpPr>
          <a:xfrm>
            <a:off x="3109913" y="1828800"/>
            <a:ext cx="5881687" cy="566478"/>
            <a:chOff x="685800" y="5960922"/>
            <a:chExt cx="6262687" cy="603173"/>
          </a:xfrm>
        </p:grpSpPr>
        <p:grpSp>
          <p:nvGrpSpPr>
            <p:cNvPr id="11" name="Group 10"/>
            <p:cNvGrpSpPr/>
            <p:nvPr/>
          </p:nvGrpSpPr>
          <p:grpSpPr>
            <a:xfrm>
              <a:off x="685800" y="6006882"/>
              <a:ext cx="1519238" cy="557213"/>
              <a:chOff x="-833438" y="2481263"/>
              <a:chExt cx="10810876" cy="3790950"/>
            </a:xfrm>
          </p:grpSpPr>
          <p:pic>
            <p:nvPicPr>
              <p:cNvPr id="1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3438" y="2481263"/>
                <a:ext cx="10810876" cy="189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4388" y="4367213"/>
                <a:ext cx="10791826"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2" name="Rectangle 11"/>
            <p:cNvSpPr/>
            <p:nvPr/>
          </p:nvSpPr>
          <p:spPr>
            <a:xfrm>
              <a:off x="2376487" y="5960922"/>
              <a:ext cx="4572000" cy="584775"/>
            </a:xfrm>
            <a:prstGeom prst="rect">
              <a:avLst/>
            </a:prstGeom>
          </p:spPr>
          <p:txBody>
            <a:bodyPr>
              <a:spAutoFit/>
            </a:bodyPr>
            <a:lstStyle/>
            <a:p>
              <a:r>
                <a:rPr lang="en-US" sz="1600" dirty="0">
                  <a:solidFill>
                    <a:srgbClr val="336600"/>
                  </a:solidFill>
                  <a:latin typeface="Times-Roman"/>
                </a:rPr>
                <a:t>WATERSHED PROTECTION BRANCH</a:t>
              </a:r>
            </a:p>
            <a:p>
              <a:r>
                <a:rPr lang="en-US" sz="1600" dirty="0">
                  <a:solidFill>
                    <a:srgbClr val="336600"/>
                  </a:solidFill>
                  <a:latin typeface="Times-Roman"/>
                </a:rPr>
                <a:t>NONPOINT SOURCE PROGRAM</a:t>
              </a:r>
              <a:endParaRPr lang="en-US" sz="1600" dirty="0"/>
            </a:p>
          </p:txBody>
        </p:sp>
      </p:grpSp>
    </p:spTree>
    <p:extLst>
      <p:ext uri="{BB962C8B-B14F-4D97-AF65-F5344CB8AC3E}">
        <p14:creationId xmlns:p14="http://schemas.microsoft.com/office/powerpoint/2010/main" val="9626325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381000"/>
            <a:ext cx="7772400" cy="1828800"/>
          </a:xfrm>
        </p:spPr>
        <p:txBody>
          <a:bodyPr/>
          <a:lstStyle/>
          <a:p>
            <a:r>
              <a:rPr lang="en-US" dirty="0"/>
              <a:t>State Waters</a:t>
            </a:r>
          </a:p>
        </p:txBody>
      </p:sp>
      <p:sp>
        <p:nvSpPr>
          <p:cNvPr id="2" name="Text Placeholder 1"/>
          <p:cNvSpPr>
            <a:spLocks noGrp="1"/>
          </p:cNvSpPr>
          <p:nvPr>
            <p:ph type="body" idx="1"/>
          </p:nvPr>
        </p:nvSpPr>
        <p:spPr>
          <a:xfrm>
            <a:off x="2971800" y="2514600"/>
            <a:ext cx="4572000" cy="1600200"/>
          </a:xfrm>
        </p:spPr>
        <p:txBody>
          <a:bodyPr>
            <a:normAutofit/>
          </a:bodyPr>
          <a:lstStyle/>
          <a:p>
            <a:r>
              <a:rPr lang="en-US" sz="2800" dirty="0"/>
              <a:t>State Level</a:t>
            </a:r>
          </a:p>
        </p:txBody>
      </p:sp>
      <p:sp>
        <p:nvSpPr>
          <p:cNvPr id="4" name="Slide Number Placeholder 3"/>
          <p:cNvSpPr>
            <a:spLocks noGrp="1"/>
          </p:cNvSpPr>
          <p:nvPr>
            <p:ph type="sldNum" sz="quarter" idx="12"/>
          </p:nvPr>
        </p:nvSpPr>
        <p:spPr/>
        <p:txBody>
          <a:bodyPr/>
          <a:lstStyle/>
          <a:p>
            <a:fld id="{FB946D05-688F-46EF-9CE9-C7A1187CF0E8}" type="slidenum">
              <a:rPr lang="en-US" smtClean="0"/>
              <a:t>3</a:t>
            </a:fld>
            <a:endParaRPr lang="en-US" dirty="0"/>
          </a:p>
        </p:txBody>
      </p:sp>
    </p:spTree>
    <p:extLst>
      <p:ext uri="{BB962C8B-B14F-4D97-AF65-F5344CB8AC3E}">
        <p14:creationId xmlns:p14="http://schemas.microsoft.com/office/powerpoint/2010/main" val="24833456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0" y="3886200"/>
            <a:ext cx="4267200" cy="3048000"/>
          </a:xfrm>
          <a:prstGeom prst="ellipse">
            <a:avLst/>
          </a:prstGeom>
          <a:ln>
            <a:noFill/>
          </a:ln>
          <a:effectLst>
            <a:softEdge rad="112500"/>
          </a:effectLst>
        </p:spPr>
      </p:pic>
      <p:sp>
        <p:nvSpPr>
          <p:cNvPr id="6" name="Content Placeholder 5"/>
          <p:cNvSpPr>
            <a:spLocks noGrp="1"/>
          </p:cNvSpPr>
          <p:nvPr>
            <p:ph idx="1"/>
          </p:nvPr>
        </p:nvSpPr>
        <p:spPr>
          <a:xfrm>
            <a:off x="228600" y="1066800"/>
            <a:ext cx="8610600" cy="4619625"/>
          </a:xfrm>
        </p:spPr>
        <p:txBody>
          <a:bodyPr>
            <a:noAutofit/>
          </a:bodyPr>
          <a:lstStyle/>
          <a:p>
            <a:pPr marL="109728" indent="0" defTabSz="457200">
              <a:buNone/>
            </a:pPr>
            <a:r>
              <a:rPr lang="en-US" sz="2600" b="1" dirty="0">
                <a:solidFill>
                  <a:schemeClr val="accent1"/>
                </a:solidFill>
              </a:rPr>
              <a:t>Step 1:</a:t>
            </a:r>
            <a:r>
              <a:rPr lang="en-US" sz="2600" dirty="0"/>
              <a:t>	</a:t>
            </a:r>
            <a:r>
              <a:rPr lang="en-US" sz="2400" dirty="0"/>
              <a:t>Review the topography on the ES&amp;PC Plan 					for natural or artificial features that may 						indicate the presence of State Waters.</a:t>
            </a:r>
          </a:p>
          <a:p>
            <a:pPr marL="109728" indent="0">
              <a:buNone/>
            </a:pPr>
            <a:endParaRPr lang="en-US" sz="2600" dirty="0"/>
          </a:p>
          <a:p>
            <a:pPr marL="109728" indent="0" defTabSz="457200">
              <a:buNone/>
            </a:pPr>
            <a:r>
              <a:rPr lang="en-US" sz="2600" b="1" dirty="0">
                <a:solidFill>
                  <a:schemeClr val="accent1"/>
                </a:solidFill>
              </a:rPr>
              <a:t>Step 2:</a:t>
            </a:r>
            <a:r>
              <a:rPr lang="en-US" sz="2600" dirty="0"/>
              <a:t>	</a:t>
            </a:r>
            <a:r>
              <a:rPr lang="en-US" sz="2400" dirty="0"/>
              <a:t>Physically visit the site &amp; walk the </a:t>
            </a:r>
            <a:r>
              <a:rPr lang="en-US" sz="2400" dirty="0">
                <a:solidFill>
                  <a:schemeClr val="accent4"/>
                </a:solidFill>
              </a:rPr>
              <a:t>entire</a:t>
            </a:r>
            <a:r>
              <a:rPr lang="en-US" sz="2400" dirty="0"/>
              <a:t> 						length or perimeter of waterbody to verify 					the feature is not completely contained on 				the property.  The waterbody </a:t>
            </a:r>
          </a:p>
          <a:p>
            <a:pPr marL="109728" indent="0" defTabSz="457200">
              <a:buNone/>
            </a:pPr>
            <a:r>
              <a:rPr lang="en-US" sz="2400" dirty="0"/>
              <a:t>			must have an inlet/outlet </a:t>
            </a:r>
          </a:p>
          <a:p>
            <a:pPr marL="109728" indent="0" defTabSz="457200">
              <a:buNone/>
            </a:pPr>
            <a:r>
              <a:rPr lang="en-US" sz="2400" dirty="0"/>
              <a:t>			outside of the property</a:t>
            </a:r>
          </a:p>
          <a:p>
            <a:pPr marL="109728" indent="0" defTabSz="457200">
              <a:buNone/>
            </a:pPr>
            <a:r>
              <a:rPr lang="en-US" sz="2400" dirty="0"/>
              <a:t>					in order to be </a:t>
            </a:r>
          </a:p>
          <a:p>
            <a:pPr marL="109728" indent="0" defTabSz="457200">
              <a:buNone/>
            </a:pPr>
            <a:r>
              <a:rPr lang="en-US" sz="2400" dirty="0"/>
              <a:t>					identified as a </a:t>
            </a:r>
          </a:p>
          <a:p>
            <a:pPr marL="109728" indent="0" defTabSz="457200">
              <a:buNone/>
            </a:pPr>
            <a:r>
              <a:rPr lang="en-US" sz="2400" dirty="0"/>
              <a:t>							State Water.</a:t>
            </a:r>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30</a:t>
            </a:fld>
            <a:endParaRPr lang="en-US" dirty="0"/>
          </a:p>
        </p:txBody>
      </p:sp>
      <p:sp>
        <p:nvSpPr>
          <p:cNvPr id="2" name="Title 1"/>
          <p:cNvSpPr>
            <a:spLocks noGrp="1"/>
          </p:cNvSpPr>
          <p:nvPr>
            <p:ph type="title"/>
          </p:nvPr>
        </p:nvSpPr>
        <p:spPr>
          <a:xfrm>
            <a:off x="0" y="152400"/>
            <a:ext cx="9144000" cy="990600"/>
          </a:xfrm>
        </p:spPr>
        <p:txBody>
          <a:bodyPr>
            <a:noAutofit/>
          </a:bodyPr>
          <a:lstStyle/>
          <a:p>
            <a:r>
              <a:rPr lang="en-US" sz="3000" dirty="0"/>
              <a:t>Steps for Determining the Presence of State Waters</a:t>
            </a:r>
          </a:p>
        </p:txBody>
      </p:sp>
    </p:spTree>
    <p:extLst>
      <p:ext uri="{BB962C8B-B14F-4D97-AF65-F5344CB8AC3E}">
        <p14:creationId xmlns:p14="http://schemas.microsoft.com/office/powerpoint/2010/main" val="39201717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B946D05-688F-46EF-9CE9-C7A1187CF0E8}" type="slidenum">
              <a:rPr lang="en-US" smtClean="0"/>
              <a:t>31</a:t>
            </a:fld>
            <a:endParaRPr lang="en-US" dirty="0"/>
          </a:p>
        </p:txBody>
      </p:sp>
      <p:sp>
        <p:nvSpPr>
          <p:cNvPr id="5" name="Title 1"/>
          <p:cNvSpPr txBox="1">
            <a:spLocks/>
          </p:cNvSpPr>
          <p:nvPr/>
        </p:nvSpPr>
        <p:spPr>
          <a:xfrm>
            <a:off x="0" y="152400"/>
            <a:ext cx="9144000" cy="990600"/>
          </a:xfrm>
          <a:prstGeom prst="rect">
            <a:avLst/>
          </a:prstGeom>
        </p:spPr>
        <p:txBody>
          <a:bodyPr vert="horz" rtlCol="0" anchor="ctr">
            <a:noAutofit/>
            <a:scene3d>
              <a:camera prst="orthographicFront"/>
              <a:lightRig rig="soft" dir="t"/>
            </a:scene3d>
            <a:sp3d prstMaterial="softEdge">
              <a:bevelT w="25400" h="25400"/>
            </a:sp3d>
          </a:bodyPr>
          <a:lstStyle>
            <a:lvl1pPr algn="l" rtl="0" eaLnBrk="1" latinLnBrk="0" hangingPunct="1">
              <a:spcBef>
                <a:spcPct val="0"/>
              </a:spcBef>
              <a:buNone/>
              <a:defRPr kumimoji="0" sz="4800" b="1" kern="1200">
                <a:solidFill>
                  <a:schemeClr val="tx2"/>
                </a:solidFill>
                <a:effectLst>
                  <a:outerShdw blurRad="31750" dist="25400" dir="5400000" algn="tl" rotWithShape="0">
                    <a:srgbClr val="000000">
                      <a:alpha val="25000"/>
                    </a:srgbClr>
                  </a:outerShdw>
                </a:effectLst>
                <a:latin typeface="Book Antiqua" panose="02040602050305030304" pitchFamily="18" charset="0"/>
                <a:ea typeface="+mj-ea"/>
                <a:cs typeface="+mj-cs"/>
              </a:defRPr>
            </a:lvl1pPr>
            <a:extLst/>
          </a:lstStyle>
          <a:p>
            <a:r>
              <a:rPr lang="en-US" sz="3000"/>
              <a:t>Steps for Determining the Presence of State Waters</a:t>
            </a:r>
            <a:endParaRPr lang="en-US" sz="3000" dirty="0"/>
          </a:p>
        </p:txBody>
      </p:sp>
      <p:sp>
        <p:nvSpPr>
          <p:cNvPr id="7" name="Content Placeholder 5"/>
          <p:cNvSpPr txBox="1">
            <a:spLocks/>
          </p:cNvSpPr>
          <p:nvPr/>
        </p:nvSpPr>
        <p:spPr>
          <a:xfrm>
            <a:off x="228600" y="1066800"/>
            <a:ext cx="8610600" cy="5181600"/>
          </a:xfrm>
          <a:prstGeom prst="rect">
            <a:avLst/>
          </a:prstGeom>
        </p:spPr>
        <p:txBody>
          <a:bodyPr vert="horz">
            <a:no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800" kern="1200">
                <a:solidFill>
                  <a:schemeClr val="tx1"/>
                </a:solidFill>
                <a:latin typeface="Century Gothic" panose="020B0502020202020204" pitchFamily="34" charset="0"/>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109728" indent="0" defTabSz="457200">
              <a:buNone/>
            </a:pPr>
            <a:r>
              <a:rPr lang="en-US" sz="2600" b="1" dirty="0">
                <a:solidFill>
                  <a:schemeClr val="accent1"/>
                </a:solidFill>
              </a:rPr>
              <a:t>Step 3:</a:t>
            </a:r>
            <a:r>
              <a:rPr lang="en-US" sz="2600" dirty="0"/>
              <a:t>	Once a  State Water has been determined, 			the next step is to decide if it should have a 			buffer. </a:t>
            </a:r>
          </a:p>
          <a:p>
            <a:pPr marL="1173607" lvl="1" indent="-255588" defTabSz="457200">
              <a:buSzPct val="100000"/>
              <a:buFont typeface="Wingdings 3" panose="05040102010807070707" pitchFamily="18" charset="2"/>
              <a:buChar char="}"/>
            </a:pPr>
            <a:r>
              <a:rPr lang="en-US" sz="2100" dirty="0"/>
              <a:t>The State-mandated buffer requirements apply to State Waters that have </a:t>
            </a:r>
            <a:r>
              <a:rPr lang="en-US" sz="2100" dirty="0">
                <a:solidFill>
                  <a:schemeClr val="accent4"/>
                </a:solidFill>
              </a:rPr>
              <a:t>wrested vegetation </a:t>
            </a:r>
            <a:r>
              <a:rPr lang="en-US" sz="2100" dirty="0"/>
              <a:t>and </a:t>
            </a:r>
            <a:r>
              <a:rPr lang="en-US" sz="2100" dirty="0">
                <a:solidFill>
                  <a:schemeClr val="accent4"/>
                </a:solidFill>
              </a:rPr>
              <a:t>normal stream flow</a:t>
            </a:r>
            <a:r>
              <a:rPr lang="en-US" sz="2100" dirty="0"/>
              <a:t>.</a:t>
            </a:r>
          </a:p>
          <a:p>
            <a:pPr marL="109728" indent="0" defTabSz="457200">
              <a:buNone/>
            </a:pPr>
            <a:endParaRPr lang="en-US" sz="800" dirty="0"/>
          </a:p>
          <a:p>
            <a:pPr marL="109728" indent="0" defTabSz="457200">
              <a:buNone/>
            </a:pPr>
            <a:r>
              <a:rPr lang="en-US" sz="2600" b="1" dirty="0">
                <a:solidFill>
                  <a:schemeClr val="accent1"/>
                </a:solidFill>
              </a:rPr>
              <a:t>Step 4:</a:t>
            </a:r>
            <a:r>
              <a:rPr lang="en-US" sz="2600" dirty="0"/>
              <a:t>	Is wrested vegetation present</a:t>
            </a:r>
            <a:r>
              <a:rPr lang="en-US" sz="2600" dirty="0">
                <a:latin typeface="Book Antiqua" panose="02040602050305030304" pitchFamily="18" charset="0"/>
              </a:rPr>
              <a:t>?</a:t>
            </a:r>
            <a:r>
              <a:rPr lang="en-US" sz="2600" dirty="0"/>
              <a:t>  </a:t>
            </a:r>
          </a:p>
          <a:p>
            <a:pPr marL="1173607" lvl="1" indent="-255588" defTabSz="457200">
              <a:buSzPct val="100000"/>
              <a:buFont typeface="Wingdings 3" panose="05040102010807070707" pitchFamily="18" charset="2"/>
              <a:buChar char="}"/>
            </a:pPr>
            <a:r>
              <a:rPr lang="en-US" sz="2100" dirty="0"/>
              <a:t>If no point of wrested vegetation, then the waterbody is </a:t>
            </a:r>
            <a:r>
              <a:rPr lang="en-US" sz="2100" dirty="0">
                <a:solidFill>
                  <a:schemeClr val="accent4"/>
                </a:solidFill>
              </a:rPr>
              <a:t>not</a:t>
            </a:r>
            <a:r>
              <a:rPr lang="en-US" sz="2100" dirty="0"/>
              <a:t> required to have a buffer. </a:t>
            </a:r>
          </a:p>
          <a:p>
            <a:pPr marL="1173607" lvl="1" indent="-255588" defTabSz="457200">
              <a:buSzPct val="100000"/>
              <a:buFont typeface="Wingdings 3" panose="05040102010807070707" pitchFamily="18" charset="2"/>
              <a:buChar char="}"/>
            </a:pPr>
            <a:r>
              <a:rPr lang="en-US" sz="2100" dirty="0"/>
              <a:t>Lack of wrested vegetation can be when there are completely vegetated banks (excluding aquatic vegetation), rip rap, or a solid bulkhead, seawall, or retaining wall.</a:t>
            </a:r>
          </a:p>
        </p:txBody>
      </p:sp>
    </p:spTree>
    <p:extLst>
      <p:ext uri="{BB962C8B-B14F-4D97-AF65-F5344CB8AC3E}">
        <p14:creationId xmlns:p14="http://schemas.microsoft.com/office/powerpoint/2010/main" val="36911230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B946D05-688F-46EF-9CE9-C7A1187CF0E8}" type="slidenum">
              <a:rPr lang="en-US" smtClean="0"/>
              <a:t>32</a:t>
            </a:fld>
            <a:endParaRPr lang="en-US" dirty="0"/>
          </a:p>
        </p:txBody>
      </p:sp>
      <p:sp>
        <p:nvSpPr>
          <p:cNvPr id="5" name="Title 1"/>
          <p:cNvSpPr txBox="1">
            <a:spLocks/>
          </p:cNvSpPr>
          <p:nvPr/>
        </p:nvSpPr>
        <p:spPr>
          <a:xfrm>
            <a:off x="0" y="152400"/>
            <a:ext cx="9144000" cy="990600"/>
          </a:xfrm>
          <a:prstGeom prst="rect">
            <a:avLst/>
          </a:prstGeom>
        </p:spPr>
        <p:txBody>
          <a:bodyPr vert="horz" rtlCol="0" anchor="ctr">
            <a:noAutofit/>
            <a:scene3d>
              <a:camera prst="orthographicFront"/>
              <a:lightRig rig="soft" dir="t"/>
            </a:scene3d>
            <a:sp3d prstMaterial="softEdge">
              <a:bevelT w="25400" h="25400"/>
            </a:sp3d>
          </a:bodyPr>
          <a:lstStyle>
            <a:lvl1pPr algn="l" rtl="0" eaLnBrk="1" latinLnBrk="0" hangingPunct="1">
              <a:spcBef>
                <a:spcPct val="0"/>
              </a:spcBef>
              <a:buNone/>
              <a:defRPr kumimoji="0" sz="4800" b="1" kern="1200">
                <a:solidFill>
                  <a:schemeClr val="tx2"/>
                </a:solidFill>
                <a:effectLst>
                  <a:outerShdw blurRad="31750" dist="25400" dir="5400000" algn="tl" rotWithShape="0">
                    <a:srgbClr val="000000">
                      <a:alpha val="25000"/>
                    </a:srgbClr>
                  </a:outerShdw>
                </a:effectLst>
                <a:latin typeface="Book Antiqua" panose="02040602050305030304" pitchFamily="18" charset="0"/>
                <a:ea typeface="+mj-ea"/>
                <a:cs typeface="+mj-cs"/>
              </a:defRPr>
            </a:lvl1pPr>
            <a:extLst/>
          </a:lstStyle>
          <a:p>
            <a:r>
              <a:rPr lang="en-US" sz="3000"/>
              <a:t>Steps for Determining the Presence of State Waters</a:t>
            </a:r>
            <a:endParaRPr lang="en-US" sz="3000" dirty="0"/>
          </a:p>
        </p:txBody>
      </p:sp>
      <p:sp>
        <p:nvSpPr>
          <p:cNvPr id="6" name="Content Placeholder 5"/>
          <p:cNvSpPr txBox="1">
            <a:spLocks/>
          </p:cNvSpPr>
          <p:nvPr/>
        </p:nvSpPr>
        <p:spPr>
          <a:xfrm>
            <a:off x="228600" y="1066800"/>
            <a:ext cx="8763000" cy="5181600"/>
          </a:xfrm>
          <a:prstGeom prst="rect">
            <a:avLst/>
          </a:prstGeom>
        </p:spPr>
        <p:txBody>
          <a:bodyPr vert="horz">
            <a:no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800" kern="1200">
                <a:solidFill>
                  <a:schemeClr val="tx1"/>
                </a:solidFill>
                <a:latin typeface="Century Gothic" panose="020B0502020202020204" pitchFamily="34" charset="0"/>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109728" indent="0" defTabSz="457200">
              <a:buNone/>
            </a:pPr>
            <a:r>
              <a:rPr lang="en-US" sz="2600" b="1" dirty="0">
                <a:solidFill>
                  <a:schemeClr val="accent1"/>
                </a:solidFill>
              </a:rPr>
              <a:t>Step 5:</a:t>
            </a:r>
            <a:r>
              <a:rPr lang="en-US" sz="2600" dirty="0"/>
              <a:t>	Is base flow present</a:t>
            </a:r>
            <a:r>
              <a:rPr lang="en-US" sz="2600" dirty="0">
                <a:latin typeface="Book Antiqua" panose="02040602050305030304" pitchFamily="18" charset="0"/>
              </a:rPr>
              <a:t>?</a:t>
            </a:r>
          </a:p>
          <a:p>
            <a:pPr marL="917575" indent="-255588" defTabSz="457200">
              <a:buSzPct val="100000"/>
              <a:buFont typeface="Wingdings 3" panose="05040102010807070707" pitchFamily="18" charset="2"/>
              <a:buChar char="}"/>
            </a:pPr>
            <a:r>
              <a:rPr lang="en-US" sz="2400" dirty="0">
                <a:latin typeface="+mn-lt"/>
              </a:rPr>
              <a:t>To accurately identify base flow, a site visit should be made within </a:t>
            </a:r>
            <a:r>
              <a:rPr lang="en-US" sz="2400" dirty="0">
                <a:solidFill>
                  <a:schemeClr val="accent4"/>
                </a:solidFill>
                <a:latin typeface="+mn-lt"/>
              </a:rPr>
              <a:t>48 hours </a:t>
            </a:r>
            <a:r>
              <a:rPr lang="en-US" sz="2400" dirty="0">
                <a:latin typeface="+mn-lt"/>
              </a:rPr>
              <a:t>of a rain event.</a:t>
            </a:r>
          </a:p>
          <a:p>
            <a:pPr marL="917575" indent="-255588" defTabSz="457200">
              <a:buSzPct val="100000"/>
              <a:buFont typeface="Wingdings 3" panose="05040102010807070707" pitchFamily="18" charset="2"/>
              <a:buChar char="}"/>
            </a:pPr>
            <a:r>
              <a:rPr lang="en-US" sz="2400" dirty="0">
                <a:latin typeface="+mn-lt"/>
              </a:rPr>
              <a:t>If evidence of base flow is present during the site inspection, the stream is either perennial or intermittent and will </a:t>
            </a:r>
            <a:r>
              <a:rPr lang="en-US" sz="2400" dirty="0">
                <a:solidFill>
                  <a:schemeClr val="accent1"/>
                </a:solidFill>
                <a:latin typeface="+mn-lt"/>
              </a:rPr>
              <a:t>require a buffer</a:t>
            </a:r>
            <a:r>
              <a:rPr lang="en-US" sz="2400" dirty="0">
                <a:latin typeface="+mn-lt"/>
              </a:rPr>
              <a:t>.</a:t>
            </a:r>
          </a:p>
          <a:p>
            <a:pPr marL="917575" indent="-255588" defTabSz="457200">
              <a:buSzPct val="100000"/>
              <a:buFont typeface="Wingdings 3" panose="05040102010807070707" pitchFamily="18" charset="2"/>
              <a:buChar char="}"/>
            </a:pPr>
            <a:r>
              <a:rPr lang="en-US" sz="2400" dirty="0">
                <a:latin typeface="+mn-lt"/>
              </a:rPr>
              <a:t>If the site is visited and base flows are not evident, the feature may be ephemeral or intermittent.</a:t>
            </a:r>
          </a:p>
          <a:p>
            <a:pPr marL="917575" indent="-255588" defTabSz="457200">
              <a:buSzPct val="100000"/>
              <a:buFont typeface="Wingdings 3" panose="05040102010807070707" pitchFamily="18" charset="2"/>
              <a:buChar char="}"/>
            </a:pPr>
            <a:r>
              <a:rPr lang="en-US" sz="2400" dirty="0">
                <a:latin typeface="+mn-lt"/>
              </a:rPr>
              <a:t>Ephemeral trout streams </a:t>
            </a:r>
            <a:r>
              <a:rPr lang="en-US" sz="2400" dirty="0">
                <a:solidFill>
                  <a:schemeClr val="accent1"/>
                </a:solidFill>
                <a:latin typeface="+mn-lt"/>
              </a:rPr>
              <a:t>require a buffer </a:t>
            </a:r>
            <a:r>
              <a:rPr lang="en-US" sz="2400" dirty="0">
                <a:latin typeface="+mn-lt"/>
              </a:rPr>
              <a:t>if they have wrested vegetation even without evidence of a base flow.</a:t>
            </a:r>
          </a:p>
          <a:p>
            <a:pPr marL="917575" indent="-255588" defTabSz="457200">
              <a:buSzPct val="100000"/>
              <a:buFont typeface="Wingdings 3" panose="05040102010807070707" pitchFamily="18" charset="2"/>
              <a:buChar char="}"/>
            </a:pPr>
            <a:r>
              <a:rPr lang="en-US" sz="2400" dirty="0">
                <a:latin typeface="+mn-lt"/>
              </a:rPr>
              <a:t>Ephemeral non-trout streams do </a:t>
            </a:r>
            <a:r>
              <a:rPr lang="en-US" sz="2400" dirty="0">
                <a:solidFill>
                  <a:schemeClr val="accent1"/>
                </a:solidFill>
                <a:latin typeface="+mn-lt"/>
              </a:rPr>
              <a:t>not require a buffer.</a:t>
            </a:r>
          </a:p>
          <a:p>
            <a:pPr marL="917575" indent="-255588" defTabSz="457200">
              <a:buSzPct val="100000"/>
              <a:buFont typeface="Wingdings 3" panose="05040102010807070707" pitchFamily="18" charset="2"/>
              <a:buChar char="}"/>
            </a:pPr>
            <a:endParaRPr lang="en-US" sz="2100" dirty="0"/>
          </a:p>
          <a:p>
            <a:pPr marL="109728" indent="0" defTabSz="457200">
              <a:buNone/>
            </a:pPr>
            <a:endParaRPr lang="en-US" sz="800" dirty="0"/>
          </a:p>
        </p:txBody>
      </p:sp>
    </p:spTree>
    <p:extLst>
      <p:ext uri="{BB962C8B-B14F-4D97-AF65-F5344CB8AC3E}">
        <p14:creationId xmlns:p14="http://schemas.microsoft.com/office/powerpoint/2010/main" val="39844883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B946D05-688F-46EF-9CE9-C7A1187CF0E8}" type="slidenum">
              <a:rPr lang="en-US" smtClean="0"/>
              <a:t>33</a:t>
            </a:fld>
            <a:endParaRPr lang="en-US" dirty="0"/>
          </a:p>
        </p:txBody>
      </p:sp>
      <p:sp>
        <p:nvSpPr>
          <p:cNvPr id="5" name="Title 1"/>
          <p:cNvSpPr txBox="1">
            <a:spLocks/>
          </p:cNvSpPr>
          <p:nvPr/>
        </p:nvSpPr>
        <p:spPr>
          <a:xfrm>
            <a:off x="0" y="152400"/>
            <a:ext cx="9144000" cy="990600"/>
          </a:xfrm>
          <a:prstGeom prst="rect">
            <a:avLst/>
          </a:prstGeom>
        </p:spPr>
        <p:txBody>
          <a:bodyPr vert="horz" rtlCol="0" anchor="ctr">
            <a:noAutofit/>
            <a:scene3d>
              <a:camera prst="orthographicFront"/>
              <a:lightRig rig="soft" dir="t"/>
            </a:scene3d>
            <a:sp3d prstMaterial="softEdge">
              <a:bevelT w="25400" h="25400"/>
            </a:sp3d>
          </a:bodyPr>
          <a:lstStyle>
            <a:lvl1pPr algn="l" rtl="0" eaLnBrk="1" latinLnBrk="0" hangingPunct="1">
              <a:spcBef>
                <a:spcPct val="0"/>
              </a:spcBef>
              <a:buNone/>
              <a:defRPr kumimoji="0" sz="4800" b="1" kern="1200">
                <a:solidFill>
                  <a:schemeClr val="tx2"/>
                </a:solidFill>
                <a:effectLst>
                  <a:outerShdw blurRad="31750" dist="25400" dir="5400000" algn="tl" rotWithShape="0">
                    <a:srgbClr val="000000">
                      <a:alpha val="25000"/>
                    </a:srgbClr>
                  </a:outerShdw>
                </a:effectLst>
                <a:latin typeface="Book Antiqua" panose="02040602050305030304" pitchFamily="18" charset="0"/>
                <a:ea typeface="+mj-ea"/>
                <a:cs typeface="+mj-cs"/>
              </a:defRPr>
            </a:lvl1pPr>
            <a:extLst/>
          </a:lstStyle>
          <a:p>
            <a:r>
              <a:rPr lang="en-US" sz="3000"/>
              <a:t>Steps for Determining the Presence of State Waters</a:t>
            </a:r>
            <a:endParaRPr lang="en-US" sz="3000" dirty="0"/>
          </a:p>
        </p:txBody>
      </p:sp>
      <p:sp>
        <p:nvSpPr>
          <p:cNvPr id="7" name="Content Placeholder 5"/>
          <p:cNvSpPr txBox="1">
            <a:spLocks/>
          </p:cNvSpPr>
          <p:nvPr/>
        </p:nvSpPr>
        <p:spPr>
          <a:xfrm>
            <a:off x="228600" y="1066800"/>
            <a:ext cx="8610600" cy="5181600"/>
          </a:xfrm>
          <a:prstGeom prst="rect">
            <a:avLst/>
          </a:prstGeom>
        </p:spPr>
        <p:txBody>
          <a:bodyPr vert="horz">
            <a:no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800" kern="1200">
                <a:solidFill>
                  <a:schemeClr val="tx1"/>
                </a:solidFill>
                <a:latin typeface="Century Gothic" panose="020B0502020202020204" pitchFamily="34" charset="0"/>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109728" indent="0" defTabSz="457200">
              <a:buNone/>
            </a:pPr>
            <a:r>
              <a:rPr lang="en-US" sz="2600" b="1" dirty="0">
                <a:solidFill>
                  <a:schemeClr val="accent1"/>
                </a:solidFill>
              </a:rPr>
              <a:t>Step 6 &amp; Step 7:</a:t>
            </a:r>
            <a:r>
              <a:rPr lang="en-US" sz="2600" dirty="0"/>
              <a:t>	</a:t>
            </a:r>
          </a:p>
          <a:p>
            <a:pPr marL="1173607" lvl="1" indent="-255588" defTabSz="457200">
              <a:buSzPct val="100000"/>
              <a:buFont typeface="Wingdings 3" panose="05040102010807070707" pitchFamily="18" charset="2"/>
              <a:buChar char="}"/>
            </a:pPr>
            <a:r>
              <a:rPr lang="en-US" sz="2400" dirty="0"/>
              <a:t>Further investigation is needed to determine if the stream is </a:t>
            </a:r>
            <a:r>
              <a:rPr lang="en-US" sz="2400" dirty="0">
                <a:solidFill>
                  <a:schemeClr val="accent4"/>
                </a:solidFill>
              </a:rPr>
              <a:t>ephemeral</a:t>
            </a:r>
          </a:p>
          <a:p>
            <a:pPr marL="1173607" lvl="1" indent="-255588" defTabSz="457200">
              <a:buSzPct val="100000"/>
              <a:buFont typeface="Wingdings 3" panose="05040102010807070707" pitchFamily="18" charset="2"/>
              <a:buChar char="}"/>
            </a:pPr>
            <a:r>
              <a:rPr lang="en-US" sz="2400" dirty="0"/>
              <a:t>Use professionally trained personnel </a:t>
            </a:r>
          </a:p>
          <a:p>
            <a:pPr marL="1173607" lvl="1" indent="-255588" defTabSz="457200">
              <a:buSzPct val="100000"/>
              <a:buFont typeface="Wingdings 3" panose="05040102010807070707" pitchFamily="18" charset="2"/>
              <a:buChar char="}"/>
            </a:pPr>
            <a:r>
              <a:rPr lang="en-US" sz="2400" dirty="0"/>
              <a:t>Use the most current version of the </a:t>
            </a:r>
            <a:r>
              <a:rPr lang="en-US" altLang="en-US" sz="2400" dirty="0"/>
              <a:t>“North Carolina Division of Water Quality Stream Identification Method</a:t>
            </a:r>
          </a:p>
          <a:p>
            <a:pPr marL="109728" indent="0" defTabSz="457200">
              <a:buNone/>
            </a:pPr>
            <a:endParaRPr lang="en-US" sz="800" dirty="0"/>
          </a:p>
          <a:p>
            <a:pPr marL="109728" indent="0" defTabSz="457200">
              <a:buNone/>
            </a:pPr>
            <a:r>
              <a:rPr lang="en-US" sz="2600" b="1" dirty="0">
                <a:solidFill>
                  <a:schemeClr val="accent1"/>
                </a:solidFill>
              </a:rPr>
              <a:t>Step 8:</a:t>
            </a:r>
            <a:r>
              <a:rPr lang="en-US" sz="2600" dirty="0"/>
              <a:t>	</a:t>
            </a:r>
            <a:r>
              <a:rPr lang="en-US" sz="2400" dirty="0"/>
              <a:t>If wrested vegetation and base flows exist, then 			a buffer is required.  The buffer is measured 				from the point of wrested vegetation. </a:t>
            </a:r>
          </a:p>
          <a:p>
            <a:pPr marL="109728" indent="0" defTabSz="457200">
              <a:buNone/>
            </a:pPr>
            <a:endParaRPr lang="en-US" sz="800" dirty="0"/>
          </a:p>
          <a:p>
            <a:pPr marL="109728" indent="0" defTabSz="457200">
              <a:buNone/>
            </a:pPr>
            <a:r>
              <a:rPr lang="en-US" sz="2600" b="1" dirty="0">
                <a:solidFill>
                  <a:schemeClr val="accent1"/>
                </a:solidFill>
              </a:rPr>
              <a:t>Step 9:</a:t>
            </a:r>
            <a:r>
              <a:rPr lang="en-US" sz="2600" dirty="0"/>
              <a:t>	</a:t>
            </a:r>
            <a:r>
              <a:rPr lang="en-US" sz="2400" dirty="0"/>
              <a:t>Document the determination (photos 						recommended)</a:t>
            </a:r>
          </a:p>
        </p:txBody>
      </p:sp>
    </p:spTree>
    <p:extLst>
      <p:ext uri="{BB962C8B-B14F-4D97-AF65-F5344CB8AC3E}">
        <p14:creationId xmlns:p14="http://schemas.microsoft.com/office/powerpoint/2010/main" val="12080799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Stream Buffer Requirements</a:t>
            </a:r>
          </a:p>
        </p:txBody>
      </p:sp>
      <p:sp>
        <p:nvSpPr>
          <p:cNvPr id="6" name="Text Placeholder 5"/>
          <p:cNvSpPr>
            <a:spLocks noGrp="1"/>
          </p:cNvSpPr>
          <p:nvPr>
            <p:ph type="body" idx="1"/>
          </p:nvPr>
        </p:nvSpPr>
        <p:spPr>
          <a:xfrm>
            <a:off x="609600" y="1524000"/>
            <a:ext cx="3886200" cy="640080"/>
          </a:xfrm>
        </p:spPr>
        <p:txBody>
          <a:bodyPr/>
          <a:lstStyle/>
          <a:p>
            <a:pPr algn="ctr"/>
            <a:r>
              <a:rPr lang="en-US" dirty="0"/>
              <a:t>Non-trout</a:t>
            </a:r>
          </a:p>
        </p:txBody>
      </p:sp>
      <p:sp>
        <p:nvSpPr>
          <p:cNvPr id="7" name="Text Placeholder 6"/>
          <p:cNvSpPr>
            <a:spLocks noGrp="1"/>
          </p:cNvSpPr>
          <p:nvPr>
            <p:ph type="body" sz="half" idx="3"/>
          </p:nvPr>
        </p:nvSpPr>
        <p:spPr>
          <a:xfrm>
            <a:off x="4800600" y="1524000"/>
            <a:ext cx="3886200" cy="640080"/>
          </a:xfrm>
        </p:spPr>
        <p:txBody>
          <a:bodyPr/>
          <a:lstStyle/>
          <a:p>
            <a:pPr algn="ctr"/>
            <a:r>
              <a:rPr lang="en-US" dirty="0"/>
              <a:t>Trout</a:t>
            </a:r>
          </a:p>
        </p:txBody>
      </p:sp>
      <p:sp>
        <p:nvSpPr>
          <p:cNvPr id="4" name="Content Placeholder 3"/>
          <p:cNvSpPr>
            <a:spLocks noGrp="1"/>
          </p:cNvSpPr>
          <p:nvPr>
            <p:ph sz="quarter" idx="2"/>
          </p:nvPr>
        </p:nvSpPr>
        <p:spPr>
          <a:xfrm>
            <a:off x="609600" y="2240280"/>
            <a:ext cx="4040188" cy="1832306"/>
          </a:xfrm>
        </p:spPr>
        <p:txBody>
          <a:bodyPr>
            <a:normAutofit/>
          </a:bodyPr>
          <a:lstStyle/>
          <a:p>
            <a:pPr>
              <a:buSzPct val="100000"/>
            </a:pPr>
            <a:r>
              <a:rPr lang="en-US" dirty="0"/>
              <a:t>Warm water perennial and intermittent streams: </a:t>
            </a:r>
          </a:p>
          <a:p>
            <a:pPr lvl="1"/>
            <a:r>
              <a:rPr lang="en-US" sz="2400" u="sng" dirty="0">
                <a:solidFill>
                  <a:schemeClr val="accent2"/>
                </a:solidFill>
              </a:rPr>
              <a:t>25-ft buffer</a:t>
            </a:r>
          </a:p>
        </p:txBody>
      </p:sp>
      <p:sp>
        <p:nvSpPr>
          <p:cNvPr id="5" name="Content Placeholder 4"/>
          <p:cNvSpPr>
            <a:spLocks noGrp="1"/>
          </p:cNvSpPr>
          <p:nvPr>
            <p:ph sz="quarter" idx="4"/>
          </p:nvPr>
        </p:nvSpPr>
        <p:spPr>
          <a:xfrm>
            <a:off x="4797425" y="2240280"/>
            <a:ext cx="4041775" cy="1832306"/>
          </a:xfrm>
        </p:spPr>
        <p:txBody>
          <a:bodyPr>
            <a:normAutofit/>
          </a:bodyPr>
          <a:lstStyle/>
          <a:p>
            <a:pPr>
              <a:buSzPct val="100000"/>
            </a:pPr>
            <a:r>
              <a:rPr lang="en-US" dirty="0"/>
              <a:t>Cold water perennial, intermittent and ephemeral streams:</a:t>
            </a:r>
          </a:p>
          <a:p>
            <a:pPr lvl="1"/>
            <a:r>
              <a:rPr lang="en-US" sz="2400" u="sng" dirty="0">
                <a:solidFill>
                  <a:schemeClr val="accent2"/>
                </a:solidFill>
              </a:rPr>
              <a:t>50-ft buffer</a:t>
            </a:r>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34</a:t>
            </a:fld>
            <a:endParaRPr lang="en-US" dirty="0"/>
          </a:p>
        </p:txBody>
      </p:sp>
      <p:sp>
        <p:nvSpPr>
          <p:cNvPr id="9" name="Rectangle 8"/>
          <p:cNvSpPr/>
          <p:nvPr/>
        </p:nvSpPr>
        <p:spPr>
          <a:xfrm>
            <a:off x="981592" y="4114800"/>
            <a:ext cx="7924800" cy="1200329"/>
          </a:xfrm>
          <a:prstGeom prst="rect">
            <a:avLst/>
          </a:prstGeom>
        </p:spPr>
        <p:txBody>
          <a:bodyPr wrap="square">
            <a:spAutoFit/>
          </a:bodyPr>
          <a:lstStyle/>
          <a:p>
            <a:r>
              <a:rPr lang="en-US" altLang="en-US" sz="2400" dirty="0"/>
              <a:t>Measured horizontally from point where vegetation has been </a:t>
            </a:r>
            <a:r>
              <a:rPr lang="en-US" altLang="en-US" sz="2400" i="1" dirty="0">
                <a:solidFill>
                  <a:schemeClr val="accent1"/>
                </a:solidFill>
              </a:rPr>
              <a:t>wrested</a:t>
            </a:r>
            <a:r>
              <a:rPr lang="en-US" altLang="en-US" sz="2400" dirty="0">
                <a:solidFill>
                  <a:schemeClr val="accent1"/>
                </a:solidFill>
              </a:rPr>
              <a:t> </a:t>
            </a:r>
            <a:r>
              <a:rPr lang="en-US" altLang="en-US" sz="2400" dirty="0"/>
              <a:t>by normal</a:t>
            </a:r>
            <a:r>
              <a:rPr lang="en-US" altLang="en-US" sz="2400" dirty="0">
                <a:solidFill>
                  <a:srgbClr val="86403B"/>
                </a:solidFill>
              </a:rPr>
              <a:t> </a:t>
            </a:r>
            <a:r>
              <a:rPr lang="en-US" altLang="en-US" sz="2400" dirty="0"/>
              <a:t>stream flow or wave action</a:t>
            </a:r>
          </a:p>
        </p:txBody>
      </p:sp>
      <p:sp>
        <p:nvSpPr>
          <p:cNvPr id="10" name="Text Box 4"/>
          <p:cNvSpPr txBox="1">
            <a:spLocks noChangeArrowheads="1"/>
          </p:cNvSpPr>
          <p:nvPr/>
        </p:nvSpPr>
        <p:spPr bwMode="auto">
          <a:xfrm>
            <a:off x="981592" y="5419725"/>
            <a:ext cx="7924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68275" indent="-168275">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pPr marL="342900" indent="-342900">
              <a:spcBef>
                <a:spcPct val="50000"/>
              </a:spcBef>
              <a:buClr>
                <a:schemeClr val="accent1"/>
              </a:buClr>
              <a:buFont typeface="Wingdings 3" panose="05040102010807070707" pitchFamily="18" charset="2"/>
              <a:buChar char="}"/>
            </a:pPr>
            <a:r>
              <a:rPr lang="en-US" altLang="en-US" dirty="0">
                <a:solidFill>
                  <a:schemeClr val="accent4"/>
                </a:solidFill>
                <a:latin typeface="+mn-lt"/>
              </a:rPr>
              <a:t>Local Issuing Authorities may require additional buffers in the local ordinance!</a:t>
            </a:r>
          </a:p>
        </p:txBody>
      </p:sp>
    </p:spTree>
    <p:extLst>
      <p:ext uri="{BB962C8B-B14F-4D97-AF65-F5344CB8AC3E}">
        <p14:creationId xmlns:p14="http://schemas.microsoft.com/office/powerpoint/2010/main" val="16433102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12648" y="1219200"/>
            <a:ext cx="8153400" cy="4953000"/>
          </a:xfrm>
        </p:spPr>
        <p:txBody>
          <a:bodyPr>
            <a:normAutofit fontScale="92500"/>
          </a:bodyPr>
          <a:lstStyle/>
          <a:p>
            <a:pPr>
              <a:buSzPct val="100000"/>
            </a:pPr>
            <a:r>
              <a:rPr lang="en-US" dirty="0"/>
              <a:t>Primary Trout Waters</a:t>
            </a:r>
          </a:p>
          <a:p>
            <a:pPr lvl="1"/>
            <a:r>
              <a:rPr lang="en-US" dirty="0"/>
              <a:t>Streams supporting a </a:t>
            </a:r>
            <a:r>
              <a:rPr lang="en-US" u="sng" dirty="0"/>
              <a:t>self-sustaining population</a:t>
            </a:r>
            <a:r>
              <a:rPr lang="en-US" dirty="0"/>
              <a:t> of Rainbow, Brown, or Brook Trout</a:t>
            </a:r>
          </a:p>
          <a:p>
            <a:pPr marL="393192" lvl="1" indent="0">
              <a:buNone/>
            </a:pPr>
            <a:endParaRPr lang="en-US" sz="900" dirty="0"/>
          </a:p>
          <a:p>
            <a:pPr>
              <a:buSzPct val="100000"/>
            </a:pPr>
            <a:r>
              <a:rPr lang="en-US" dirty="0"/>
              <a:t>Secondary Trout Waters</a:t>
            </a:r>
          </a:p>
          <a:p>
            <a:pPr lvl="1"/>
            <a:r>
              <a:rPr lang="en-US" dirty="0"/>
              <a:t>Streams with </a:t>
            </a:r>
            <a:r>
              <a:rPr lang="en-US" u="sng" dirty="0"/>
              <a:t>no evidence </a:t>
            </a:r>
            <a:r>
              <a:rPr lang="en-US" dirty="0"/>
              <a:t>of natural trout reproduction but capable of supporting trout throughout the year (i.e. water temperatures will support introduced trout, whether or not the fish reproduce)</a:t>
            </a:r>
          </a:p>
          <a:p>
            <a:pPr lvl="1"/>
            <a:endParaRPr lang="en-US" sz="900" dirty="0"/>
          </a:p>
          <a:p>
            <a:pPr>
              <a:buSzPct val="100000"/>
            </a:pPr>
            <a:r>
              <a:rPr lang="en-US" dirty="0"/>
              <a:t>The list of Primary &amp; Secondary trout waters is maintained by the GA EPD. Designations are listed by individual stream segments or watershed.</a:t>
            </a:r>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35</a:t>
            </a:fld>
            <a:endParaRPr lang="en-US" dirty="0"/>
          </a:p>
        </p:txBody>
      </p:sp>
      <p:sp>
        <p:nvSpPr>
          <p:cNvPr id="2" name="Title 1"/>
          <p:cNvSpPr>
            <a:spLocks noGrp="1"/>
          </p:cNvSpPr>
          <p:nvPr>
            <p:ph type="title"/>
          </p:nvPr>
        </p:nvSpPr>
        <p:spPr>
          <a:xfrm>
            <a:off x="457200" y="76200"/>
            <a:ext cx="8305800" cy="1143000"/>
          </a:xfrm>
        </p:spPr>
        <p:txBody>
          <a:bodyPr/>
          <a:lstStyle/>
          <a:p>
            <a:r>
              <a:rPr lang="en-US" dirty="0"/>
              <a:t>Trout Streams</a:t>
            </a:r>
          </a:p>
        </p:txBody>
      </p:sp>
    </p:spTree>
    <p:extLst>
      <p:ext uri="{BB962C8B-B14F-4D97-AF65-F5344CB8AC3E}">
        <p14:creationId xmlns:p14="http://schemas.microsoft.com/office/powerpoint/2010/main" val="42792887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12648" y="1676400"/>
            <a:ext cx="8153400" cy="4495800"/>
          </a:xfrm>
        </p:spPr>
        <p:txBody>
          <a:bodyPr>
            <a:normAutofit fontScale="92500"/>
          </a:bodyPr>
          <a:lstStyle/>
          <a:p>
            <a:pPr>
              <a:buSzPct val="100000"/>
            </a:pPr>
            <a:r>
              <a:rPr lang="en-US" dirty="0"/>
              <a:t>Stream crossings for water &amp; sewer lines </a:t>
            </a:r>
            <a:r>
              <a:rPr lang="en-US" u="sng" dirty="0"/>
              <a:t>provided</a:t>
            </a:r>
          </a:p>
          <a:p>
            <a:pPr lvl="1"/>
            <a:r>
              <a:rPr lang="en-US" dirty="0"/>
              <a:t>It is within 25˚ of perpendicular to the stream</a:t>
            </a:r>
          </a:p>
          <a:p>
            <a:pPr lvl="1"/>
            <a:r>
              <a:rPr lang="en-US" dirty="0"/>
              <a:t>And the disturbance is not more than 50 ft. within the buffer</a:t>
            </a:r>
          </a:p>
          <a:p>
            <a:pPr>
              <a:buSzPct val="100000"/>
            </a:pPr>
            <a:r>
              <a:rPr lang="en-US" dirty="0"/>
              <a:t>Construction of public water system reservoirs</a:t>
            </a:r>
          </a:p>
          <a:p>
            <a:pPr>
              <a:buSzPct val="100000"/>
            </a:pPr>
            <a:r>
              <a:rPr lang="en-US" dirty="0"/>
              <a:t>Drainage Structures – warm water streams only</a:t>
            </a:r>
          </a:p>
          <a:p>
            <a:pPr>
              <a:buSzPct val="100000"/>
            </a:pPr>
            <a:r>
              <a:rPr lang="en-US" dirty="0"/>
              <a:t>Roadway Drainage Structures</a:t>
            </a:r>
          </a:p>
          <a:p>
            <a:pPr>
              <a:buSzPct val="100000"/>
            </a:pPr>
            <a:r>
              <a:rPr lang="en-US" dirty="0"/>
              <a:t>Construction of bulkheads or seawalls </a:t>
            </a:r>
            <a:r>
              <a:rPr lang="en-US" u="sng" dirty="0">
                <a:solidFill>
                  <a:schemeClr val="accent2"/>
                </a:solidFill>
              </a:rPr>
              <a:t>only</a:t>
            </a:r>
            <a:r>
              <a:rPr lang="en-US" dirty="0">
                <a:solidFill>
                  <a:schemeClr val="accent2"/>
                </a:solidFill>
              </a:rPr>
              <a:t> </a:t>
            </a:r>
            <a:r>
              <a:rPr lang="en-US" u="sng" dirty="0">
                <a:solidFill>
                  <a:schemeClr val="accent2"/>
                </a:solidFill>
              </a:rPr>
              <a:t>on</a:t>
            </a:r>
            <a:r>
              <a:rPr lang="en-US" dirty="0"/>
              <a:t>:</a:t>
            </a:r>
          </a:p>
          <a:p>
            <a:pPr lvl="1"/>
            <a:r>
              <a:rPr lang="en-US" sz="2600" dirty="0">
                <a:solidFill>
                  <a:schemeClr val="accent4"/>
                </a:solidFill>
              </a:rPr>
              <a:t>Lake Sinclair &amp; Lake Oconee</a:t>
            </a:r>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36</a:t>
            </a:fld>
            <a:endParaRPr lang="en-US" dirty="0"/>
          </a:p>
        </p:txBody>
      </p:sp>
      <p:sp>
        <p:nvSpPr>
          <p:cNvPr id="2" name="Title 1"/>
          <p:cNvSpPr>
            <a:spLocks noGrp="1"/>
          </p:cNvSpPr>
          <p:nvPr>
            <p:ph type="title"/>
          </p:nvPr>
        </p:nvSpPr>
        <p:spPr/>
        <p:txBody>
          <a:bodyPr/>
          <a:lstStyle/>
          <a:p>
            <a:r>
              <a:rPr lang="en-US" dirty="0"/>
              <a:t>Stream Buffer Exemptions</a:t>
            </a:r>
          </a:p>
        </p:txBody>
      </p:sp>
    </p:spTree>
    <p:extLst>
      <p:ext uri="{BB962C8B-B14F-4D97-AF65-F5344CB8AC3E}">
        <p14:creationId xmlns:p14="http://schemas.microsoft.com/office/powerpoint/2010/main" val="28761194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12648" y="1295400"/>
            <a:ext cx="8153400" cy="5306822"/>
          </a:xfrm>
        </p:spPr>
        <p:txBody>
          <a:bodyPr>
            <a:normAutofit/>
          </a:bodyPr>
          <a:lstStyle/>
          <a:p>
            <a:pPr marL="109728" indent="0">
              <a:buNone/>
            </a:pPr>
            <a:r>
              <a:rPr lang="en-US" altLang="en-US" sz="2700" dirty="0">
                <a:ea typeface="ＭＳ Ｐゴシック" pitchFamily="34" charset="-128"/>
              </a:rPr>
              <a:t>A device composed of a virtually non-erodible material such as concrete, steel, plastic or other such material that conveys water from one place to another by intercepting the flow and carrying it to a release point for </a:t>
            </a:r>
          </a:p>
          <a:p>
            <a:pPr marL="109728" indent="0">
              <a:buNone/>
            </a:pPr>
            <a:r>
              <a:rPr lang="en-US" altLang="en-US" sz="2700" dirty="0">
                <a:ea typeface="ＭＳ Ｐゴシック" pitchFamily="34" charset="-128"/>
              </a:rPr>
              <a:t>storm water </a:t>
            </a:r>
          </a:p>
          <a:p>
            <a:pPr marL="109728" indent="0">
              <a:buNone/>
            </a:pPr>
            <a:r>
              <a:rPr lang="en-US" altLang="en-US" sz="2700" dirty="0">
                <a:ea typeface="ＭＳ Ｐゴシック" pitchFamily="34" charset="-128"/>
              </a:rPr>
              <a:t>management, </a:t>
            </a:r>
          </a:p>
          <a:p>
            <a:pPr marL="109728" indent="0">
              <a:buNone/>
            </a:pPr>
            <a:r>
              <a:rPr lang="en-US" altLang="en-US" sz="2700" dirty="0">
                <a:ea typeface="ＭＳ Ｐゴシック" pitchFamily="34" charset="-128"/>
              </a:rPr>
              <a:t>drainage control, </a:t>
            </a:r>
          </a:p>
          <a:p>
            <a:pPr marL="109728" indent="0">
              <a:buNone/>
            </a:pPr>
            <a:r>
              <a:rPr lang="en-US" altLang="en-US" sz="2700" dirty="0">
                <a:ea typeface="ＭＳ Ｐゴシック" pitchFamily="34" charset="-128"/>
              </a:rPr>
              <a:t>or flood control </a:t>
            </a:r>
          </a:p>
          <a:p>
            <a:pPr marL="109728" indent="0">
              <a:buNone/>
            </a:pPr>
            <a:r>
              <a:rPr lang="en-US" altLang="en-US" sz="2700" dirty="0">
                <a:ea typeface="ＭＳ Ｐゴシック" pitchFamily="34" charset="-128"/>
              </a:rPr>
              <a:t>purposes.</a:t>
            </a:r>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37</a:t>
            </a:fld>
            <a:endParaRPr lang="en-US" dirty="0"/>
          </a:p>
        </p:txBody>
      </p:sp>
      <p:sp>
        <p:nvSpPr>
          <p:cNvPr id="2" name="Title 1"/>
          <p:cNvSpPr>
            <a:spLocks noGrp="1"/>
          </p:cNvSpPr>
          <p:nvPr>
            <p:ph type="title"/>
          </p:nvPr>
        </p:nvSpPr>
        <p:spPr>
          <a:xfrm>
            <a:off x="457200" y="152400"/>
            <a:ext cx="8305800" cy="1143000"/>
          </a:xfrm>
        </p:spPr>
        <p:txBody>
          <a:bodyPr/>
          <a:lstStyle/>
          <a:p>
            <a:r>
              <a:rPr lang="en-US" dirty="0"/>
              <a:t>Drainage Structure</a:t>
            </a:r>
          </a:p>
        </p:txBody>
      </p:sp>
      <p:pic>
        <p:nvPicPr>
          <p:cNvPr id="1026" name="Picture 2" descr="P:\mydocs\Field Manual\Pics &amp; Details\St-pic-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3505200"/>
            <a:ext cx="4384818" cy="2895600"/>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80858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1371600"/>
            <a:ext cx="8153400" cy="4495800"/>
          </a:xfrm>
        </p:spPr>
        <p:txBody>
          <a:bodyPr>
            <a:normAutofit/>
          </a:bodyPr>
          <a:lstStyle/>
          <a:p>
            <a:pPr marL="109728" indent="0">
              <a:buNone/>
            </a:pPr>
            <a:r>
              <a:rPr lang="en-US" altLang="en-US" sz="2500" dirty="0">
                <a:ea typeface="ＭＳ Ｐゴシック" pitchFamily="34" charset="-128"/>
              </a:rPr>
              <a:t>A device such as a bridge, culvert, or ditch, composed of a virtually non-erodible material such as concrete, steel, plastic, or other such material that conveys water under a roadway by intercepting the flow on one side of a traveled roadway consisting of one or more defined lanes, with or without </a:t>
            </a:r>
          </a:p>
          <a:p>
            <a:pPr marL="109728" indent="0">
              <a:buNone/>
            </a:pPr>
            <a:r>
              <a:rPr lang="en-US" altLang="en-US" sz="2500" dirty="0">
                <a:ea typeface="ＭＳ Ｐゴシック" pitchFamily="34" charset="-128"/>
              </a:rPr>
              <a:t>Shoulder areas, and </a:t>
            </a:r>
          </a:p>
          <a:p>
            <a:pPr marL="109728" indent="0">
              <a:buNone/>
            </a:pPr>
            <a:r>
              <a:rPr lang="en-US" altLang="en-US" sz="2500" dirty="0">
                <a:ea typeface="ＭＳ Ｐゴシック" pitchFamily="34" charset="-128"/>
              </a:rPr>
              <a:t>carrying water to a </a:t>
            </a:r>
          </a:p>
          <a:p>
            <a:pPr marL="109728" indent="0">
              <a:buNone/>
            </a:pPr>
            <a:r>
              <a:rPr lang="en-US" altLang="en-US" sz="2500" dirty="0">
                <a:ea typeface="ＭＳ Ｐゴシック" pitchFamily="34" charset="-128"/>
              </a:rPr>
              <a:t>release point on the </a:t>
            </a:r>
          </a:p>
          <a:p>
            <a:pPr marL="109728" indent="0">
              <a:buNone/>
            </a:pPr>
            <a:r>
              <a:rPr lang="en-US" altLang="en-US" sz="2500" dirty="0">
                <a:ea typeface="ＭＳ Ｐゴシック" pitchFamily="34" charset="-128"/>
              </a:rPr>
              <a:t>other side.</a:t>
            </a:r>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38</a:t>
            </a:fld>
            <a:endParaRPr lang="en-US" dirty="0"/>
          </a:p>
        </p:txBody>
      </p:sp>
      <p:sp>
        <p:nvSpPr>
          <p:cNvPr id="2" name="Title 1"/>
          <p:cNvSpPr>
            <a:spLocks noGrp="1"/>
          </p:cNvSpPr>
          <p:nvPr>
            <p:ph type="title"/>
          </p:nvPr>
        </p:nvSpPr>
        <p:spPr>
          <a:xfrm>
            <a:off x="457200" y="152400"/>
            <a:ext cx="8305800" cy="1143000"/>
          </a:xfrm>
        </p:spPr>
        <p:txBody>
          <a:bodyPr/>
          <a:lstStyle/>
          <a:p>
            <a:r>
              <a:rPr lang="en-US" altLang="en-US" dirty="0">
                <a:ea typeface="ＭＳ Ｐゴシック" pitchFamily="34" charset="-128"/>
              </a:rPr>
              <a:t>Roadway Drainage Structure</a:t>
            </a: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6326" b="7378"/>
          <a:stretch/>
        </p:blipFill>
        <p:spPr bwMode="auto">
          <a:xfrm>
            <a:off x="3886200" y="3886200"/>
            <a:ext cx="4572000" cy="2667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7489333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12648" y="1600200"/>
            <a:ext cx="8153400" cy="4495800"/>
          </a:xfrm>
        </p:spPr>
        <p:txBody>
          <a:bodyPr>
            <a:normAutofit fontScale="92500" lnSpcReduction="20000"/>
          </a:bodyPr>
          <a:lstStyle/>
          <a:p>
            <a:pPr>
              <a:buSzPct val="100000"/>
            </a:pPr>
            <a:r>
              <a:rPr lang="en-US" dirty="0"/>
              <a:t>The minimum 25-ft or 50-ft undisturbed State-mandated stream buffers shall be maintained, except where the GA EPD Director determines to allow a variance that is at least as protective of natural resources and the environment.</a:t>
            </a:r>
          </a:p>
          <a:p>
            <a:pPr>
              <a:buSzPct val="100000"/>
            </a:pPr>
            <a:endParaRPr lang="en-US" dirty="0"/>
          </a:p>
          <a:p>
            <a:pPr>
              <a:buSzPct val="100000"/>
            </a:pPr>
            <a:r>
              <a:rPr lang="en-US" dirty="0"/>
              <a:t>A buffer variance </a:t>
            </a:r>
            <a:r>
              <a:rPr lang="en-US" u="sng" dirty="0">
                <a:solidFill>
                  <a:schemeClr val="accent4"/>
                </a:solidFill>
              </a:rPr>
              <a:t>application</a:t>
            </a:r>
            <a:r>
              <a:rPr lang="en-US" dirty="0"/>
              <a:t> must be submitted and will only be considered for the applicable criteria (a-k) as delineated in the E&amp;SC Rules &amp; Regulations.</a:t>
            </a:r>
          </a:p>
          <a:p>
            <a:pPr>
              <a:buSzPct val="100000"/>
            </a:pPr>
            <a:endParaRPr lang="en-US" dirty="0"/>
          </a:p>
          <a:p>
            <a:pPr>
              <a:buSzPct val="100000"/>
            </a:pPr>
            <a:r>
              <a:rPr lang="en-US" dirty="0"/>
              <a:t>The GA EPD receives ~220 buffer variance applications/year.</a:t>
            </a:r>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39</a:t>
            </a:fld>
            <a:endParaRPr lang="en-US" dirty="0"/>
          </a:p>
        </p:txBody>
      </p:sp>
      <p:sp>
        <p:nvSpPr>
          <p:cNvPr id="2" name="Title 1"/>
          <p:cNvSpPr>
            <a:spLocks noGrp="1"/>
          </p:cNvSpPr>
          <p:nvPr>
            <p:ph type="title"/>
          </p:nvPr>
        </p:nvSpPr>
        <p:spPr/>
        <p:txBody>
          <a:bodyPr/>
          <a:lstStyle/>
          <a:p>
            <a:r>
              <a:rPr lang="en-US" dirty="0"/>
              <a:t>Buffer Variance</a:t>
            </a:r>
          </a:p>
        </p:txBody>
      </p:sp>
    </p:spTree>
    <p:extLst>
      <p:ext uri="{BB962C8B-B14F-4D97-AF65-F5344CB8AC3E}">
        <p14:creationId xmlns:p14="http://schemas.microsoft.com/office/powerpoint/2010/main" val="3957002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12648" y="1676400"/>
            <a:ext cx="8153400" cy="4495800"/>
          </a:xfrm>
        </p:spPr>
        <p:txBody>
          <a:bodyPr/>
          <a:lstStyle/>
          <a:p>
            <a:pPr marL="109728" indent="0">
              <a:buNone/>
            </a:pPr>
            <a:r>
              <a:rPr lang="en-US" dirty="0"/>
              <a:t>Per O.C.G.A. 12-7-3(16)</a:t>
            </a:r>
          </a:p>
          <a:p>
            <a:pPr marL="109728" indent="0">
              <a:buNone/>
            </a:pPr>
            <a:endParaRPr lang="en-US" dirty="0"/>
          </a:p>
          <a:p>
            <a:pPr marL="365760" lvl="1" indent="0">
              <a:buNone/>
            </a:pPr>
            <a:r>
              <a:rPr lang="en-US" i="1" dirty="0">
                <a:solidFill>
                  <a:schemeClr val="accent2"/>
                </a:solidFill>
              </a:rPr>
              <a:t>“</a:t>
            </a:r>
            <a:r>
              <a:rPr lang="en-US" b="1" i="1" dirty="0">
                <a:solidFill>
                  <a:schemeClr val="accent2"/>
                </a:solidFill>
              </a:rPr>
              <a:t>State waters</a:t>
            </a:r>
            <a:r>
              <a:rPr lang="en-US" i="1" dirty="0">
                <a:solidFill>
                  <a:schemeClr val="accent2"/>
                </a:solidFill>
              </a:rPr>
              <a:t>” </a:t>
            </a:r>
            <a:r>
              <a:rPr lang="en-US" i="1" dirty="0"/>
              <a:t>includes any and all rivers, streams, creeks, branches, lakes, reservoirs, ponds, drainage systems, springs, wells, and other bodies of surface or subsurface water, natural or artificial, lying within or forming a part of the boundaries of the state, which are not entirely confined and retained completely upon the property of a single individual, partnership, or corporation.</a:t>
            </a:r>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4</a:t>
            </a:fld>
            <a:endParaRPr lang="en-US" dirty="0"/>
          </a:p>
        </p:txBody>
      </p:sp>
      <p:sp>
        <p:nvSpPr>
          <p:cNvPr id="2" name="Title 1"/>
          <p:cNvSpPr>
            <a:spLocks noGrp="1"/>
          </p:cNvSpPr>
          <p:nvPr>
            <p:ph type="title"/>
          </p:nvPr>
        </p:nvSpPr>
        <p:spPr/>
        <p:txBody>
          <a:bodyPr/>
          <a:lstStyle/>
          <a:p>
            <a:r>
              <a:rPr lang="en-US" dirty="0"/>
              <a:t>Definition</a:t>
            </a:r>
          </a:p>
        </p:txBody>
      </p:sp>
    </p:spTree>
    <p:extLst>
      <p:ext uri="{BB962C8B-B14F-4D97-AF65-F5344CB8AC3E}">
        <p14:creationId xmlns:p14="http://schemas.microsoft.com/office/powerpoint/2010/main" val="26771845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marL="109728" indent="0">
              <a:buNone/>
            </a:pPr>
            <a:r>
              <a:rPr lang="en-US" dirty="0">
                <a:solidFill>
                  <a:schemeClr val="accent4"/>
                </a:solidFill>
              </a:rPr>
              <a:t>(a)</a:t>
            </a:r>
            <a:r>
              <a:rPr lang="en-US" dirty="0"/>
              <a:t>	The project involves the construction or 	repair of an existing infrastructure project 	or a structure that, by its nature, must be 	located within the buffer. Such structures 	include, include but are not limited to, 	dams, public water supply intake 	structures, detention/retention ponds, 	waste water discharges, docks including 	access ways, boat launches including 	access ways, and stabilization of areas of 	public access to water.</a:t>
            </a:r>
          </a:p>
          <a:p>
            <a:endParaRPr lang="en-US" dirty="0"/>
          </a:p>
        </p:txBody>
      </p:sp>
      <p:sp>
        <p:nvSpPr>
          <p:cNvPr id="3" name="Slide Number Placeholder 2"/>
          <p:cNvSpPr>
            <a:spLocks noGrp="1"/>
          </p:cNvSpPr>
          <p:nvPr>
            <p:ph type="sldNum" sz="quarter" idx="12"/>
          </p:nvPr>
        </p:nvSpPr>
        <p:spPr/>
        <p:txBody>
          <a:bodyPr/>
          <a:lstStyle/>
          <a:p>
            <a:fld id="{FB946D05-688F-46EF-9CE9-C7A1187CF0E8}" type="slidenum">
              <a:rPr lang="en-US" smtClean="0"/>
              <a:t>40</a:t>
            </a:fld>
            <a:endParaRPr lang="en-US" dirty="0"/>
          </a:p>
        </p:txBody>
      </p:sp>
      <p:sp>
        <p:nvSpPr>
          <p:cNvPr id="4" name="Title 3"/>
          <p:cNvSpPr>
            <a:spLocks noGrp="1"/>
          </p:cNvSpPr>
          <p:nvPr>
            <p:ph type="title"/>
          </p:nvPr>
        </p:nvSpPr>
        <p:spPr>
          <a:xfrm>
            <a:off x="76200" y="274638"/>
            <a:ext cx="8991600" cy="1143000"/>
          </a:xfrm>
        </p:spPr>
        <p:txBody>
          <a:bodyPr/>
          <a:lstStyle/>
          <a:p>
            <a:r>
              <a:rPr lang="en-US" sz="3800" dirty="0"/>
              <a:t>Stream Buffer Variance Criteria (a-k)</a:t>
            </a:r>
          </a:p>
        </p:txBody>
      </p:sp>
    </p:spTree>
    <p:extLst>
      <p:ext uri="{BB962C8B-B14F-4D97-AF65-F5344CB8AC3E}">
        <p14:creationId xmlns:p14="http://schemas.microsoft.com/office/powerpoint/2010/main" val="15664218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marL="109728" indent="0">
              <a:buNone/>
            </a:pPr>
            <a:r>
              <a:rPr lang="en-US" dirty="0">
                <a:solidFill>
                  <a:schemeClr val="accent4"/>
                </a:solidFill>
              </a:rPr>
              <a:t>(b)</a:t>
            </a:r>
            <a:r>
              <a:rPr lang="en-US" dirty="0"/>
              <a:t>	The project will result in the restoration or 	enhancement to improve water quality 	and/or aquatic habitat quality</a:t>
            </a:r>
          </a:p>
          <a:p>
            <a:pPr marL="109728" indent="0">
              <a:buNone/>
            </a:pPr>
            <a:r>
              <a:rPr lang="en-US" dirty="0">
                <a:solidFill>
                  <a:schemeClr val="accent4"/>
                </a:solidFill>
              </a:rPr>
              <a:t>(c)</a:t>
            </a:r>
            <a:r>
              <a:rPr lang="en-US" dirty="0"/>
              <a:t>	Buffer intrusion is necessary to provide 	reasonable access to a property or 	properties</a:t>
            </a:r>
          </a:p>
          <a:p>
            <a:pPr marL="109728" indent="0">
              <a:buNone/>
            </a:pPr>
            <a:r>
              <a:rPr lang="en-US" dirty="0">
                <a:solidFill>
                  <a:schemeClr val="accent4"/>
                </a:solidFill>
              </a:rPr>
              <a:t>(d)</a:t>
            </a:r>
            <a:r>
              <a:rPr lang="en-US" dirty="0"/>
              <a:t>	The intrusion is for water and sewer lines 	that cannot reasonably be placed 	outside the buffer, and stream crossings 	and vegetative disturbance are 	minimized</a:t>
            </a:r>
          </a:p>
          <a:p>
            <a:endParaRPr lang="en-US" dirty="0"/>
          </a:p>
        </p:txBody>
      </p:sp>
      <p:sp>
        <p:nvSpPr>
          <p:cNvPr id="3" name="Slide Number Placeholder 2"/>
          <p:cNvSpPr>
            <a:spLocks noGrp="1"/>
          </p:cNvSpPr>
          <p:nvPr>
            <p:ph type="sldNum" sz="quarter" idx="12"/>
          </p:nvPr>
        </p:nvSpPr>
        <p:spPr/>
        <p:txBody>
          <a:bodyPr/>
          <a:lstStyle/>
          <a:p>
            <a:fld id="{FB946D05-688F-46EF-9CE9-C7A1187CF0E8}" type="slidenum">
              <a:rPr lang="en-US" smtClean="0"/>
              <a:t>41</a:t>
            </a:fld>
            <a:endParaRPr lang="en-US" dirty="0"/>
          </a:p>
        </p:txBody>
      </p:sp>
      <p:sp>
        <p:nvSpPr>
          <p:cNvPr id="5" name="Title 3"/>
          <p:cNvSpPr txBox="1">
            <a:spLocks/>
          </p:cNvSpPr>
          <p:nvPr/>
        </p:nvSpPr>
        <p:spPr>
          <a:xfrm>
            <a:off x="76200" y="274638"/>
            <a:ext cx="8991600" cy="1143000"/>
          </a:xfrm>
          <a:prstGeom prst="rect">
            <a:avLst/>
          </a:prstGeom>
        </p:spPr>
        <p:txBody>
          <a:bodyPr vert="horz" rtlCol="0" anchor="ctr">
            <a:noAutofit/>
            <a:scene3d>
              <a:camera prst="orthographicFront"/>
              <a:lightRig rig="soft" dir="t"/>
            </a:scene3d>
            <a:sp3d prstMaterial="softEdge">
              <a:bevelT w="25400" h="25400"/>
            </a:sp3d>
          </a:bodyPr>
          <a:lstStyle>
            <a:lvl1pPr algn="l" rtl="0" eaLnBrk="1" latinLnBrk="0" hangingPunct="1">
              <a:spcBef>
                <a:spcPct val="0"/>
              </a:spcBef>
              <a:buNone/>
              <a:defRPr kumimoji="0" sz="4800" b="1" kern="1200">
                <a:solidFill>
                  <a:schemeClr val="tx2"/>
                </a:solidFill>
                <a:effectLst>
                  <a:outerShdw blurRad="31750" dist="25400" dir="5400000" algn="tl" rotWithShape="0">
                    <a:srgbClr val="000000">
                      <a:alpha val="25000"/>
                    </a:srgbClr>
                  </a:outerShdw>
                </a:effectLst>
                <a:latin typeface="Book Antiqua" panose="02040602050305030304" pitchFamily="18" charset="0"/>
                <a:ea typeface="+mj-ea"/>
                <a:cs typeface="+mj-cs"/>
              </a:defRPr>
            </a:lvl1pPr>
            <a:extLst/>
          </a:lstStyle>
          <a:p>
            <a:r>
              <a:rPr lang="en-US" sz="3800"/>
              <a:t>Stream Buffer Variance Criteria (a-k)</a:t>
            </a:r>
            <a:endParaRPr lang="en-US" sz="3800" dirty="0"/>
          </a:p>
        </p:txBody>
      </p:sp>
    </p:spTree>
    <p:extLst>
      <p:ext uri="{BB962C8B-B14F-4D97-AF65-F5344CB8AC3E}">
        <p14:creationId xmlns:p14="http://schemas.microsoft.com/office/powerpoint/2010/main" val="23083282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109728" indent="0">
              <a:buNone/>
            </a:pPr>
            <a:r>
              <a:rPr lang="en-US" dirty="0">
                <a:solidFill>
                  <a:schemeClr val="accent4"/>
                </a:solidFill>
              </a:rPr>
              <a:t>(e)</a:t>
            </a:r>
            <a:r>
              <a:rPr lang="en-US" dirty="0"/>
              <a:t>	Crossing for utility lines, including but not 	limited to gas, liquid, power, telephone, 	and other pipelines, provided that the 	number of crossings and the amount of 	vegetative disturbance are minimized</a:t>
            </a:r>
          </a:p>
          <a:p>
            <a:pPr marL="109728" indent="0">
              <a:buNone/>
            </a:pPr>
            <a:r>
              <a:rPr lang="en-US" dirty="0">
                <a:solidFill>
                  <a:schemeClr val="accent4"/>
                </a:solidFill>
              </a:rPr>
              <a:t>(f)</a:t>
            </a:r>
            <a:r>
              <a:rPr lang="en-US" dirty="0"/>
              <a:t>	Recreational foot trails and viewing 	areas, providing that impacts to the 	buffer are minimal</a:t>
            </a:r>
          </a:p>
          <a:p>
            <a:endParaRPr lang="en-US" dirty="0"/>
          </a:p>
        </p:txBody>
      </p:sp>
      <p:sp>
        <p:nvSpPr>
          <p:cNvPr id="3" name="Slide Number Placeholder 2"/>
          <p:cNvSpPr>
            <a:spLocks noGrp="1"/>
          </p:cNvSpPr>
          <p:nvPr>
            <p:ph type="sldNum" sz="quarter" idx="12"/>
          </p:nvPr>
        </p:nvSpPr>
        <p:spPr/>
        <p:txBody>
          <a:bodyPr/>
          <a:lstStyle/>
          <a:p>
            <a:fld id="{FB946D05-688F-46EF-9CE9-C7A1187CF0E8}" type="slidenum">
              <a:rPr lang="en-US" smtClean="0"/>
              <a:t>42</a:t>
            </a:fld>
            <a:endParaRPr lang="en-US" dirty="0"/>
          </a:p>
        </p:txBody>
      </p:sp>
      <p:sp>
        <p:nvSpPr>
          <p:cNvPr id="5" name="Title 3"/>
          <p:cNvSpPr txBox="1">
            <a:spLocks/>
          </p:cNvSpPr>
          <p:nvPr/>
        </p:nvSpPr>
        <p:spPr>
          <a:xfrm>
            <a:off x="76200" y="274638"/>
            <a:ext cx="8991600" cy="1143000"/>
          </a:xfrm>
          <a:prstGeom prst="rect">
            <a:avLst/>
          </a:prstGeom>
        </p:spPr>
        <p:txBody>
          <a:bodyPr vert="horz" rtlCol="0" anchor="ctr">
            <a:noAutofit/>
            <a:scene3d>
              <a:camera prst="orthographicFront"/>
              <a:lightRig rig="soft" dir="t"/>
            </a:scene3d>
            <a:sp3d prstMaterial="softEdge">
              <a:bevelT w="25400" h="25400"/>
            </a:sp3d>
          </a:bodyPr>
          <a:lstStyle>
            <a:lvl1pPr algn="l" rtl="0" eaLnBrk="1" latinLnBrk="0" hangingPunct="1">
              <a:spcBef>
                <a:spcPct val="0"/>
              </a:spcBef>
              <a:buNone/>
              <a:defRPr kumimoji="0" sz="4800" b="1" kern="1200">
                <a:solidFill>
                  <a:schemeClr val="tx2"/>
                </a:solidFill>
                <a:effectLst>
                  <a:outerShdw blurRad="31750" dist="25400" dir="5400000" algn="tl" rotWithShape="0">
                    <a:srgbClr val="000000">
                      <a:alpha val="25000"/>
                    </a:srgbClr>
                  </a:outerShdw>
                </a:effectLst>
                <a:latin typeface="Book Antiqua" panose="02040602050305030304" pitchFamily="18" charset="0"/>
                <a:ea typeface="+mj-ea"/>
                <a:cs typeface="+mj-cs"/>
              </a:defRPr>
            </a:lvl1pPr>
            <a:extLst/>
          </a:lstStyle>
          <a:p>
            <a:r>
              <a:rPr lang="en-US" sz="3800"/>
              <a:t>Stream Buffer Variance Criteria (a-k)</a:t>
            </a:r>
            <a:endParaRPr lang="en-US" sz="3800" dirty="0"/>
          </a:p>
        </p:txBody>
      </p:sp>
    </p:spTree>
    <p:extLst>
      <p:ext uri="{BB962C8B-B14F-4D97-AF65-F5344CB8AC3E}">
        <p14:creationId xmlns:p14="http://schemas.microsoft.com/office/powerpoint/2010/main" val="32526967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pPr marL="109728" indent="0">
              <a:buNone/>
            </a:pPr>
            <a:r>
              <a:rPr lang="en-US" dirty="0">
                <a:solidFill>
                  <a:schemeClr val="accent4"/>
                </a:solidFill>
              </a:rPr>
              <a:t>(g)</a:t>
            </a:r>
            <a:r>
              <a:rPr lang="en-US" dirty="0"/>
              <a:t>	The project involves construction of one 	(1) single family home for residential use 	by the owner of the subject property 	and, at the time of adoption of this rule, 	there is no opportunity to develop the 	home under any reasonable design 	configuration unless a buffer variance is 	granted. Variances will be considered for 	such single family homes only if 	construction is initiated or local government 	approval is obtained prior to January 10, 	2005</a:t>
            </a:r>
          </a:p>
          <a:p>
            <a:endParaRPr lang="en-US" dirty="0"/>
          </a:p>
        </p:txBody>
      </p:sp>
      <p:sp>
        <p:nvSpPr>
          <p:cNvPr id="3" name="Slide Number Placeholder 2"/>
          <p:cNvSpPr>
            <a:spLocks noGrp="1"/>
          </p:cNvSpPr>
          <p:nvPr>
            <p:ph type="sldNum" sz="quarter" idx="12"/>
          </p:nvPr>
        </p:nvSpPr>
        <p:spPr/>
        <p:txBody>
          <a:bodyPr/>
          <a:lstStyle/>
          <a:p>
            <a:fld id="{FB946D05-688F-46EF-9CE9-C7A1187CF0E8}" type="slidenum">
              <a:rPr lang="en-US" smtClean="0"/>
              <a:t>43</a:t>
            </a:fld>
            <a:endParaRPr lang="en-US" dirty="0"/>
          </a:p>
        </p:txBody>
      </p:sp>
      <p:sp>
        <p:nvSpPr>
          <p:cNvPr id="5" name="Title 3"/>
          <p:cNvSpPr txBox="1">
            <a:spLocks/>
          </p:cNvSpPr>
          <p:nvPr/>
        </p:nvSpPr>
        <p:spPr>
          <a:xfrm>
            <a:off x="76200" y="274638"/>
            <a:ext cx="8991600" cy="1143000"/>
          </a:xfrm>
          <a:prstGeom prst="rect">
            <a:avLst/>
          </a:prstGeom>
        </p:spPr>
        <p:txBody>
          <a:bodyPr vert="horz" rtlCol="0" anchor="ctr">
            <a:noAutofit/>
            <a:scene3d>
              <a:camera prst="orthographicFront"/>
              <a:lightRig rig="soft" dir="t"/>
            </a:scene3d>
            <a:sp3d prstMaterial="softEdge">
              <a:bevelT w="25400" h="25400"/>
            </a:sp3d>
          </a:bodyPr>
          <a:lstStyle>
            <a:lvl1pPr algn="l" rtl="0" eaLnBrk="1" latinLnBrk="0" hangingPunct="1">
              <a:spcBef>
                <a:spcPct val="0"/>
              </a:spcBef>
              <a:buNone/>
              <a:defRPr kumimoji="0" sz="4800" b="1" kern="1200">
                <a:solidFill>
                  <a:schemeClr val="tx2"/>
                </a:solidFill>
                <a:effectLst>
                  <a:outerShdw blurRad="31750" dist="25400" dir="5400000" algn="tl" rotWithShape="0">
                    <a:srgbClr val="000000">
                      <a:alpha val="25000"/>
                    </a:srgbClr>
                  </a:outerShdw>
                </a:effectLst>
                <a:latin typeface="Book Antiqua" panose="02040602050305030304" pitchFamily="18" charset="0"/>
                <a:ea typeface="+mj-ea"/>
                <a:cs typeface="+mj-cs"/>
              </a:defRPr>
            </a:lvl1pPr>
            <a:extLst/>
          </a:lstStyle>
          <a:p>
            <a:r>
              <a:rPr lang="en-US" sz="3800" dirty="0"/>
              <a:t>Stream Buffer Variance Criteria (a-k)</a:t>
            </a:r>
          </a:p>
        </p:txBody>
      </p:sp>
    </p:spTree>
    <p:extLst>
      <p:ext uri="{BB962C8B-B14F-4D97-AF65-F5344CB8AC3E}">
        <p14:creationId xmlns:p14="http://schemas.microsoft.com/office/powerpoint/2010/main" val="7205694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20000"/>
          </a:bodyPr>
          <a:lstStyle/>
          <a:p>
            <a:pPr marL="109728" indent="0">
              <a:buNone/>
            </a:pPr>
            <a:r>
              <a:rPr lang="en-US" dirty="0">
                <a:solidFill>
                  <a:schemeClr val="accent4"/>
                </a:solidFill>
              </a:rPr>
              <a:t>(h)</a:t>
            </a:r>
            <a:r>
              <a:rPr lang="en-US" dirty="0"/>
              <a:t>	For non-trout waters, the proposed land 	disturbing activity within the buffer will require a 	permit from the United States Army Corps of 	Engineers under Section 404 of the federal 	Water Pollution Control Act Amendment of 	1972, </a:t>
            </a:r>
            <a:r>
              <a:rPr lang="en-US" i="1" dirty="0"/>
              <a:t>33 U.S.C. Section 1344</a:t>
            </a:r>
            <a:r>
              <a:rPr lang="en-US" dirty="0"/>
              <a:t>, and the Corps of 	Engineers has approved a mitigation plan to be 	implemented as a condition of such a permit</a:t>
            </a:r>
          </a:p>
          <a:p>
            <a:pPr marL="109728" indent="0">
              <a:buNone/>
            </a:pPr>
            <a:r>
              <a:rPr lang="en-US" dirty="0">
                <a:solidFill>
                  <a:schemeClr val="accent4"/>
                </a:solidFill>
              </a:rPr>
              <a:t>(</a:t>
            </a:r>
            <a:r>
              <a:rPr lang="en-US" dirty="0" err="1">
                <a:solidFill>
                  <a:schemeClr val="accent4"/>
                </a:solidFill>
              </a:rPr>
              <a:t>i</a:t>
            </a:r>
            <a:r>
              <a:rPr lang="en-US" dirty="0">
                <a:solidFill>
                  <a:schemeClr val="accent4"/>
                </a:solidFill>
              </a:rPr>
              <a:t>)</a:t>
            </a:r>
            <a:r>
              <a:rPr lang="en-US" dirty="0"/>
              <a:t>	For non-trout waters, a plan is provided for 	buffer intrusion that shows that, even with the 	proposed land disturbing activity within the 	buffer, the completed project will result in 	maintained or improved water quality 	downstream of the project</a:t>
            </a:r>
          </a:p>
          <a:p>
            <a:endParaRPr lang="en-US" dirty="0"/>
          </a:p>
        </p:txBody>
      </p:sp>
      <p:sp>
        <p:nvSpPr>
          <p:cNvPr id="3" name="Slide Number Placeholder 2"/>
          <p:cNvSpPr>
            <a:spLocks noGrp="1"/>
          </p:cNvSpPr>
          <p:nvPr>
            <p:ph type="sldNum" sz="quarter" idx="12"/>
          </p:nvPr>
        </p:nvSpPr>
        <p:spPr/>
        <p:txBody>
          <a:bodyPr/>
          <a:lstStyle/>
          <a:p>
            <a:fld id="{FB946D05-688F-46EF-9CE9-C7A1187CF0E8}" type="slidenum">
              <a:rPr lang="en-US" smtClean="0"/>
              <a:t>44</a:t>
            </a:fld>
            <a:endParaRPr lang="en-US" dirty="0"/>
          </a:p>
        </p:txBody>
      </p:sp>
      <p:sp>
        <p:nvSpPr>
          <p:cNvPr id="5" name="Title 3"/>
          <p:cNvSpPr txBox="1">
            <a:spLocks/>
          </p:cNvSpPr>
          <p:nvPr/>
        </p:nvSpPr>
        <p:spPr>
          <a:xfrm>
            <a:off x="76200" y="274638"/>
            <a:ext cx="8991600" cy="1143000"/>
          </a:xfrm>
          <a:prstGeom prst="rect">
            <a:avLst/>
          </a:prstGeom>
        </p:spPr>
        <p:txBody>
          <a:bodyPr vert="horz" rtlCol="0" anchor="ctr">
            <a:noAutofit/>
            <a:scene3d>
              <a:camera prst="orthographicFront"/>
              <a:lightRig rig="soft" dir="t"/>
            </a:scene3d>
            <a:sp3d prstMaterial="softEdge">
              <a:bevelT w="25400" h="25400"/>
            </a:sp3d>
          </a:bodyPr>
          <a:lstStyle>
            <a:lvl1pPr algn="l" rtl="0" eaLnBrk="1" latinLnBrk="0" hangingPunct="1">
              <a:spcBef>
                <a:spcPct val="0"/>
              </a:spcBef>
              <a:buNone/>
              <a:defRPr kumimoji="0" sz="4800" b="1" kern="1200">
                <a:solidFill>
                  <a:schemeClr val="tx2"/>
                </a:solidFill>
                <a:effectLst>
                  <a:outerShdw blurRad="31750" dist="25400" dir="5400000" algn="tl" rotWithShape="0">
                    <a:srgbClr val="000000">
                      <a:alpha val="25000"/>
                    </a:srgbClr>
                  </a:outerShdw>
                </a:effectLst>
                <a:latin typeface="Book Antiqua" panose="02040602050305030304" pitchFamily="18" charset="0"/>
                <a:ea typeface="+mj-ea"/>
                <a:cs typeface="+mj-cs"/>
              </a:defRPr>
            </a:lvl1pPr>
            <a:extLst/>
          </a:lstStyle>
          <a:p>
            <a:r>
              <a:rPr lang="en-US" sz="3800"/>
              <a:t>Stream Buffer Variance Criteria (a-k)</a:t>
            </a:r>
            <a:endParaRPr lang="en-US" sz="3800" dirty="0"/>
          </a:p>
        </p:txBody>
      </p:sp>
    </p:spTree>
    <p:extLst>
      <p:ext uri="{BB962C8B-B14F-4D97-AF65-F5344CB8AC3E}">
        <p14:creationId xmlns:p14="http://schemas.microsoft.com/office/powerpoint/2010/main" val="22274182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8229600" cy="4843272"/>
          </a:xfrm>
        </p:spPr>
        <p:txBody>
          <a:bodyPr>
            <a:normAutofit fontScale="92500" lnSpcReduction="20000"/>
          </a:bodyPr>
          <a:lstStyle/>
          <a:p>
            <a:pPr marL="109728" indent="0">
              <a:buNone/>
            </a:pPr>
            <a:r>
              <a:rPr lang="en-US" dirty="0">
                <a:solidFill>
                  <a:schemeClr val="accent4"/>
                </a:solidFill>
              </a:rPr>
              <a:t>(j)</a:t>
            </a:r>
            <a:r>
              <a:rPr lang="en-US" dirty="0"/>
              <a:t>	For non-trout waters, the project with a 	proposed land disturbing activity within the 	buffer is located in, or upstream and within 	ten linear miles of, a stream segment listed 	as impaired under Section 303(d) of the 	federal Water Pollution Control Act 	Amendment of 1972, </a:t>
            </a:r>
            <a:r>
              <a:rPr lang="en-US" i="1" dirty="0"/>
              <a:t>33 U.S.C. Section 	1313(d)</a:t>
            </a:r>
            <a:r>
              <a:rPr lang="en-US" dirty="0"/>
              <a:t>,and a plan is provided that shows 	that the completed project will result in 	maintained or improved water quality in 	such listed stream segment and that the 	project has no adverse impact relative to 	the pollutants of concern in such stream 	segment.</a:t>
            </a:r>
          </a:p>
          <a:p>
            <a:endParaRPr lang="en-US" dirty="0"/>
          </a:p>
        </p:txBody>
      </p:sp>
      <p:sp>
        <p:nvSpPr>
          <p:cNvPr id="3" name="Slide Number Placeholder 2"/>
          <p:cNvSpPr>
            <a:spLocks noGrp="1"/>
          </p:cNvSpPr>
          <p:nvPr>
            <p:ph type="sldNum" sz="quarter" idx="12"/>
          </p:nvPr>
        </p:nvSpPr>
        <p:spPr/>
        <p:txBody>
          <a:bodyPr/>
          <a:lstStyle/>
          <a:p>
            <a:fld id="{FB946D05-688F-46EF-9CE9-C7A1187CF0E8}" type="slidenum">
              <a:rPr lang="en-US" smtClean="0"/>
              <a:t>45</a:t>
            </a:fld>
            <a:endParaRPr lang="en-US" dirty="0"/>
          </a:p>
        </p:txBody>
      </p:sp>
      <p:sp>
        <p:nvSpPr>
          <p:cNvPr id="5" name="Title 3"/>
          <p:cNvSpPr txBox="1">
            <a:spLocks/>
          </p:cNvSpPr>
          <p:nvPr/>
        </p:nvSpPr>
        <p:spPr>
          <a:xfrm>
            <a:off x="76200" y="274638"/>
            <a:ext cx="8991600" cy="1143000"/>
          </a:xfrm>
          <a:prstGeom prst="rect">
            <a:avLst/>
          </a:prstGeom>
        </p:spPr>
        <p:txBody>
          <a:bodyPr vert="horz" rtlCol="0" anchor="ctr">
            <a:noAutofit/>
            <a:scene3d>
              <a:camera prst="orthographicFront"/>
              <a:lightRig rig="soft" dir="t"/>
            </a:scene3d>
            <a:sp3d prstMaterial="softEdge">
              <a:bevelT w="25400" h="25400"/>
            </a:sp3d>
          </a:bodyPr>
          <a:lstStyle>
            <a:lvl1pPr algn="l" rtl="0" eaLnBrk="1" latinLnBrk="0" hangingPunct="1">
              <a:spcBef>
                <a:spcPct val="0"/>
              </a:spcBef>
              <a:buNone/>
              <a:defRPr kumimoji="0" sz="4800" b="1" kern="1200">
                <a:solidFill>
                  <a:schemeClr val="tx2"/>
                </a:solidFill>
                <a:effectLst>
                  <a:outerShdw blurRad="31750" dist="25400" dir="5400000" algn="tl" rotWithShape="0">
                    <a:srgbClr val="000000">
                      <a:alpha val="25000"/>
                    </a:srgbClr>
                  </a:outerShdw>
                </a:effectLst>
                <a:latin typeface="Book Antiqua" panose="02040602050305030304" pitchFamily="18" charset="0"/>
                <a:ea typeface="+mj-ea"/>
                <a:cs typeface="+mj-cs"/>
              </a:defRPr>
            </a:lvl1pPr>
            <a:extLst/>
          </a:lstStyle>
          <a:p>
            <a:r>
              <a:rPr lang="en-US" sz="3800"/>
              <a:t>Stream Buffer Variance Criteria (a-k)</a:t>
            </a:r>
            <a:endParaRPr lang="en-US" sz="3800" dirty="0"/>
          </a:p>
        </p:txBody>
      </p:sp>
    </p:spTree>
    <p:extLst>
      <p:ext uri="{BB962C8B-B14F-4D97-AF65-F5344CB8AC3E}">
        <p14:creationId xmlns:p14="http://schemas.microsoft.com/office/powerpoint/2010/main" val="2126615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8229600" cy="4767072"/>
          </a:xfrm>
        </p:spPr>
        <p:txBody>
          <a:bodyPr>
            <a:normAutofit fontScale="92500"/>
          </a:bodyPr>
          <a:lstStyle/>
          <a:p>
            <a:pPr marL="109728" indent="0">
              <a:buNone/>
            </a:pPr>
            <a:r>
              <a:rPr lang="en-US" sz="2200" dirty="0">
                <a:solidFill>
                  <a:schemeClr val="accent4"/>
                </a:solidFill>
              </a:rPr>
              <a:t>(k)</a:t>
            </a:r>
            <a:r>
              <a:rPr lang="en-US" sz="2200" dirty="0"/>
              <a:t> 	The proposed land disturbing activity within the buffer 	is not eligible for a permit from the United States Army 	Corps of Engineers under Section 404 of the 	federal 	Water Pollution Control Act Amendment of 1972, </a:t>
            </a:r>
            <a:r>
              <a:rPr lang="en-US" sz="2200" i="1" dirty="0"/>
              <a:t>33 U.S.C. 	Section 1344</a:t>
            </a:r>
            <a:r>
              <a:rPr lang="en-US" sz="2200" dirty="0"/>
              <a:t>, but includes required mitigation in 	accordance with current EPD "Stream Buffer Variance 	Mitigation Guidance" 	document and involves: </a:t>
            </a:r>
          </a:p>
          <a:p>
            <a:pPr marL="982980" lvl="2" indent="-342900">
              <a:buClr>
                <a:schemeClr val="accent1"/>
              </a:buClr>
              <a:buFont typeface="Verdana" panose="020B0604030504040204" pitchFamily="34" charset="0"/>
              <a:buChar char="◦"/>
            </a:pPr>
            <a:r>
              <a:rPr lang="en-US" sz="2200" dirty="0"/>
              <a:t>piping, filling, or re-routing of non-trout waters that are not jurisdictional Waters of the U.S.</a:t>
            </a:r>
          </a:p>
          <a:p>
            <a:pPr marL="982980" lvl="2" indent="-342900">
              <a:buClr>
                <a:schemeClr val="accent1"/>
              </a:buClr>
              <a:buFont typeface="Verdana" panose="020B0604030504040204" pitchFamily="34" charset="0"/>
              <a:buChar char="◦"/>
            </a:pPr>
            <a:r>
              <a:rPr lang="en-US" sz="2200" dirty="0"/>
              <a:t>stream buffer impacts due to new infrastructure projects adjacent to state waters (jurisdictional and non-jurisdictional Waters of the U.S.). This criterion shall not apply to maintenance and/or modification to existing infrastructure, which are covered under 391-3-7.05(2)(a).</a:t>
            </a:r>
          </a:p>
          <a:p>
            <a:endParaRPr lang="en-US" dirty="0"/>
          </a:p>
        </p:txBody>
      </p:sp>
      <p:sp>
        <p:nvSpPr>
          <p:cNvPr id="3" name="Slide Number Placeholder 2"/>
          <p:cNvSpPr>
            <a:spLocks noGrp="1"/>
          </p:cNvSpPr>
          <p:nvPr>
            <p:ph type="sldNum" sz="quarter" idx="12"/>
          </p:nvPr>
        </p:nvSpPr>
        <p:spPr/>
        <p:txBody>
          <a:bodyPr/>
          <a:lstStyle/>
          <a:p>
            <a:fld id="{FB946D05-688F-46EF-9CE9-C7A1187CF0E8}" type="slidenum">
              <a:rPr lang="en-US" smtClean="0"/>
              <a:t>46</a:t>
            </a:fld>
            <a:endParaRPr lang="en-US" dirty="0"/>
          </a:p>
        </p:txBody>
      </p:sp>
      <p:sp>
        <p:nvSpPr>
          <p:cNvPr id="5" name="Title 3"/>
          <p:cNvSpPr txBox="1">
            <a:spLocks/>
          </p:cNvSpPr>
          <p:nvPr/>
        </p:nvSpPr>
        <p:spPr>
          <a:xfrm>
            <a:off x="76200" y="274638"/>
            <a:ext cx="8991600" cy="1143000"/>
          </a:xfrm>
          <a:prstGeom prst="rect">
            <a:avLst/>
          </a:prstGeom>
        </p:spPr>
        <p:txBody>
          <a:bodyPr vert="horz" rtlCol="0" anchor="ctr">
            <a:noAutofit/>
            <a:scene3d>
              <a:camera prst="orthographicFront"/>
              <a:lightRig rig="soft" dir="t"/>
            </a:scene3d>
            <a:sp3d prstMaterial="softEdge">
              <a:bevelT w="25400" h="25400"/>
            </a:sp3d>
          </a:bodyPr>
          <a:lstStyle>
            <a:lvl1pPr algn="l" rtl="0" eaLnBrk="1" latinLnBrk="0" hangingPunct="1">
              <a:spcBef>
                <a:spcPct val="0"/>
              </a:spcBef>
              <a:buNone/>
              <a:defRPr kumimoji="0" sz="4800" b="1" kern="1200">
                <a:solidFill>
                  <a:schemeClr val="tx2"/>
                </a:solidFill>
                <a:effectLst>
                  <a:outerShdw blurRad="31750" dist="25400" dir="5400000" algn="tl" rotWithShape="0">
                    <a:srgbClr val="000000">
                      <a:alpha val="25000"/>
                    </a:srgbClr>
                  </a:outerShdw>
                </a:effectLst>
                <a:latin typeface="Book Antiqua" panose="02040602050305030304" pitchFamily="18" charset="0"/>
                <a:ea typeface="+mj-ea"/>
                <a:cs typeface="+mj-cs"/>
              </a:defRPr>
            </a:lvl1pPr>
            <a:extLst/>
          </a:lstStyle>
          <a:p>
            <a:r>
              <a:rPr lang="en-US" sz="3800"/>
              <a:t>Stream Buffer Variance Criteria (a-k)</a:t>
            </a:r>
            <a:endParaRPr lang="en-US" sz="3800" dirty="0"/>
          </a:p>
        </p:txBody>
      </p:sp>
    </p:spTree>
    <p:extLst>
      <p:ext uri="{BB962C8B-B14F-4D97-AF65-F5344CB8AC3E}">
        <p14:creationId xmlns:p14="http://schemas.microsoft.com/office/powerpoint/2010/main" val="33607332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3"/>
          <p:cNvSpPr>
            <a:spLocks noGrp="1"/>
          </p:cNvSpPr>
          <p:nvPr>
            <p:ph idx="1"/>
          </p:nvPr>
        </p:nvSpPr>
        <p:spPr>
          <a:xfrm>
            <a:off x="612648" y="1676400"/>
            <a:ext cx="8153400" cy="4495800"/>
          </a:xfrm>
        </p:spPr>
        <p:txBody>
          <a:bodyPr/>
          <a:lstStyle/>
          <a:p>
            <a:pPr>
              <a:buSzPct val="100000"/>
            </a:pPr>
            <a:r>
              <a:rPr lang="en-US" dirty="0"/>
              <a:t>A general variance is provided for the piping of trout streams with an average annual flow of 25 GPM or less provided</a:t>
            </a:r>
          </a:p>
          <a:p>
            <a:pPr lvl="1"/>
            <a:r>
              <a:rPr lang="en-US" dirty="0"/>
              <a:t>The total length of stream that is piped on any one property shall not exceed 200 </a:t>
            </a:r>
            <a:r>
              <a:rPr lang="en-US" dirty="0" err="1"/>
              <a:t>ft</a:t>
            </a:r>
            <a:endParaRPr lang="en-US" dirty="0"/>
          </a:p>
          <a:p>
            <a:pPr lvl="1"/>
            <a:r>
              <a:rPr lang="en-US" dirty="0"/>
              <a:t>The downstream end of the pipe shall terminate at least 25 ft. before the property</a:t>
            </a:r>
          </a:p>
          <a:p>
            <a:pPr lvl="1"/>
            <a:r>
              <a:rPr lang="en-US" dirty="0"/>
              <a:t>Piping of more than 200 ft. will require an individual variance for the entire project</a:t>
            </a:r>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47</a:t>
            </a:fld>
            <a:endParaRPr lang="en-US" dirty="0"/>
          </a:p>
        </p:txBody>
      </p:sp>
      <p:sp>
        <p:nvSpPr>
          <p:cNvPr id="2" name="Title 1"/>
          <p:cNvSpPr>
            <a:spLocks noGrp="1"/>
          </p:cNvSpPr>
          <p:nvPr>
            <p:ph type="title"/>
          </p:nvPr>
        </p:nvSpPr>
        <p:spPr/>
        <p:txBody>
          <a:bodyPr/>
          <a:lstStyle/>
          <a:p>
            <a:r>
              <a:rPr lang="en-US" dirty="0"/>
              <a:t>General Variance</a:t>
            </a:r>
          </a:p>
        </p:txBody>
      </p:sp>
    </p:spTree>
    <p:extLst>
      <p:ext uri="{BB962C8B-B14F-4D97-AF65-F5344CB8AC3E}">
        <p14:creationId xmlns:p14="http://schemas.microsoft.com/office/powerpoint/2010/main" val="18464438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609600" y="1752600"/>
            <a:ext cx="3886200" cy="4572000"/>
          </a:xfrm>
        </p:spPr>
        <p:txBody>
          <a:bodyPr>
            <a:normAutofit fontScale="77500" lnSpcReduction="20000"/>
          </a:bodyPr>
          <a:lstStyle/>
          <a:p>
            <a:pPr>
              <a:buSzPct val="100000"/>
            </a:pPr>
            <a:r>
              <a:rPr lang="en-US" dirty="0"/>
              <a:t>Within </a:t>
            </a:r>
            <a:r>
              <a:rPr lang="en-US" u="sng" dirty="0"/>
              <a:t>60 days of receipt </a:t>
            </a:r>
            <a:r>
              <a:rPr lang="en-US" dirty="0"/>
              <a:t>of a complete buffer variance application, the GAEPD will either provide written comments to the applicant or propose to issue a variance.</a:t>
            </a:r>
          </a:p>
          <a:p>
            <a:pPr marL="109728" indent="0">
              <a:buSzPct val="100000"/>
              <a:buNone/>
            </a:pPr>
            <a:endParaRPr lang="en-US" dirty="0"/>
          </a:p>
          <a:p>
            <a:pPr>
              <a:buSzPct val="100000"/>
            </a:pPr>
            <a:r>
              <a:rPr lang="en-US" dirty="0"/>
              <a:t>The public shall have </a:t>
            </a:r>
            <a:r>
              <a:rPr lang="en-US" u="sng" dirty="0"/>
              <a:t>30 days</a:t>
            </a:r>
            <a:r>
              <a:rPr lang="en-US" dirty="0"/>
              <a:t> from the date of publication of the public notice </a:t>
            </a:r>
            <a:r>
              <a:rPr lang="en-US" u="sng" dirty="0"/>
              <a:t>to comment </a:t>
            </a:r>
            <a:r>
              <a:rPr lang="en-US" dirty="0"/>
              <a:t>on the proposed buffer variance.</a:t>
            </a:r>
          </a:p>
        </p:txBody>
      </p:sp>
      <p:sp>
        <p:nvSpPr>
          <p:cNvPr id="6" name="Content Placeholder 5"/>
          <p:cNvSpPr>
            <a:spLocks noGrp="1"/>
          </p:cNvSpPr>
          <p:nvPr>
            <p:ph sz="half" idx="2"/>
          </p:nvPr>
        </p:nvSpPr>
        <p:spPr>
          <a:xfrm>
            <a:off x="4844901" y="1752600"/>
            <a:ext cx="3886200" cy="4572000"/>
          </a:xfrm>
        </p:spPr>
        <p:txBody>
          <a:bodyPr>
            <a:normAutofit fontScale="77500" lnSpcReduction="20000"/>
          </a:bodyPr>
          <a:lstStyle/>
          <a:p>
            <a:pPr>
              <a:buSzPct val="100000"/>
            </a:pPr>
            <a:r>
              <a:rPr lang="en-US" dirty="0"/>
              <a:t>The public notice shall describe:</a:t>
            </a:r>
          </a:p>
          <a:p>
            <a:pPr marL="822960" lvl="1" indent="-457200">
              <a:buFont typeface="Verdana" panose="020B0604030504040204" pitchFamily="34" charset="0"/>
              <a:buChar char="◦"/>
            </a:pPr>
            <a:r>
              <a:rPr lang="en-US" sz="2800" dirty="0"/>
              <a:t>The proposed buffer encroachment</a:t>
            </a:r>
          </a:p>
          <a:p>
            <a:pPr marL="822960" lvl="1" indent="-457200">
              <a:buFont typeface="Verdana" panose="020B0604030504040204" pitchFamily="34" charset="0"/>
              <a:buChar char="◦"/>
            </a:pPr>
            <a:r>
              <a:rPr lang="en-US" sz="2800" dirty="0"/>
              <a:t>The location of the project</a:t>
            </a:r>
          </a:p>
          <a:p>
            <a:pPr marL="822960" lvl="1" indent="-457200">
              <a:buFont typeface="Verdana" panose="020B0604030504040204" pitchFamily="34" charset="0"/>
              <a:buChar char="◦"/>
            </a:pPr>
            <a:r>
              <a:rPr lang="en-US" sz="2800" dirty="0"/>
              <a:t>Where the public can view the site plans</a:t>
            </a:r>
          </a:p>
          <a:p>
            <a:pPr marL="822960" lvl="1" indent="-457200">
              <a:buFont typeface="Verdana" panose="020B0604030504040204" pitchFamily="34" charset="0"/>
              <a:buChar char="◦"/>
            </a:pPr>
            <a:r>
              <a:rPr lang="en-US" sz="2800" dirty="0"/>
              <a:t>Where comments should be sent</a:t>
            </a:r>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48</a:t>
            </a:fld>
            <a:endParaRPr lang="en-US" dirty="0"/>
          </a:p>
        </p:txBody>
      </p:sp>
      <p:sp>
        <p:nvSpPr>
          <p:cNvPr id="2" name="Title 1"/>
          <p:cNvSpPr>
            <a:spLocks noGrp="1"/>
          </p:cNvSpPr>
          <p:nvPr>
            <p:ph type="title"/>
          </p:nvPr>
        </p:nvSpPr>
        <p:spPr/>
        <p:txBody>
          <a:bodyPr/>
          <a:lstStyle/>
          <a:p>
            <a:r>
              <a:rPr lang="en-US" dirty="0"/>
              <a:t>Public Notice</a:t>
            </a:r>
          </a:p>
        </p:txBody>
      </p:sp>
    </p:spTree>
    <p:extLst>
      <p:ext uri="{BB962C8B-B14F-4D97-AF65-F5344CB8AC3E}">
        <p14:creationId xmlns:p14="http://schemas.microsoft.com/office/powerpoint/2010/main" val="1557985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49</a:t>
            </a:fld>
            <a:endParaRPr lang="en-US" dirty="0"/>
          </a:p>
        </p:txBody>
      </p:sp>
      <p:sp>
        <p:nvSpPr>
          <p:cNvPr id="2" name="Title 1"/>
          <p:cNvSpPr>
            <a:spLocks noGrp="1"/>
          </p:cNvSpPr>
          <p:nvPr>
            <p:ph type="title"/>
          </p:nvPr>
        </p:nvSpPr>
        <p:spPr/>
        <p:txBody>
          <a:bodyPr/>
          <a:lstStyle/>
          <a:p>
            <a:r>
              <a:rPr lang="en-US" dirty="0"/>
              <a:t>Coastal Marshlands</a:t>
            </a:r>
          </a:p>
        </p:txBody>
      </p:sp>
      <p:grpSp>
        <p:nvGrpSpPr>
          <p:cNvPr id="5" name="Group 4"/>
          <p:cNvGrpSpPr/>
          <p:nvPr/>
        </p:nvGrpSpPr>
        <p:grpSpPr>
          <a:xfrm>
            <a:off x="323418" y="1524000"/>
            <a:ext cx="8611032" cy="4729032"/>
            <a:chOff x="323418" y="1752600"/>
            <a:chExt cx="8611032" cy="4729032"/>
          </a:xfrm>
        </p:grpSpPr>
        <p:pic>
          <p:nvPicPr>
            <p:cNvPr id="4" name="Picture 2" descr="https://origin.ih.constantcontact.com/fs180/1103027403896/img/18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418" y="1752600"/>
              <a:ext cx="4687164" cy="2819400"/>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00" y="4038600"/>
              <a:ext cx="5581650" cy="2443032"/>
            </a:xfrm>
            <a:prstGeom prst="rect">
              <a:avLst/>
            </a:prstGeom>
            <a:ln w="9525">
              <a:solidFill>
                <a:schemeClr val="tx1"/>
              </a:solidFill>
            </a:ln>
          </p:spPr>
        </p:pic>
      </p:grpSp>
    </p:spTree>
    <p:extLst>
      <p:ext uri="{BB962C8B-B14F-4D97-AF65-F5344CB8AC3E}">
        <p14:creationId xmlns:p14="http://schemas.microsoft.com/office/powerpoint/2010/main" val="9785731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76400"/>
            <a:ext cx="4038600" cy="4572000"/>
          </a:xfrm>
        </p:spPr>
        <p:txBody>
          <a:bodyPr>
            <a:normAutofit/>
          </a:bodyPr>
          <a:lstStyle/>
          <a:p>
            <a:pPr marL="109728" indent="0">
              <a:buNone/>
            </a:pPr>
            <a:r>
              <a:rPr lang="en-US" dirty="0"/>
              <a:t>GA Environmental Protection Division</a:t>
            </a:r>
          </a:p>
          <a:p>
            <a:pPr lvl="1"/>
            <a:endParaRPr lang="en-US" dirty="0"/>
          </a:p>
          <a:p>
            <a:pPr lvl="1"/>
            <a:r>
              <a:rPr lang="en-US" dirty="0"/>
              <a:t>Reviews buffer variance applications</a:t>
            </a:r>
          </a:p>
          <a:p>
            <a:pPr lvl="1"/>
            <a:r>
              <a:rPr lang="en-US" dirty="0"/>
              <a:t>Issues buffer variances for state-mandated buffers</a:t>
            </a:r>
          </a:p>
          <a:p>
            <a:pPr lvl="1"/>
            <a:r>
              <a:rPr lang="en-US" dirty="0"/>
              <a:t>State waters determinations </a:t>
            </a:r>
            <a:r>
              <a:rPr lang="en-US" sz="2000" dirty="0"/>
              <a:t>(where there is no certified LIA)</a:t>
            </a:r>
          </a:p>
        </p:txBody>
      </p:sp>
      <p:sp>
        <p:nvSpPr>
          <p:cNvPr id="4" name="Content Placeholder 3"/>
          <p:cNvSpPr>
            <a:spLocks noGrp="1"/>
          </p:cNvSpPr>
          <p:nvPr>
            <p:ph sz="half" idx="2"/>
          </p:nvPr>
        </p:nvSpPr>
        <p:spPr>
          <a:xfrm>
            <a:off x="5029200" y="1676400"/>
            <a:ext cx="3886200" cy="4572000"/>
          </a:xfrm>
        </p:spPr>
        <p:txBody>
          <a:bodyPr>
            <a:normAutofit/>
          </a:bodyPr>
          <a:lstStyle/>
          <a:p>
            <a:pPr marL="109728" indent="0">
              <a:buNone/>
            </a:pPr>
            <a:r>
              <a:rPr lang="en-US" dirty="0"/>
              <a:t>Local Issuing Authority</a:t>
            </a:r>
          </a:p>
          <a:p>
            <a:pPr lvl="1"/>
            <a:endParaRPr lang="en-US" dirty="0"/>
          </a:p>
          <a:p>
            <a:pPr lvl="1"/>
            <a:r>
              <a:rPr lang="en-US" dirty="0"/>
              <a:t>Can incorporate additional stream buffers </a:t>
            </a:r>
            <a:r>
              <a:rPr lang="en-US" sz="2000" dirty="0"/>
              <a:t>(more stringent than state buffers)</a:t>
            </a:r>
          </a:p>
          <a:p>
            <a:pPr lvl="1"/>
            <a:r>
              <a:rPr lang="en-US" dirty="0"/>
              <a:t>Can issue variances for their own buffers</a:t>
            </a:r>
          </a:p>
          <a:p>
            <a:pPr lvl="1"/>
            <a:r>
              <a:rPr lang="en-US" dirty="0"/>
              <a:t>State water determinations</a:t>
            </a:r>
          </a:p>
        </p:txBody>
      </p:sp>
      <p:sp>
        <p:nvSpPr>
          <p:cNvPr id="5" name="Slide Number Placeholder 4"/>
          <p:cNvSpPr>
            <a:spLocks noGrp="1"/>
          </p:cNvSpPr>
          <p:nvPr>
            <p:ph type="sldNum" sz="quarter" idx="12"/>
          </p:nvPr>
        </p:nvSpPr>
        <p:spPr/>
        <p:txBody>
          <a:bodyPr>
            <a:normAutofit fontScale="92500" lnSpcReduction="10000"/>
          </a:bodyPr>
          <a:lstStyle/>
          <a:p>
            <a:fld id="{FB946D05-688F-46EF-9CE9-C7A1187CF0E8}" type="slidenum">
              <a:rPr lang="en-US" smtClean="0"/>
              <a:t>5</a:t>
            </a:fld>
            <a:endParaRPr lang="en-US" dirty="0"/>
          </a:p>
        </p:txBody>
      </p:sp>
      <p:sp>
        <p:nvSpPr>
          <p:cNvPr id="2" name="Title 1"/>
          <p:cNvSpPr>
            <a:spLocks noGrp="1"/>
          </p:cNvSpPr>
          <p:nvPr>
            <p:ph type="title"/>
          </p:nvPr>
        </p:nvSpPr>
        <p:spPr/>
        <p:txBody>
          <a:bodyPr/>
          <a:lstStyle/>
          <a:p>
            <a:r>
              <a:rPr lang="en-US" dirty="0"/>
              <a:t>Agency Roles</a:t>
            </a:r>
          </a:p>
        </p:txBody>
      </p:sp>
      <p:pic>
        <p:nvPicPr>
          <p:cNvPr id="6" name="Picture 1038" descr="Small EPD Logo"/>
          <p:cNvPicPr>
            <a:picLocks noChangeAspect="1" noChangeArrowheads="1"/>
          </p:cNvPicPr>
          <p:nvPr/>
        </p:nvPicPr>
        <p:blipFill>
          <a:blip r:embed="rId2" cstate="print"/>
          <a:srcRect/>
          <a:stretch>
            <a:fillRect/>
          </a:stretch>
        </p:blipFill>
        <p:spPr bwMode="auto">
          <a:xfrm>
            <a:off x="4038600" y="1447800"/>
            <a:ext cx="685800" cy="817685"/>
          </a:xfrm>
          <a:prstGeom prst="rect">
            <a:avLst/>
          </a:prstGeom>
          <a:noFill/>
          <a:ln w="9525">
            <a:noFill/>
            <a:miter lim="800000"/>
            <a:headEnd/>
            <a:tailEnd/>
          </a:ln>
        </p:spPr>
      </p:pic>
    </p:spTree>
    <p:extLst>
      <p:ext uri="{BB962C8B-B14F-4D97-AF65-F5344CB8AC3E}">
        <p14:creationId xmlns:p14="http://schemas.microsoft.com/office/powerpoint/2010/main" val="24399480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12648" y="1676400"/>
            <a:ext cx="8153400" cy="4800600"/>
          </a:xfrm>
        </p:spPr>
        <p:txBody>
          <a:bodyPr>
            <a:normAutofit fontScale="92500" lnSpcReduction="20000"/>
          </a:bodyPr>
          <a:lstStyle/>
          <a:p>
            <a:pPr>
              <a:buSzPct val="100000"/>
            </a:pPr>
            <a:r>
              <a:rPr lang="en-US" b="1" dirty="0">
                <a:solidFill>
                  <a:schemeClr val="accent2"/>
                </a:solidFill>
              </a:rPr>
              <a:t>Marshlands</a:t>
            </a:r>
            <a:r>
              <a:rPr lang="en-US" dirty="0"/>
              <a:t> – any marshland intertidal area, mud flat, tidal water bottom, or salt marsh in the State within the estuarine area of the state, whether or not the tidewaters reach the littoral areas through natural or artificial watercourses (O.C.G.A 12-5-282(3)).</a:t>
            </a:r>
          </a:p>
          <a:p>
            <a:pPr marL="0" indent="0">
              <a:buSzPct val="100000"/>
              <a:buNone/>
            </a:pPr>
            <a:endParaRPr lang="en-US" dirty="0"/>
          </a:p>
          <a:p>
            <a:pPr>
              <a:buSzPct val="100000"/>
            </a:pPr>
            <a:r>
              <a:rPr lang="en-US" dirty="0"/>
              <a:t>The established </a:t>
            </a:r>
            <a:r>
              <a:rPr lang="en-US" u="sng" dirty="0">
                <a:solidFill>
                  <a:schemeClr val="accent2"/>
                </a:solidFill>
              </a:rPr>
              <a:t>25-foot buffer </a:t>
            </a:r>
            <a:r>
              <a:rPr lang="en-US" dirty="0"/>
              <a:t>applies along all coastal marshlands and is measured horizontally from the coastal-marshlands-upland interface as determined in accordance with the Coastal Marshlands Protection Act of 1970</a:t>
            </a:r>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50</a:t>
            </a:fld>
            <a:endParaRPr lang="en-US" dirty="0"/>
          </a:p>
        </p:txBody>
      </p:sp>
      <p:sp>
        <p:nvSpPr>
          <p:cNvPr id="2" name="Title 1"/>
          <p:cNvSpPr>
            <a:spLocks noGrp="1"/>
          </p:cNvSpPr>
          <p:nvPr>
            <p:ph type="title"/>
          </p:nvPr>
        </p:nvSpPr>
        <p:spPr/>
        <p:txBody>
          <a:bodyPr/>
          <a:lstStyle/>
          <a:p>
            <a:r>
              <a:rPr lang="en-US" dirty="0"/>
              <a:t>Coastal Marshlands</a:t>
            </a:r>
          </a:p>
        </p:txBody>
      </p:sp>
    </p:spTree>
    <p:extLst>
      <p:ext uri="{BB962C8B-B14F-4D97-AF65-F5344CB8AC3E}">
        <p14:creationId xmlns:p14="http://schemas.microsoft.com/office/powerpoint/2010/main" val="30591294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51</a:t>
            </a:fld>
            <a:endParaRPr lang="en-US" dirty="0"/>
          </a:p>
        </p:txBody>
      </p:sp>
      <p:sp>
        <p:nvSpPr>
          <p:cNvPr id="2" name="Title 1"/>
          <p:cNvSpPr>
            <a:spLocks noGrp="1"/>
          </p:cNvSpPr>
          <p:nvPr>
            <p:ph type="title"/>
          </p:nvPr>
        </p:nvSpPr>
        <p:spPr>
          <a:xfrm>
            <a:off x="0" y="152400"/>
            <a:ext cx="9144000" cy="990600"/>
          </a:xfrm>
        </p:spPr>
        <p:txBody>
          <a:bodyPr>
            <a:noAutofit/>
          </a:bodyPr>
          <a:lstStyle/>
          <a:p>
            <a:r>
              <a:rPr lang="en-US" sz="3200" dirty="0"/>
              <a:t>Steps for Determining the Presence of Marshlands and Buffer Requirements on a Site </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3845" y="2362200"/>
            <a:ext cx="3231820" cy="2409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505200" y="1219200"/>
            <a:ext cx="5562600" cy="707886"/>
          </a:xfrm>
          <a:prstGeom prst="rect">
            <a:avLst/>
          </a:prstGeom>
        </p:spPr>
        <p:txBody>
          <a:bodyPr wrap="square">
            <a:spAutoFit/>
          </a:bodyPr>
          <a:lstStyle/>
          <a:p>
            <a:pPr algn="just"/>
            <a:r>
              <a:rPr lang="en-US" sz="2000" b="1" dirty="0">
                <a:solidFill>
                  <a:srgbClr val="00B150"/>
                </a:solidFill>
                <a:latin typeface="Times-Roman"/>
              </a:rPr>
              <a:t>Field Guide for Identifying and Permitting Coastal Marshlands That Require a Buffer</a:t>
            </a:r>
            <a:endParaRPr lang="en-US" sz="2000" b="1" dirty="0"/>
          </a:p>
        </p:txBody>
      </p:sp>
      <p:sp>
        <p:nvSpPr>
          <p:cNvPr id="7" name="Rectangle 6"/>
          <p:cNvSpPr/>
          <p:nvPr/>
        </p:nvSpPr>
        <p:spPr>
          <a:xfrm>
            <a:off x="3505200" y="4766608"/>
            <a:ext cx="4467225" cy="1938992"/>
          </a:xfrm>
          <a:prstGeom prst="rect">
            <a:avLst/>
          </a:prstGeom>
        </p:spPr>
        <p:txBody>
          <a:bodyPr wrap="square">
            <a:spAutoFit/>
          </a:bodyPr>
          <a:lstStyle/>
          <a:p>
            <a:pPr algn="just"/>
            <a:r>
              <a:rPr lang="en-US" sz="1200" b="1" dirty="0">
                <a:latin typeface="Times New Roman" panose="02020603050405020304" pitchFamily="18" charset="0"/>
                <a:cs typeface="Times New Roman" panose="02020603050405020304" pitchFamily="18" charset="0"/>
              </a:rPr>
              <a:t>This guidance addresses the identification and permitting of coastal marshlands (including impoundments) that require a buffer. The State mandated buffer requirements apply to all coastal marshlands as defined in Code Section 12-5-282 (Coastal Marshland Protection Act).</a:t>
            </a:r>
          </a:p>
          <a:p>
            <a:pPr algn="just"/>
            <a:r>
              <a:rPr lang="en-US" sz="1200" dirty="0">
                <a:latin typeface="Times New Roman" panose="02020603050405020304" pitchFamily="18" charset="0"/>
                <a:cs typeface="Times New Roman" panose="02020603050405020304" pitchFamily="18" charset="0"/>
              </a:rPr>
              <a:t>This field guide supersedes any previous manuals, memos, or guidance issued by the Georgia Environmental Protection Division on the identification of coastal marshlands that require a buffer. It does not supersede the requirements of any Rule or Law.   APRIL 2017</a:t>
            </a:r>
          </a:p>
        </p:txBody>
      </p:sp>
      <p:grpSp>
        <p:nvGrpSpPr>
          <p:cNvPr id="8" name="Group 7"/>
          <p:cNvGrpSpPr/>
          <p:nvPr/>
        </p:nvGrpSpPr>
        <p:grpSpPr>
          <a:xfrm>
            <a:off x="3602878" y="1836086"/>
            <a:ext cx="5462587" cy="526114"/>
            <a:chOff x="685800" y="5960922"/>
            <a:chExt cx="6262687" cy="603173"/>
          </a:xfrm>
        </p:grpSpPr>
        <p:grpSp>
          <p:nvGrpSpPr>
            <p:cNvPr id="9" name="Group 8"/>
            <p:cNvGrpSpPr/>
            <p:nvPr/>
          </p:nvGrpSpPr>
          <p:grpSpPr>
            <a:xfrm>
              <a:off x="685800" y="6006882"/>
              <a:ext cx="1519238" cy="557213"/>
              <a:chOff x="-833438" y="2481263"/>
              <a:chExt cx="10810876" cy="3790950"/>
            </a:xfrm>
          </p:grpSpPr>
          <p:pic>
            <p:nvPicPr>
              <p:cNvPr id="1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3438" y="2481263"/>
                <a:ext cx="10810876" cy="189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4388" y="4367213"/>
                <a:ext cx="10791826"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0" name="Rectangle 9"/>
            <p:cNvSpPr/>
            <p:nvPr/>
          </p:nvSpPr>
          <p:spPr>
            <a:xfrm>
              <a:off x="2376486" y="5960922"/>
              <a:ext cx="4572001" cy="599855"/>
            </a:xfrm>
            <a:prstGeom prst="rect">
              <a:avLst/>
            </a:prstGeom>
          </p:spPr>
          <p:txBody>
            <a:bodyPr>
              <a:spAutoFit/>
            </a:bodyPr>
            <a:lstStyle/>
            <a:p>
              <a:r>
                <a:rPr lang="en-US" sz="1400" dirty="0">
                  <a:solidFill>
                    <a:srgbClr val="336600"/>
                  </a:solidFill>
                  <a:latin typeface="Times-Roman"/>
                </a:rPr>
                <a:t>WATERSHED PROTECTION BRANCH</a:t>
              </a:r>
            </a:p>
            <a:p>
              <a:r>
                <a:rPr lang="en-US" sz="1400" dirty="0">
                  <a:solidFill>
                    <a:srgbClr val="336600"/>
                  </a:solidFill>
                  <a:latin typeface="Times-Roman"/>
                </a:rPr>
                <a:t>NONPOINT SOURCE PROGRAM</a:t>
              </a:r>
              <a:endParaRPr lang="en-US" sz="1400" dirty="0"/>
            </a:p>
          </p:txBody>
        </p:sp>
      </p:grpSp>
    </p:spTree>
    <p:extLst>
      <p:ext uri="{BB962C8B-B14F-4D97-AF65-F5344CB8AC3E}">
        <p14:creationId xmlns:p14="http://schemas.microsoft.com/office/powerpoint/2010/main" val="29909874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B946D05-688F-46EF-9CE9-C7A1187CF0E8}" type="slidenum">
              <a:rPr lang="en-US" smtClean="0"/>
              <a:t>52</a:t>
            </a:fld>
            <a:endParaRPr lang="en-US" dirty="0"/>
          </a:p>
        </p:txBody>
      </p:sp>
      <p:sp>
        <p:nvSpPr>
          <p:cNvPr id="5" name="Title 1"/>
          <p:cNvSpPr txBox="1">
            <a:spLocks/>
          </p:cNvSpPr>
          <p:nvPr/>
        </p:nvSpPr>
        <p:spPr>
          <a:xfrm>
            <a:off x="0" y="152400"/>
            <a:ext cx="9144000" cy="990600"/>
          </a:xfrm>
          <a:prstGeom prst="rect">
            <a:avLst/>
          </a:prstGeom>
        </p:spPr>
        <p:txBody>
          <a:bodyPr vert="horz" rtlCol="0" anchor="ctr">
            <a:noAutofit/>
            <a:scene3d>
              <a:camera prst="orthographicFront"/>
              <a:lightRig rig="soft" dir="t"/>
            </a:scene3d>
            <a:sp3d prstMaterial="softEdge">
              <a:bevelT w="25400" h="25400"/>
            </a:sp3d>
          </a:bodyPr>
          <a:lstStyle>
            <a:lvl1pPr algn="l" rtl="0" eaLnBrk="1" latinLnBrk="0" hangingPunct="1">
              <a:spcBef>
                <a:spcPct val="0"/>
              </a:spcBef>
              <a:buNone/>
              <a:defRPr kumimoji="0" sz="4800" b="1" kern="1200">
                <a:solidFill>
                  <a:schemeClr val="tx2"/>
                </a:solidFill>
                <a:effectLst>
                  <a:outerShdw blurRad="31750" dist="25400" dir="5400000" algn="tl" rotWithShape="0">
                    <a:srgbClr val="000000">
                      <a:alpha val="25000"/>
                    </a:srgbClr>
                  </a:outerShdw>
                </a:effectLst>
                <a:latin typeface="Book Antiqua" panose="02040602050305030304" pitchFamily="18" charset="0"/>
                <a:ea typeface="+mj-ea"/>
                <a:cs typeface="+mj-cs"/>
              </a:defRPr>
            </a:lvl1pPr>
            <a:extLst/>
          </a:lstStyle>
          <a:p>
            <a:r>
              <a:rPr lang="en-US" sz="3000" dirty="0"/>
              <a:t>Steps for Determining the Presence of Marshlands &amp; Buffer Requirements on a Site</a:t>
            </a:r>
          </a:p>
        </p:txBody>
      </p:sp>
      <p:sp>
        <p:nvSpPr>
          <p:cNvPr id="7" name="Content Placeholder 5"/>
          <p:cNvSpPr txBox="1">
            <a:spLocks/>
          </p:cNvSpPr>
          <p:nvPr/>
        </p:nvSpPr>
        <p:spPr>
          <a:xfrm>
            <a:off x="266700" y="1600200"/>
            <a:ext cx="8610600" cy="5181600"/>
          </a:xfrm>
          <a:prstGeom prst="rect">
            <a:avLst/>
          </a:prstGeom>
        </p:spPr>
        <p:txBody>
          <a:bodyPr vert="horz">
            <a:no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800" kern="1200">
                <a:solidFill>
                  <a:schemeClr val="tx1"/>
                </a:solidFill>
                <a:latin typeface="Century Gothic" panose="020B0502020202020204" pitchFamily="34" charset="0"/>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109728" indent="0" defTabSz="457200">
              <a:buNone/>
            </a:pPr>
            <a:r>
              <a:rPr lang="en-US" sz="2600" b="1" dirty="0">
                <a:solidFill>
                  <a:schemeClr val="accent1"/>
                </a:solidFill>
              </a:rPr>
              <a:t>Step 1:</a:t>
            </a:r>
            <a:r>
              <a:rPr lang="en-US" sz="2600" dirty="0"/>
              <a:t>	Review topography of the ES&amp;PC Plan for features that indicate the presence of coastal marshland </a:t>
            </a:r>
          </a:p>
          <a:p>
            <a:pPr marL="109728" indent="0" defTabSz="457200">
              <a:buNone/>
            </a:pPr>
            <a:endParaRPr lang="en-US" sz="800" dirty="0"/>
          </a:p>
          <a:p>
            <a:pPr marL="109728" indent="0" defTabSz="457200">
              <a:buNone/>
            </a:pPr>
            <a:r>
              <a:rPr lang="en-US" sz="2600" b="1" dirty="0">
                <a:solidFill>
                  <a:schemeClr val="accent1"/>
                </a:solidFill>
              </a:rPr>
              <a:t>Step 2:</a:t>
            </a:r>
            <a:r>
              <a:rPr lang="en-US" sz="2600" dirty="0"/>
              <a:t>	A </a:t>
            </a:r>
            <a:r>
              <a:rPr lang="en-US" sz="2600" dirty="0">
                <a:solidFill>
                  <a:schemeClr val="accent1"/>
                </a:solidFill>
              </a:rPr>
              <a:t>Jurisdictional Determination (JD) </a:t>
            </a:r>
            <a:r>
              <a:rPr lang="en-US" sz="2600" dirty="0"/>
              <a:t>is needed for any land disturbing activity below the 2-meter elevation.  The JD line must be documented</a:t>
            </a:r>
          </a:p>
          <a:p>
            <a:pPr marL="109728" indent="0" defTabSz="457200">
              <a:buNone/>
            </a:pPr>
            <a:endParaRPr lang="en-US" sz="2600" dirty="0"/>
          </a:p>
          <a:p>
            <a:pPr marL="109728" indent="0" defTabSz="457200">
              <a:buNone/>
            </a:pPr>
            <a:r>
              <a:rPr lang="en-US" sz="2400" b="1" dirty="0">
                <a:solidFill>
                  <a:schemeClr val="accent1"/>
                </a:solidFill>
              </a:rPr>
              <a:t>Step 3:</a:t>
            </a:r>
            <a:r>
              <a:rPr lang="en-US" sz="2400" dirty="0"/>
              <a:t>	The LIA or EPD (if no LIA) will determine if the land disturbing activity is exempt. If not exempt, the project will require a buffer variance</a:t>
            </a:r>
          </a:p>
          <a:p>
            <a:pPr marL="109728" indent="0" defTabSz="457200">
              <a:buNone/>
            </a:pPr>
            <a:endParaRPr lang="en-US" sz="2100" dirty="0"/>
          </a:p>
        </p:txBody>
      </p:sp>
    </p:spTree>
    <p:extLst>
      <p:ext uri="{BB962C8B-B14F-4D97-AF65-F5344CB8AC3E}">
        <p14:creationId xmlns:p14="http://schemas.microsoft.com/office/powerpoint/2010/main" val="368159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B946D05-688F-46EF-9CE9-C7A1187CF0E8}" type="slidenum">
              <a:rPr lang="en-US" smtClean="0"/>
              <a:t>53</a:t>
            </a:fld>
            <a:endParaRPr lang="en-US" dirty="0"/>
          </a:p>
        </p:txBody>
      </p:sp>
      <p:sp>
        <p:nvSpPr>
          <p:cNvPr id="7" name="Content Placeholder 5"/>
          <p:cNvSpPr txBox="1">
            <a:spLocks/>
          </p:cNvSpPr>
          <p:nvPr/>
        </p:nvSpPr>
        <p:spPr>
          <a:xfrm>
            <a:off x="228600" y="2209800"/>
            <a:ext cx="8610600" cy="2895600"/>
          </a:xfrm>
          <a:prstGeom prst="rect">
            <a:avLst/>
          </a:prstGeom>
        </p:spPr>
        <p:txBody>
          <a:bodyPr vert="horz">
            <a:no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800" kern="1200">
                <a:solidFill>
                  <a:schemeClr val="tx1"/>
                </a:solidFill>
                <a:latin typeface="Century Gothic" panose="020B0502020202020204" pitchFamily="34" charset="0"/>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109728" indent="0" defTabSz="457200">
              <a:buNone/>
            </a:pPr>
            <a:r>
              <a:rPr lang="en-US" sz="2600" b="1" dirty="0">
                <a:solidFill>
                  <a:schemeClr val="accent1"/>
                </a:solidFill>
              </a:rPr>
              <a:t>Step 4:</a:t>
            </a:r>
            <a:r>
              <a:rPr lang="en-US" sz="2600" dirty="0"/>
              <a:t>	 All determinations should be documented. Photos are strongly encouraged</a:t>
            </a:r>
          </a:p>
          <a:p>
            <a:pPr marL="109728" indent="0" defTabSz="457200">
              <a:buNone/>
            </a:pPr>
            <a:endParaRPr lang="en-US" sz="800" dirty="0"/>
          </a:p>
          <a:p>
            <a:pPr marL="109728" indent="0" defTabSz="457200">
              <a:buNone/>
            </a:pPr>
            <a:r>
              <a:rPr lang="en-US" sz="2600" b="1" dirty="0">
                <a:solidFill>
                  <a:schemeClr val="accent1"/>
                </a:solidFill>
              </a:rPr>
              <a:t>Step 5:</a:t>
            </a:r>
            <a:r>
              <a:rPr lang="en-US" sz="2600" dirty="0"/>
              <a:t>	If needed, buffer variance applications or variance by rule applications are to be submitted to GA EPD</a:t>
            </a:r>
          </a:p>
        </p:txBody>
      </p:sp>
      <p:sp>
        <p:nvSpPr>
          <p:cNvPr id="6" name="Title 1"/>
          <p:cNvSpPr txBox="1">
            <a:spLocks/>
          </p:cNvSpPr>
          <p:nvPr/>
        </p:nvSpPr>
        <p:spPr>
          <a:xfrm>
            <a:off x="0" y="152400"/>
            <a:ext cx="9144000" cy="990600"/>
          </a:xfrm>
          <a:prstGeom prst="rect">
            <a:avLst/>
          </a:prstGeom>
        </p:spPr>
        <p:txBody>
          <a:bodyPr vert="horz" rtlCol="0" anchor="ctr">
            <a:noAutofit/>
            <a:scene3d>
              <a:camera prst="orthographicFront"/>
              <a:lightRig rig="soft" dir="t"/>
            </a:scene3d>
            <a:sp3d prstMaterial="softEdge">
              <a:bevelT w="25400" h="25400"/>
            </a:sp3d>
          </a:bodyPr>
          <a:lstStyle>
            <a:lvl1pPr algn="l" rtl="0" eaLnBrk="1" latinLnBrk="0" hangingPunct="1">
              <a:spcBef>
                <a:spcPct val="0"/>
              </a:spcBef>
              <a:buNone/>
              <a:defRPr kumimoji="0" sz="4800" b="1" kern="1200">
                <a:solidFill>
                  <a:schemeClr val="tx2"/>
                </a:solidFill>
                <a:effectLst>
                  <a:outerShdw blurRad="31750" dist="25400" dir="5400000" algn="tl" rotWithShape="0">
                    <a:srgbClr val="000000">
                      <a:alpha val="25000"/>
                    </a:srgbClr>
                  </a:outerShdw>
                </a:effectLst>
                <a:latin typeface="Book Antiqua" panose="02040602050305030304" pitchFamily="18" charset="0"/>
                <a:ea typeface="+mj-ea"/>
                <a:cs typeface="+mj-cs"/>
              </a:defRPr>
            </a:lvl1pPr>
            <a:extLst/>
          </a:lstStyle>
          <a:p>
            <a:r>
              <a:rPr lang="en-US" sz="3000" dirty="0"/>
              <a:t>Steps for Determining the Presence of Marshlands &amp; Buffer Requirements on a Site</a:t>
            </a:r>
          </a:p>
        </p:txBody>
      </p:sp>
    </p:spTree>
    <p:extLst>
      <p:ext uri="{BB962C8B-B14F-4D97-AF65-F5344CB8AC3E}">
        <p14:creationId xmlns:p14="http://schemas.microsoft.com/office/powerpoint/2010/main" val="368159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46237"/>
            <a:ext cx="8229600" cy="4525963"/>
          </a:xfrm>
        </p:spPr>
        <p:txBody>
          <a:bodyPr>
            <a:normAutofit fontScale="92500" lnSpcReduction="10000"/>
          </a:bodyPr>
          <a:lstStyle/>
          <a:p>
            <a:pPr>
              <a:buSzPct val="100000"/>
            </a:pPr>
            <a:r>
              <a:rPr lang="en-US" dirty="0"/>
              <a:t>For the maintenance of any currently serviceable structure, landscaping, or hardscaping</a:t>
            </a:r>
          </a:p>
          <a:p>
            <a:pPr>
              <a:buSzPct val="100000"/>
            </a:pPr>
            <a:r>
              <a:rPr lang="en-US" dirty="0"/>
              <a:t>Construction or maintenance of any drainage or roadway drainage structure</a:t>
            </a:r>
          </a:p>
          <a:p>
            <a:pPr>
              <a:buSzPct val="100000"/>
            </a:pPr>
            <a:r>
              <a:rPr lang="en-US" dirty="0"/>
              <a:t>On the landward side of any currently serviceable shoreline stabilization structure</a:t>
            </a:r>
          </a:p>
          <a:p>
            <a:pPr>
              <a:buSzPct val="100000"/>
            </a:pPr>
            <a:r>
              <a:rPr lang="en-US" dirty="0"/>
              <a:t>The maintenance of any man-made </a:t>
            </a:r>
            <a:r>
              <a:rPr lang="en-US" dirty="0" err="1"/>
              <a:t>stormwater</a:t>
            </a:r>
            <a:r>
              <a:rPr lang="en-US" dirty="0"/>
              <a:t> detention basin, golf course pond, or impoundment located on the property of a single individual, partnership, or corporation</a:t>
            </a:r>
          </a:p>
          <a:p>
            <a:pPr marL="109728" indent="0">
              <a:buNone/>
            </a:pPr>
            <a:endParaRPr lang="en-US" dirty="0"/>
          </a:p>
        </p:txBody>
      </p:sp>
      <p:sp>
        <p:nvSpPr>
          <p:cNvPr id="3" name="Slide Number Placeholder 2"/>
          <p:cNvSpPr>
            <a:spLocks noGrp="1"/>
          </p:cNvSpPr>
          <p:nvPr>
            <p:ph type="sldNum" sz="quarter" idx="12"/>
          </p:nvPr>
        </p:nvSpPr>
        <p:spPr/>
        <p:txBody>
          <a:bodyPr/>
          <a:lstStyle/>
          <a:p>
            <a:fld id="{FB946D05-688F-46EF-9CE9-C7A1187CF0E8}" type="slidenum">
              <a:rPr lang="en-US" smtClean="0"/>
              <a:t>54</a:t>
            </a:fld>
            <a:endParaRPr lang="en-US" dirty="0"/>
          </a:p>
        </p:txBody>
      </p:sp>
      <p:sp>
        <p:nvSpPr>
          <p:cNvPr id="4" name="Title 3"/>
          <p:cNvSpPr>
            <a:spLocks noGrp="1"/>
          </p:cNvSpPr>
          <p:nvPr>
            <p:ph type="title"/>
          </p:nvPr>
        </p:nvSpPr>
        <p:spPr>
          <a:xfrm>
            <a:off x="152400" y="274638"/>
            <a:ext cx="8839200" cy="1143000"/>
          </a:xfrm>
        </p:spPr>
        <p:txBody>
          <a:bodyPr/>
          <a:lstStyle/>
          <a:p>
            <a:r>
              <a:rPr lang="en-US" sz="4400" dirty="0"/>
              <a:t>Coastal Marshlands Exemptions</a:t>
            </a:r>
            <a:br>
              <a:rPr lang="en-US" dirty="0"/>
            </a:br>
            <a:r>
              <a:rPr lang="en-US" sz="2800" dirty="0"/>
              <a:t>No Buffer Variance Required </a:t>
            </a:r>
          </a:p>
        </p:txBody>
      </p:sp>
    </p:spTree>
    <p:extLst>
      <p:ext uri="{BB962C8B-B14F-4D97-AF65-F5344CB8AC3E}">
        <p14:creationId xmlns:p14="http://schemas.microsoft.com/office/powerpoint/2010/main" val="2663033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70037"/>
            <a:ext cx="8229600" cy="4525963"/>
          </a:xfrm>
        </p:spPr>
        <p:txBody>
          <a:bodyPr>
            <a:normAutofit fontScale="92500" lnSpcReduction="10000"/>
          </a:bodyPr>
          <a:lstStyle/>
          <a:p>
            <a:pPr>
              <a:buSzPct val="100000"/>
            </a:pPr>
            <a:r>
              <a:rPr lang="en-US" dirty="0"/>
              <a:t>Utility line crossings that cause a width of disturbance less than 50 </a:t>
            </a:r>
            <a:r>
              <a:rPr lang="en-US" dirty="0" err="1"/>
              <a:t>ft</a:t>
            </a:r>
            <a:r>
              <a:rPr lang="en-US" dirty="0"/>
              <a:t> within the buffer</a:t>
            </a:r>
          </a:p>
          <a:p>
            <a:pPr>
              <a:buSzPct val="100000"/>
            </a:pPr>
            <a:r>
              <a:rPr lang="en-US" dirty="0"/>
              <a:t>Any land-disturbing activity conducted with a valid LDA permit issued between April 22, 2014 and December 31, 2015</a:t>
            </a:r>
          </a:p>
          <a:p>
            <a:pPr>
              <a:buSzPct val="100000"/>
            </a:pPr>
            <a:r>
              <a:rPr lang="en-US" dirty="0"/>
              <a:t>Any lot where the preliminary plat has been approved prior to December 31, 2015 provided</a:t>
            </a:r>
          </a:p>
          <a:p>
            <a:pPr lvl="1"/>
            <a:r>
              <a:rPr lang="en-US" dirty="0"/>
              <a:t>Roadways, bridges, or water and sewer lines have been extended to such lot prior to the effective date of this Act</a:t>
            </a:r>
          </a:p>
          <a:p>
            <a:pPr lvl="1"/>
            <a:r>
              <a:rPr lang="en-US" dirty="0"/>
              <a:t>If the requirement to maintain a 25 </a:t>
            </a:r>
            <a:r>
              <a:rPr lang="en-US" dirty="0" err="1"/>
              <a:t>ft</a:t>
            </a:r>
            <a:r>
              <a:rPr lang="en-US" dirty="0"/>
              <a:t> buffer would consume at least 18% of the high ground of the platted lot</a:t>
            </a:r>
          </a:p>
          <a:p>
            <a:endParaRPr lang="en-US" dirty="0"/>
          </a:p>
        </p:txBody>
      </p:sp>
      <p:sp>
        <p:nvSpPr>
          <p:cNvPr id="3" name="Slide Number Placeholder 2"/>
          <p:cNvSpPr>
            <a:spLocks noGrp="1"/>
          </p:cNvSpPr>
          <p:nvPr>
            <p:ph type="sldNum" sz="quarter" idx="12"/>
          </p:nvPr>
        </p:nvSpPr>
        <p:spPr/>
        <p:txBody>
          <a:bodyPr/>
          <a:lstStyle/>
          <a:p>
            <a:fld id="{FB946D05-688F-46EF-9CE9-C7A1187CF0E8}" type="slidenum">
              <a:rPr lang="en-US" smtClean="0"/>
              <a:t>55</a:t>
            </a:fld>
            <a:endParaRPr lang="en-US" dirty="0"/>
          </a:p>
        </p:txBody>
      </p:sp>
      <p:sp>
        <p:nvSpPr>
          <p:cNvPr id="4" name="Title 3"/>
          <p:cNvSpPr>
            <a:spLocks noGrp="1"/>
          </p:cNvSpPr>
          <p:nvPr>
            <p:ph type="title"/>
          </p:nvPr>
        </p:nvSpPr>
        <p:spPr>
          <a:xfrm>
            <a:off x="228600" y="274638"/>
            <a:ext cx="8763000" cy="1143000"/>
          </a:xfrm>
        </p:spPr>
        <p:txBody>
          <a:bodyPr/>
          <a:lstStyle/>
          <a:p>
            <a:r>
              <a:rPr lang="en-US" sz="4400" dirty="0"/>
              <a:t>Coastal Marshlands Exemptions</a:t>
            </a:r>
            <a:br>
              <a:rPr lang="en-US" dirty="0"/>
            </a:br>
            <a:r>
              <a:rPr lang="en-US" sz="2800" dirty="0"/>
              <a:t>No Buffer Variance Required </a:t>
            </a:r>
          </a:p>
        </p:txBody>
      </p:sp>
    </p:spTree>
    <p:extLst>
      <p:ext uri="{BB962C8B-B14F-4D97-AF65-F5344CB8AC3E}">
        <p14:creationId xmlns:p14="http://schemas.microsoft.com/office/powerpoint/2010/main" val="40055928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pPr>
              <a:buSzPct val="100000"/>
            </a:pPr>
            <a:r>
              <a:rPr lang="en-US" dirty="0"/>
              <a:t>Used for land disturbing activities where the area within the buffer is not more than 500 square feet</a:t>
            </a:r>
          </a:p>
          <a:p>
            <a:pPr>
              <a:buSzPct val="100000"/>
            </a:pPr>
            <a:endParaRPr lang="en-US" dirty="0"/>
          </a:p>
          <a:p>
            <a:pPr>
              <a:buSzPct val="100000"/>
            </a:pPr>
            <a:r>
              <a:rPr lang="en-US" dirty="0"/>
              <a:t>Used for land disturbing activities that have a “minor buffer impact” provided that the total area of buffer impacts is less than 5,000 square feet</a:t>
            </a:r>
          </a:p>
          <a:p>
            <a:pPr>
              <a:buSzPct val="100000"/>
            </a:pPr>
            <a:endParaRPr lang="en-US" dirty="0"/>
          </a:p>
          <a:p>
            <a:pPr>
              <a:buSzPct val="100000"/>
            </a:pPr>
            <a:r>
              <a:rPr lang="en-US" dirty="0"/>
              <a:t>Bank and shoreline stabilization structures are not eligible for coverage under the variance by rule </a:t>
            </a:r>
          </a:p>
        </p:txBody>
      </p:sp>
      <p:sp>
        <p:nvSpPr>
          <p:cNvPr id="3" name="Slide Number Placeholder 2"/>
          <p:cNvSpPr>
            <a:spLocks noGrp="1"/>
          </p:cNvSpPr>
          <p:nvPr>
            <p:ph type="sldNum" sz="quarter" idx="12"/>
          </p:nvPr>
        </p:nvSpPr>
        <p:spPr/>
        <p:txBody>
          <a:bodyPr/>
          <a:lstStyle/>
          <a:p>
            <a:fld id="{FB946D05-688F-46EF-9CE9-C7A1187CF0E8}" type="slidenum">
              <a:rPr lang="en-US" smtClean="0"/>
              <a:t>56</a:t>
            </a:fld>
            <a:endParaRPr lang="en-US" dirty="0"/>
          </a:p>
        </p:txBody>
      </p:sp>
      <p:sp>
        <p:nvSpPr>
          <p:cNvPr id="4" name="Title 3"/>
          <p:cNvSpPr>
            <a:spLocks noGrp="1"/>
          </p:cNvSpPr>
          <p:nvPr>
            <p:ph type="title"/>
          </p:nvPr>
        </p:nvSpPr>
        <p:spPr>
          <a:xfrm>
            <a:off x="228600" y="274638"/>
            <a:ext cx="8839200" cy="1143000"/>
          </a:xfrm>
        </p:spPr>
        <p:txBody>
          <a:bodyPr/>
          <a:lstStyle/>
          <a:p>
            <a:r>
              <a:rPr lang="en-US" sz="4000" dirty="0"/>
              <a:t>Coastal Marshland Variance by Rule</a:t>
            </a:r>
          </a:p>
        </p:txBody>
      </p:sp>
    </p:spTree>
    <p:extLst>
      <p:ext uri="{BB962C8B-B14F-4D97-AF65-F5344CB8AC3E}">
        <p14:creationId xmlns:p14="http://schemas.microsoft.com/office/powerpoint/2010/main" val="13308863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10000"/>
          </a:bodyPr>
          <a:lstStyle/>
          <a:p>
            <a:pPr>
              <a:buSzPct val="100000"/>
            </a:pPr>
            <a:r>
              <a:rPr lang="en-US" dirty="0"/>
              <a:t>Minimize disturbance to existing buffer vegetation</a:t>
            </a:r>
          </a:p>
          <a:p>
            <a:pPr>
              <a:buSzPct val="100000"/>
            </a:pPr>
            <a:r>
              <a:rPr lang="en-US" dirty="0"/>
              <a:t>Final stabilization must include a re-vegetation plan recommended using native riparian vegetation</a:t>
            </a:r>
          </a:p>
          <a:p>
            <a:pPr>
              <a:buSzPct val="100000"/>
            </a:pPr>
            <a:r>
              <a:rPr lang="en-US" dirty="0"/>
              <a:t>Stabilize soil disturbance on site at the end of each day. Implement temporary vegetative measures after 14 days of soil disturbance</a:t>
            </a:r>
          </a:p>
          <a:p>
            <a:pPr>
              <a:buSzPct val="100000"/>
            </a:pPr>
            <a:r>
              <a:rPr lang="en-US" dirty="0"/>
              <a:t>Proper implementation of erosion and sediment control measures</a:t>
            </a:r>
          </a:p>
          <a:p>
            <a:pPr>
              <a:buSzPct val="100000"/>
            </a:pPr>
            <a:r>
              <a:rPr lang="en-US" dirty="0"/>
              <a:t>Consideration of post construction </a:t>
            </a:r>
            <a:r>
              <a:rPr lang="en-US" dirty="0" err="1"/>
              <a:t>stormwater</a:t>
            </a:r>
            <a:r>
              <a:rPr lang="en-US" dirty="0"/>
              <a:t> management</a:t>
            </a:r>
          </a:p>
          <a:p>
            <a:pPr>
              <a:buSzPct val="100000"/>
            </a:pPr>
            <a:r>
              <a:rPr lang="en-US" dirty="0"/>
              <a:t>Compliance with all other federal, state, and local laws and ordinances </a:t>
            </a:r>
          </a:p>
          <a:p>
            <a:endParaRPr lang="en-US" dirty="0"/>
          </a:p>
        </p:txBody>
      </p:sp>
      <p:sp>
        <p:nvSpPr>
          <p:cNvPr id="3" name="Slide Number Placeholder 2"/>
          <p:cNvSpPr>
            <a:spLocks noGrp="1"/>
          </p:cNvSpPr>
          <p:nvPr>
            <p:ph type="sldNum" sz="quarter" idx="12"/>
          </p:nvPr>
        </p:nvSpPr>
        <p:spPr/>
        <p:txBody>
          <a:bodyPr/>
          <a:lstStyle/>
          <a:p>
            <a:fld id="{FB946D05-688F-46EF-9CE9-C7A1187CF0E8}" type="slidenum">
              <a:rPr lang="en-US" smtClean="0"/>
              <a:t>57</a:t>
            </a:fld>
            <a:endParaRPr lang="en-US" dirty="0"/>
          </a:p>
        </p:txBody>
      </p:sp>
      <p:sp>
        <p:nvSpPr>
          <p:cNvPr id="4" name="Title 3"/>
          <p:cNvSpPr>
            <a:spLocks noGrp="1"/>
          </p:cNvSpPr>
          <p:nvPr>
            <p:ph type="title"/>
          </p:nvPr>
        </p:nvSpPr>
        <p:spPr>
          <a:xfrm>
            <a:off x="228600" y="274638"/>
            <a:ext cx="8763000" cy="1143000"/>
          </a:xfrm>
        </p:spPr>
        <p:txBody>
          <a:bodyPr/>
          <a:lstStyle/>
          <a:p>
            <a:r>
              <a:rPr lang="en-US" sz="4400" dirty="0"/>
              <a:t>Variance by Rule Requirements</a:t>
            </a:r>
          </a:p>
        </p:txBody>
      </p:sp>
    </p:spTree>
    <p:extLst>
      <p:ext uri="{BB962C8B-B14F-4D97-AF65-F5344CB8AC3E}">
        <p14:creationId xmlns:p14="http://schemas.microsoft.com/office/powerpoint/2010/main" val="37834058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Waters of the U.S.</a:t>
            </a:r>
          </a:p>
        </p:txBody>
      </p:sp>
      <p:sp>
        <p:nvSpPr>
          <p:cNvPr id="2" name="Text Placeholder 1"/>
          <p:cNvSpPr>
            <a:spLocks noGrp="1"/>
          </p:cNvSpPr>
          <p:nvPr>
            <p:ph type="body" idx="1"/>
          </p:nvPr>
        </p:nvSpPr>
        <p:spPr/>
        <p:txBody>
          <a:bodyPr/>
          <a:lstStyle/>
          <a:p>
            <a:r>
              <a:rPr lang="en-US" dirty="0"/>
              <a:t>Federal Level</a:t>
            </a:r>
          </a:p>
        </p:txBody>
      </p:sp>
      <p:sp>
        <p:nvSpPr>
          <p:cNvPr id="4" name="Slide Number Placeholder 3"/>
          <p:cNvSpPr>
            <a:spLocks noGrp="1"/>
          </p:cNvSpPr>
          <p:nvPr>
            <p:ph type="sldNum" sz="quarter" idx="12"/>
          </p:nvPr>
        </p:nvSpPr>
        <p:spPr/>
        <p:txBody>
          <a:bodyPr/>
          <a:lstStyle/>
          <a:p>
            <a:fld id="{FB946D05-688F-46EF-9CE9-C7A1187CF0E8}" type="slidenum">
              <a:rPr lang="en-US" smtClean="0"/>
              <a:t>58</a:t>
            </a:fld>
            <a:endParaRPr lang="en-US" dirty="0"/>
          </a:p>
        </p:txBody>
      </p:sp>
    </p:spTree>
    <p:extLst>
      <p:ext uri="{BB962C8B-B14F-4D97-AF65-F5344CB8AC3E}">
        <p14:creationId xmlns:p14="http://schemas.microsoft.com/office/powerpoint/2010/main" val="31068199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76400"/>
            <a:ext cx="3886200" cy="4572000"/>
          </a:xfrm>
        </p:spPr>
        <p:txBody>
          <a:bodyPr>
            <a:normAutofit fontScale="85000" lnSpcReduction="10000"/>
          </a:bodyPr>
          <a:lstStyle/>
          <a:p>
            <a:pPr marL="109728" indent="0">
              <a:buSzPct val="100000"/>
              <a:buNone/>
            </a:pPr>
            <a:r>
              <a:rPr lang="en-US" u="sng" dirty="0"/>
              <a:t>U.S. Army Corps of Engineers</a:t>
            </a:r>
          </a:p>
          <a:p>
            <a:pPr lvl="1">
              <a:lnSpc>
                <a:spcPct val="120000"/>
              </a:lnSpc>
            </a:pPr>
            <a:r>
              <a:rPr lang="en-US" dirty="0"/>
              <a:t>Administers day-to-day program</a:t>
            </a:r>
          </a:p>
          <a:p>
            <a:pPr lvl="1">
              <a:lnSpc>
                <a:spcPct val="120000"/>
              </a:lnSpc>
            </a:pPr>
            <a:r>
              <a:rPr lang="en-US" dirty="0"/>
              <a:t>Individual and general permit decisions/issuance</a:t>
            </a:r>
          </a:p>
          <a:p>
            <a:pPr lvl="1">
              <a:lnSpc>
                <a:spcPct val="120000"/>
              </a:lnSpc>
            </a:pPr>
            <a:r>
              <a:rPr lang="en-US" dirty="0"/>
              <a:t>Jurisdictional determinations</a:t>
            </a:r>
          </a:p>
          <a:p>
            <a:pPr lvl="1">
              <a:lnSpc>
                <a:spcPct val="120000"/>
              </a:lnSpc>
            </a:pPr>
            <a:r>
              <a:rPr lang="en-US" dirty="0"/>
              <a:t>Enforcement</a:t>
            </a:r>
          </a:p>
        </p:txBody>
      </p:sp>
      <p:sp>
        <p:nvSpPr>
          <p:cNvPr id="4" name="Content Placeholder 3"/>
          <p:cNvSpPr>
            <a:spLocks noGrp="1"/>
          </p:cNvSpPr>
          <p:nvPr>
            <p:ph sz="half" idx="2"/>
          </p:nvPr>
        </p:nvSpPr>
        <p:spPr>
          <a:xfrm>
            <a:off x="4800600" y="1676400"/>
            <a:ext cx="3886200" cy="4572000"/>
          </a:xfrm>
        </p:spPr>
        <p:txBody>
          <a:bodyPr>
            <a:normAutofit fontScale="85000" lnSpcReduction="10000"/>
          </a:bodyPr>
          <a:lstStyle/>
          <a:p>
            <a:pPr marL="109728" indent="0">
              <a:buNone/>
            </a:pPr>
            <a:r>
              <a:rPr lang="en-US" u="sng" dirty="0"/>
              <a:t>U.S. Environmental Protection Agency</a:t>
            </a:r>
          </a:p>
          <a:p>
            <a:pPr lvl="1"/>
            <a:r>
              <a:rPr lang="en-US" dirty="0"/>
              <a:t>Develops and interprets policy, guidance, and environmental criteria used in permit applications</a:t>
            </a:r>
          </a:p>
          <a:p>
            <a:pPr lvl="1"/>
            <a:r>
              <a:rPr lang="en-US" dirty="0"/>
              <a:t>Determines scope of geographic jurisdiction and applicability of exemptions</a:t>
            </a:r>
          </a:p>
          <a:p>
            <a:pPr lvl="1"/>
            <a:r>
              <a:rPr lang="en-US" dirty="0"/>
              <a:t>Has authority to prohibit, deny, or restrict the use of any defined area</a:t>
            </a:r>
          </a:p>
          <a:p>
            <a:pPr lvl="1"/>
            <a:endParaRPr lang="en-US" dirty="0"/>
          </a:p>
        </p:txBody>
      </p:sp>
      <p:sp>
        <p:nvSpPr>
          <p:cNvPr id="5" name="Slide Number Placeholder 4"/>
          <p:cNvSpPr>
            <a:spLocks noGrp="1"/>
          </p:cNvSpPr>
          <p:nvPr>
            <p:ph type="sldNum" sz="quarter" idx="12"/>
          </p:nvPr>
        </p:nvSpPr>
        <p:spPr/>
        <p:txBody>
          <a:bodyPr>
            <a:normAutofit fontScale="92500" lnSpcReduction="10000"/>
          </a:bodyPr>
          <a:lstStyle/>
          <a:p>
            <a:fld id="{FB946D05-688F-46EF-9CE9-C7A1187CF0E8}" type="slidenum">
              <a:rPr lang="en-US" smtClean="0"/>
              <a:t>59</a:t>
            </a:fld>
            <a:endParaRPr lang="en-US" dirty="0"/>
          </a:p>
        </p:txBody>
      </p:sp>
      <p:sp>
        <p:nvSpPr>
          <p:cNvPr id="2" name="Title 1"/>
          <p:cNvSpPr>
            <a:spLocks noGrp="1"/>
          </p:cNvSpPr>
          <p:nvPr>
            <p:ph type="title"/>
          </p:nvPr>
        </p:nvSpPr>
        <p:spPr/>
        <p:txBody>
          <a:bodyPr/>
          <a:lstStyle/>
          <a:p>
            <a:r>
              <a:rPr lang="en-US" dirty="0"/>
              <a:t>Agency Roles</a:t>
            </a:r>
          </a:p>
        </p:txBody>
      </p:sp>
      <p:pic>
        <p:nvPicPr>
          <p:cNvPr id="6" name="Picture 5" descr="Screen Clipping"/>
          <p:cNvPicPr>
            <a:picLocks noChangeAspect="1"/>
          </p:cNvPicPr>
          <p:nvPr/>
        </p:nvPicPr>
        <p:blipFill rotWithShape="1">
          <a:blip r:embed="rId2">
            <a:extLst>
              <a:ext uri="{28A0092B-C50C-407E-A947-70E740481C1C}">
                <a14:useLocalDpi xmlns:a14="http://schemas.microsoft.com/office/drawing/2010/main" val="0"/>
              </a:ext>
            </a:extLst>
          </a:blip>
          <a:srcRect l="5924" t="6542" r="5199" b="6555"/>
          <a:stretch/>
        </p:blipFill>
        <p:spPr>
          <a:xfrm>
            <a:off x="3886200" y="1676400"/>
            <a:ext cx="685800" cy="531494"/>
          </a:xfrm>
          <a:prstGeom prst="rect">
            <a:avLst/>
          </a:prstGeom>
        </p:spPr>
      </p:pic>
      <p:pic>
        <p:nvPicPr>
          <p:cNvPr id="7" name="Picture 1037" descr="United States Environmental Protection Agency">
            <a:hlinkClick r:id="rId3"/>
          </p:cNvPr>
          <p:cNvPicPr>
            <a:picLocks noChangeAspect="1" noChangeArrowheads="1"/>
          </p:cNvPicPr>
          <p:nvPr/>
        </p:nvPicPr>
        <p:blipFill>
          <a:blip r:embed="rId4" cstate="print"/>
          <a:srcRect/>
          <a:stretch>
            <a:fillRect/>
          </a:stretch>
        </p:blipFill>
        <p:spPr bwMode="auto">
          <a:xfrm>
            <a:off x="8153400" y="1609138"/>
            <a:ext cx="685800" cy="666017"/>
          </a:xfrm>
          <a:prstGeom prst="rect">
            <a:avLst/>
          </a:prstGeom>
          <a:noFill/>
          <a:ln w="9525">
            <a:noFill/>
            <a:miter lim="800000"/>
            <a:headEnd/>
            <a:tailEnd/>
          </a:ln>
        </p:spPr>
      </p:pic>
    </p:spTree>
    <p:extLst>
      <p:ext uri="{BB962C8B-B14F-4D97-AF65-F5344CB8AC3E}">
        <p14:creationId xmlns:p14="http://schemas.microsoft.com/office/powerpoint/2010/main" val="19219431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3"/>
          <p:cNvSpPr>
            <a:spLocks noGrp="1"/>
          </p:cNvSpPr>
          <p:nvPr>
            <p:ph idx="1"/>
          </p:nvPr>
        </p:nvSpPr>
        <p:spPr>
          <a:xfrm>
            <a:off x="612648" y="1219200"/>
            <a:ext cx="8153400" cy="4953000"/>
          </a:xfrm>
        </p:spPr>
        <p:txBody>
          <a:bodyPr>
            <a:normAutofit fontScale="92500" lnSpcReduction="10000"/>
          </a:bodyPr>
          <a:lstStyle/>
          <a:p>
            <a:pPr>
              <a:buSzPct val="100000"/>
            </a:pPr>
            <a:r>
              <a:rPr lang="en-US" dirty="0"/>
              <a:t>For projects </a:t>
            </a:r>
            <a:r>
              <a:rPr lang="en-US" u="sng" dirty="0">
                <a:solidFill>
                  <a:schemeClr val="accent4"/>
                </a:solidFill>
              </a:rPr>
              <a:t>regulated</a:t>
            </a:r>
            <a:r>
              <a:rPr lang="en-US" dirty="0">
                <a:solidFill>
                  <a:schemeClr val="accent4"/>
                </a:solidFill>
              </a:rPr>
              <a:t> </a:t>
            </a:r>
            <a:r>
              <a:rPr lang="en-US" dirty="0"/>
              <a:t>by a certified Local Issuing Authority (LIA), the LIA is responsible for determining State Waters</a:t>
            </a:r>
          </a:p>
          <a:p>
            <a:pPr>
              <a:buSzPct val="100000"/>
            </a:pPr>
            <a:endParaRPr lang="en-US" dirty="0"/>
          </a:p>
          <a:p>
            <a:pPr>
              <a:buSzPct val="100000"/>
            </a:pPr>
            <a:r>
              <a:rPr lang="en-US" dirty="0"/>
              <a:t>For projects that are </a:t>
            </a:r>
            <a:r>
              <a:rPr lang="en-US" u="sng" dirty="0">
                <a:solidFill>
                  <a:schemeClr val="accent4"/>
                </a:solidFill>
              </a:rPr>
              <a:t>exempt</a:t>
            </a:r>
            <a:r>
              <a:rPr lang="en-US" dirty="0">
                <a:solidFill>
                  <a:schemeClr val="accent4"/>
                </a:solidFill>
              </a:rPr>
              <a:t> </a:t>
            </a:r>
            <a:r>
              <a:rPr lang="en-US" dirty="0"/>
              <a:t>from local Erosion &amp; Sediment Control Ordinances and </a:t>
            </a:r>
            <a:r>
              <a:rPr lang="en-US" u="sng" dirty="0">
                <a:solidFill>
                  <a:schemeClr val="accent4"/>
                </a:solidFill>
              </a:rPr>
              <a:t>not</a:t>
            </a:r>
            <a:r>
              <a:rPr lang="en-US" u="sng" dirty="0"/>
              <a:t> </a:t>
            </a:r>
            <a:r>
              <a:rPr lang="en-US" u="sng" dirty="0">
                <a:solidFill>
                  <a:schemeClr val="accent4"/>
                </a:solidFill>
              </a:rPr>
              <a:t>regulated</a:t>
            </a:r>
            <a:r>
              <a:rPr lang="en-US" dirty="0">
                <a:solidFill>
                  <a:schemeClr val="accent4"/>
                </a:solidFill>
              </a:rPr>
              <a:t> </a:t>
            </a:r>
            <a:r>
              <a:rPr lang="en-US" dirty="0"/>
              <a:t>by a LIA, the GA EPD is responsible for determining State Waters</a:t>
            </a:r>
          </a:p>
          <a:p>
            <a:pPr marL="0" indent="0">
              <a:buSzPct val="100000"/>
              <a:buNone/>
            </a:pPr>
            <a:endParaRPr lang="en-US" dirty="0"/>
          </a:p>
          <a:p>
            <a:pPr>
              <a:buSzPct val="100000"/>
            </a:pPr>
            <a:r>
              <a:rPr lang="en-US" dirty="0"/>
              <a:t>The Buffer Variance application must include a letter from the LIA, stating that the LIA has visited the site and determined the presence of State Waters that require a buffer</a:t>
            </a:r>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6</a:t>
            </a:fld>
            <a:endParaRPr lang="en-US" dirty="0"/>
          </a:p>
        </p:txBody>
      </p:sp>
      <p:sp>
        <p:nvSpPr>
          <p:cNvPr id="2" name="Title 1"/>
          <p:cNvSpPr>
            <a:spLocks noGrp="1"/>
          </p:cNvSpPr>
          <p:nvPr>
            <p:ph type="title"/>
          </p:nvPr>
        </p:nvSpPr>
        <p:spPr>
          <a:xfrm>
            <a:off x="228600" y="152400"/>
            <a:ext cx="8763000" cy="1143000"/>
          </a:xfrm>
        </p:spPr>
        <p:txBody>
          <a:bodyPr/>
          <a:lstStyle/>
          <a:p>
            <a:r>
              <a:rPr lang="en-US" sz="4600" dirty="0"/>
              <a:t>Who Determines State Waters?</a:t>
            </a:r>
          </a:p>
        </p:txBody>
      </p:sp>
    </p:spTree>
    <p:extLst>
      <p:ext uri="{BB962C8B-B14F-4D97-AF65-F5344CB8AC3E}">
        <p14:creationId xmlns:p14="http://schemas.microsoft.com/office/powerpoint/2010/main" val="20610641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76400"/>
            <a:ext cx="3886200" cy="4572000"/>
          </a:xfrm>
        </p:spPr>
        <p:txBody>
          <a:bodyPr/>
          <a:lstStyle/>
          <a:p>
            <a:pPr>
              <a:buSzPct val="100000"/>
            </a:pPr>
            <a:r>
              <a:rPr lang="en-US" dirty="0"/>
              <a:t>Navigable waters</a:t>
            </a:r>
          </a:p>
          <a:p>
            <a:pPr lvl="1"/>
            <a:r>
              <a:rPr lang="en-US" dirty="0"/>
              <a:t>Oceans, bays, inlets</a:t>
            </a:r>
          </a:p>
          <a:p>
            <a:pPr>
              <a:buSzPct val="100000"/>
            </a:pPr>
            <a:r>
              <a:rPr lang="en-US" dirty="0"/>
              <a:t>Tributaries</a:t>
            </a:r>
          </a:p>
          <a:p>
            <a:pPr lvl="1"/>
            <a:r>
              <a:rPr lang="en-US" dirty="0"/>
              <a:t>Rivers, creeks, intermittent streams, lakes, ponds</a:t>
            </a:r>
          </a:p>
          <a:p>
            <a:pPr>
              <a:buSzPct val="100000"/>
            </a:pPr>
            <a:r>
              <a:rPr lang="en-US" dirty="0"/>
              <a:t>Interstate bodies of water or wetlands</a:t>
            </a:r>
          </a:p>
        </p:txBody>
      </p:sp>
      <p:sp>
        <p:nvSpPr>
          <p:cNvPr id="4" name="Content Placeholder 3"/>
          <p:cNvSpPr>
            <a:spLocks noGrp="1"/>
          </p:cNvSpPr>
          <p:nvPr>
            <p:ph sz="half" idx="2"/>
          </p:nvPr>
        </p:nvSpPr>
        <p:spPr>
          <a:xfrm>
            <a:off x="4844901" y="1676400"/>
            <a:ext cx="3886200" cy="4572000"/>
          </a:xfrm>
        </p:spPr>
        <p:txBody>
          <a:bodyPr/>
          <a:lstStyle/>
          <a:p>
            <a:pPr>
              <a:buSzPct val="100000"/>
            </a:pPr>
            <a:r>
              <a:rPr lang="en-US" u="sng" dirty="0"/>
              <a:t>Wetlands</a:t>
            </a:r>
            <a:r>
              <a:rPr lang="en-US" dirty="0"/>
              <a:t> adjacent to the waters listed here</a:t>
            </a:r>
          </a:p>
          <a:p>
            <a:pPr>
              <a:buSzPct val="100000"/>
            </a:pPr>
            <a:r>
              <a:rPr lang="en-US" dirty="0"/>
              <a:t>Special aquatics sites</a:t>
            </a:r>
          </a:p>
          <a:p>
            <a:pPr lvl="1"/>
            <a:r>
              <a:rPr lang="en-US" dirty="0"/>
              <a:t>Sanctuaries and refuges, wetlands, mudflats, vegetated shallows, coral reefs, riffle and pool complexes</a:t>
            </a:r>
          </a:p>
        </p:txBody>
      </p:sp>
      <p:sp>
        <p:nvSpPr>
          <p:cNvPr id="5" name="Slide Number Placeholder 4"/>
          <p:cNvSpPr>
            <a:spLocks noGrp="1"/>
          </p:cNvSpPr>
          <p:nvPr>
            <p:ph type="sldNum" sz="quarter" idx="12"/>
          </p:nvPr>
        </p:nvSpPr>
        <p:spPr/>
        <p:txBody>
          <a:bodyPr>
            <a:normAutofit fontScale="92500" lnSpcReduction="10000"/>
          </a:bodyPr>
          <a:lstStyle/>
          <a:p>
            <a:fld id="{FB946D05-688F-46EF-9CE9-C7A1187CF0E8}" type="slidenum">
              <a:rPr lang="en-US" smtClean="0"/>
              <a:t>60</a:t>
            </a:fld>
            <a:endParaRPr lang="en-US" dirty="0"/>
          </a:p>
        </p:txBody>
      </p:sp>
      <p:sp>
        <p:nvSpPr>
          <p:cNvPr id="2" name="Title 1"/>
          <p:cNvSpPr>
            <a:spLocks noGrp="1"/>
          </p:cNvSpPr>
          <p:nvPr>
            <p:ph type="title"/>
          </p:nvPr>
        </p:nvSpPr>
        <p:spPr/>
        <p:txBody>
          <a:bodyPr/>
          <a:lstStyle/>
          <a:p>
            <a:r>
              <a:rPr lang="en-US" dirty="0"/>
              <a:t>Waters of the U.S.</a:t>
            </a:r>
          </a:p>
        </p:txBody>
      </p:sp>
    </p:spTree>
    <p:extLst>
      <p:ext uri="{BB962C8B-B14F-4D97-AF65-F5344CB8AC3E}">
        <p14:creationId xmlns:p14="http://schemas.microsoft.com/office/powerpoint/2010/main" val="10315734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609600" y="1371600"/>
            <a:ext cx="3886200" cy="4963633"/>
          </a:xfrm>
        </p:spPr>
        <p:txBody>
          <a:bodyPr>
            <a:normAutofit fontScale="92500" lnSpcReduction="10000"/>
          </a:bodyPr>
          <a:lstStyle/>
          <a:p>
            <a:pPr>
              <a:buSzPct val="100000"/>
            </a:pPr>
            <a:r>
              <a:rPr lang="en-US" dirty="0">
                <a:solidFill>
                  <a:schemeClr val="accent2"/>
                </a:solidFill>
              </a:rPr>
              <a:t>Navigable waters</a:t>
            </a:r>
          </a:p>
          <a:p>
            <a:pPr lvl="1"/>
            <a:r>
              <a:rPr lang="en-US" dirty="0"/>
              <a:t>Waters subject to the ebb and flow of the tide</a:t>
            </a:r>
          </a:p>
          <a:p>
            <a:pPr lvl="1"/>
            <a:r>
              <a:rPr lang="en-US" dirty="0"/>
              <a:t>Has a connection to transportation of interstate commerce</a:t>
            </a:r>
          </a:p>
          <a:p>
            <a:pPr>
              <a:buSzPct val="100000"/>
            </a:pPr>
            <a:r>
              <a:rPr lang="en-US" dirty="0">
                <a:solidFill>
                  <a:schemeClr val="accent2"/>
                </a:solidFill>
              </a:rPr>
              <a:t>Interstate commerce</a:t>
            </a:r>
          </a:p>
          <a:p>
            <a:pPr lvl="1"/>
            <a:r>
              <a:rPr lang="en-US" dirty="0"/>
              <a:t>Defined as had been used, being used presently, or potential to be used for interstate commerce</a:t>
            </a:r>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61</a:t>
            </a:fld>
            <a:endParaRPr lang="en-US" dirty="0"/>
          </a:p>
        </p:txBody>
      </p:sp>
      <p:sp>
        <p:nvSpPr>
          <p:cNvPr id="2" name="Title 1"/>
          <p:cNvSpPr>
            <a:spLocks noGrp="1"/>
          </p:cNvSpPr>
          <p:nvPr>
            <p:ph type="title"/>
          </p:nvPr>
        </p:nvSpPr>
        <p:spPr>
          <a:xfrm>
            <a:off x="457200" y="152400"/>
            <a:ext cx="8305800" cy="1143000"/>
          </a:xfrm>
        </p:spPr>
        <p:txBody>
          <a:bodyPr/>
          <a:lstStyle/>
          <a:p>
            <a:r>
              <a:rPr lang="en-US" dirty="0"/>
              <a:t>Definitions</a:t>
            </a:r>
          </a:p>
        </p:txBody>
      </p:sp>
      <p:pic>
        <p:nvPicPr>
          <p:cNvPr id="6" name="Picture 4" descr="slides18"/>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800600" y="624824"/>
            <a:ext cx="3503644" cy="5722746"/>
          </a:xfrm>
          <a:prstGeom prst="rect">
            <a:avLst/>
          </a:prstGeom>
          <a:ln>
            <a:noFill/>
          </a:ln>
          <a:effectLst>
            <a:softEdge rad="112500"/>
          </a:effectLst>
        </p:spPr>
      </p:pic>
    </p:spTree>
    <p:extLst>
      <p:ext uri="{BB962C8B-B14F-4D97-AF65-F5344CB8AC3E}">
        <p14:creationId xmlns:p14="http://schemas.microsoft.com/office/powerpoint/2010/main" val="121324155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62</a:t>
            </a:fld>
            <a:endParaRPr lang="en-US" dirty="0"/>
          </a:p>
        </p:txBody>
      </p:sp>
      <p:sp>
        <p:nvSpPr>
          <p:cNvPr id="2" name="Title 1"/>
          <p:cNvSpPr>
            <a:spLocks noGrp="1"/>
          </p:cNvSpPr>
          <p:nvPr>
            <p:ph type="title"/>
          </p:nvPr>
        </p:nvSpPr>
        <p:spPr>
          <a:xfrm>
            <a:off x="152400" y="274638"/>
            <a:ext cx="8610600" cy="1143000"/>
          </a:xfrm>
        </p:spPr>
        <p:txBody>
          <a:bodyPr/>
          <a:lstStyle/>
          <a:p>
            <a:r>
              <a:rPr lang="en-US" sz="4000" dirty="0"/>
              <a:t>Jurisdictional Determinations</a:t>
            </a:r>
          </a:p>
        </p:txBody>
      </p:sp>
      <p:pic>
        <p:nvPicPr>
          <p:cNvPr id="4" name="Picture 3">
            <a:extLst>
              <a:ext uri="{FF2B5EF4-FFF2-40B4-BE49-F238E27FC236}">
                <a16:creationId xmlns:a16="http://schemas.microsoft.com/office/drawing/2014/main" id="{0C330720-4777-415D-A50C-B0F2598BDD3C}"/>
              </a:ext>
            </a:extLst>
          </p:cNvPr>
          <p:cNvPicPr>
            <a:picLocks noChangeAspect="1"/>
          </p:cNvPicPr>
          <p:nvPr/>
        </p:nvPicPr>
        <p:blipFill>
          <a:blip r:embed="rId3"/>
          <a:stretch>
            <a:fillRect/>
          </a:stretch>
        </p:blipFill>
        <p:spPr>
          <a:xfrm>
            <a:off x="2743200" y="1219200"/>
            <a:ext cx="4203916" cy="5440362"/>
          </a:xfrm>
          <a:prstGeom prst="rect">
            <a:avLst/>
          </a:prstGeom>
        </p:spPr>
      </p:pic>
    </p:spTree>
    <p:extLst>
      <p:ext uri="{BB962C8B-B14F-4D97-AF65-F5344CB8AC3E}">
        <p14:creationId xmlns:p14="http://schemas.microsoft.com/office/powerpoint/2010/main" val="33459230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534400" cy="1143000"/>
          </a:xfrm>
        </p:spPr>
        <p:txBody>
          <a:bodyPr/>
          <a:lstStyle/>
          <a:p>
            <a:r>
              <a:rPr lang="en-US" dirty="0"/>
              <a:t>Jurisdictional Determinations</a:t>
            </a:r>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63</a:t>
            </a:fld>
            <a:endParaRPr lang="en-US" dirty="0"/>
          </a:p>
        </p:txBody>
      </p:sp>
      <p:sp>
        <p:nvSpPr>
          <p:cNvPr id="4" name="Content Placeholder 3"/>
          <p:cNvSpPr>
            <a:spLocks noGrp="1"/>
          </p:cNvSpPr>
          <p:nvPr>
            <p:ph sz="quarter" idx="1"/>
          </p:nvPr>
        </p:nvSpPr>
        <p:spPr/>
        <p:txBody>
          <a:bodyPr/>
          <a:lstStyle/>
          <a:p>
            <a:pPr>
              <a:buSzPct val="100000"/>
            </a:pPr>
            <a:r>
              <a:rPr lang="en-US" dirty="0"/>
              <a:t>Identifies the location and type of waters of the US on your property or project site</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867064"/>
            <a:ext cx="3733800" cy="321068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6842" y="2867065"/>
            <a:ext cx="3903140" cy="321068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57581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534400" cy="1143000"/>
          </a:xfrm>
        </p:spPr>
        <p:txBody>
          <a:bodyPr/>
          <a:lstStyle/>
          <a:p>
            <a:r>
              <a:rPr lang="en-US" dirty="0"/>
              <a:t>Jurisdictional Determinations</a:t>
            </a:r>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64</a:t>
            </a:fld>
            <a:endParaRPr lang="en-US" dirty="0"/>
          </a:p>
        </p:txBody>
      </p:sp>
      <p:sp>
        <p:nvSpPr>
          <p:cNvPr id="4" name="Content Placeholder 3"/>
          <p:cNvSpPr>
            <a:spLocks noGrp="1"/>
          </p:cNvSpPr>
          <p:nvPr>
            <p:ph sz="quarter" idx="1"/>
          </p:nvPr>
        </p:nvSpPr>
        <p:spPr>
          <a:xfrm>
            <a:off x="457200" y="1874837"/>
            <a:ext cx="8229600" cy="4525963"/>
          </a:xfrm>
        </p:spPr>
        <p:txBody>
          <a:bodyPr/>
          <a:lstStyle/>
          <a:p>
            <a:pPr>
              <a:buSzPct val="100000"/>
            </a:pPr>
            <a:r>
              <a:rPr lang="en-US" dirty="0"/>
              <a:t>Three types of Jurisdictional Determinations</a:t>
            </a:r>
          </a:p>
        </p:txBody>
      </p:sp>
      <p:grpSp>
        <p:nvGrpSpPr>
          <p:cNvPr id="10" name="Group 9">
            <a:extLst>
              <a:ext uri="{FF2B5EF4-FFF2-40B4-BE49-F238E27FC236}">
                <a16:creationId xmlns:a16="http://schemas.microsoft.com/office/drawing/2014/main" id="{35B7920F-6473-4EB2-B7CF-11C230BE0781}"/>
              </a:ext>
            </a:extLst>
          </p:cNvPr>
          <p:cNvGrpSpPr/>
          <p:nvPr/>
        </p:nvGrpSpPr>
        <p:grpSpPr>
          <a:xfrm>
            <a:off x="2135090" y="2895600"/>
            <a:ext cx="4873820" cy="2606092"/>
            <a:chOff x="1298380" y="2949866"/>
            <a:chExt cx="4873820" cy="2606092"/>
          </a:xfrm>
        </p:grpSpPr>
        <p:sp>
          <p:nvSpPr>
            <p:cNvPr id="7" name="Freeform: Shape 6">
              <a:extLst>
                <a:ext uri="{FF2B5EF4-FFF2-40B4-BE49-F238E27FC236}">
                  <a16:creationId xmlns:a16="http://schemas.microsoft.com/office/drawing/2014/main" id="{A95E9FD6-973A-4502-8BAC-B0E6CC17F39A}"/>
                </a:ext>
              </a:extLst>
            </p:cNvPr>
            <p:cNvSpPr/>
            <p:nvPr/>
          </p:nvSpPr>
          <p:spPr>
            <a:xfrm>
              <a:off x="1298380" y="2949866"/>
              <a:ext cx="2606092" cy="2606092"/>
            </a:xfrm>
            <a:custGeom>
              <a:avLst/>
              <a:gdLst>
                <a:gd name="connsiteX0" fmla="*/ 0 w 2606092"/>
                <a:gd name="connsiteY0" fmla="*/ 1303046 h 2606092"/>
                <a:gd name="connsiteX1" fmla="*/ 1303046 w 2606092"/>
                <a:gd name="connsiteY1" fmla="*/ 0 h 2606092"/>
                <a:gd name="connsiteX2" fmla="*/ 2606092 w 2606092"/>
                <a:gd name="connsiteY2" fmla="*/ 1303046 h 2606092"/>
                <a:gd name="connsiteX3" fmla="*/ 1303046 w 2606092"/>
                <a:gd name="connsiteY3" fmla="*/ 2606092 h 2606092"/>
                <a:gd name="connsiteX4" fmla="*/ 0 w 2606092"/>
                <a:gd name="connsiteY4" fmla="*/ 1303046 h 2606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6092" h="2606092">
                  <a:moveTo>
                    <a:pt x="0" y="1303046"/>
                  </a:moveTo>
                  <a:cubicBezTo>
                    <a:pt x="0" y="583394"/>
                    <a:pt x="583394" y="0"/>
                    <a:pt x="1303046" y="0"/>
                  </a:cubicBezTo>
                  <a:cubicBezTo>
                    <a:pt x="2022698" y="0"/>
                    <a:pt x="2606092" y="583394"/>
                    <a:pt x="2606092" y="1303046"/>
                  </a:cubicBezTo>
                  <a:cubicBezTo>
                    <a:pt x="2606092" y="2022698"/>
                    <a:pt x="2022698" y="2606092"/>
                    <a:pt x="1303046" y="2606092"/>
                  </a:cubicBezTo>
                  <a:cubicBezTo>
                    <a:pt x="583394" y="2606092"/>
                    <a:pt x="0" y="2022698"/>
                    <a:pt x="0" y="1303046"/>
                  </a:cubicBezTo>
                  <a:close/>
                </a:path>
              </a:pathLst>
            </a:custGeom>
          </p:spPr>
          <p:style>
            <a:lnRef idx="2">
              <a:schemeClr val="lt1">
                <a:hueOff val="0"/>
                <a:satOff val="0"/>
                <a:lumOff val="0"/>
                <a:alphaOff val="0"/>
              </a:schemeClr>
            </a:lnRef>
            <a:fillRef idx="1">
              <a:schemeClr val="accent4">
                <a:alpha val="50000"/>
                <a:hueOff val="0"/>
                <a:satOff val="0"/>
                <a:lumOff val="0"/>
                <a:alphaOff val="0"/>
              </a:schemeClr>
            </a:fillRef>
            <a:effectRef idx="0">
              <a:schemeClr val="accent4">
                <a:alpha val="50000"/>
                <a:hueOff val="0"/>
                <a:satOff val="0"/>
                <a:lumOff val="0"/>
                <a:alphaOff val="0"/>
              </a:schemeClr>
            </a:effectRef>
            <a:fontRef idx="minor">
              <a:schemeClr val="tx1"/>
            </a:fontRef>
          </p:style>
          <p:txBody>
            <a:bodyPr spcFirstLastPara="0" vert="horz" wrap="square" lIns="525075" tIns="409593" rIns="525075" bIns="409593" numCol="1" spcCol="1270" anchor="ctr" anchorCtr="0">
              <a:noAutofit/>
            </a:bodyPr>
            <a:lstStyle/>
            <a:p>
              <a:pPr marL="0" lvl="0" indent="0" algn="ctr" defTabSz="977900">
                <a:lnSpc>
                  <a:spcPct val="90000"/>
                </a:lnSpc>
                <a:spcBef>
                  <a:spcPct val="0"/>
                </a:spcBef>
                <a:spcAft>
                  <a:spcPct val="35000"/>
                </a:spcAft>
                <a:buNone/>
              </a:pPr>
              <a:r>
                <a:rPr lang="en-US" sz="2200" kern="1200" dirty="0"/>
                <a:t>Preliminary</a:t>
              </a:r>
            </a:p>
            <a:p>
              <a:pPr marL="0" lvl="0" indent="0" algn="ctr" defTabSz="977900">
                <a:lnSpc>
                  <a:spcPct val="90000"/>
                </a:lnSpc>
                <a:spcBef>
                  <a:spcPct val="0"/>
                </a:spcBef>
                <a:spcAft>
                  <a:spcPct val="35000"/>
                </a:spcAft>
                <a:buNone/>
              </a:pPr>
              <a:r>
                <a:rPr lang="en-US" sz="2200" kern="1200" dirty="0"/>
                <a:t>JD</a:t>
              </a:r>
            </a:p>
          </p:txBody>
        </p:sp>
        <p:sp>
          <p:nvSpPr>
            <p:cNvPr id="9" name="Freeform: Shape 8">
              <a:extLst>
                <a:ext uri="{FF2B5EF4-FFF2-40B4-BE49-F238E27FC236}">
                  <a16:creationId xmlns:a16="http://schemas.microsoft.com/office/drawing/2014/main" id="{D2984172-315F-4A15-B3D8-7D82BF46AFAE}"/>
                </a:ext>
              </a:extLst>
            </p:cNvPr>
            <p:cNvSpPr/>
            <p:nvPr/>
          </p:nvSpPr>
          <p:spPr>
            <a:xfrm>
              <a:off x="3566108" y="2949866"/>
              <a:ext cx="2606092" cy="2606092"/>
            </a:xfrm>
            <a:custGeom>
              <a:avLst/>
              <a:gdLst>
                <a:gd name="connsiteX0" fmla="*/ 0 w 2606092"/>
                <a:gd name="connsiteY0" fmla="*/ 1303046 h 2606092"/>
                <a:gd name="connsiteX1" fmla="*/ 1303046 w 2606092"/>
                <a:gd name="connsiteY1" fmla="*/ 0 h 2606092"/>
                <a:gd name="connsiteX2" fmla="*/ 2606092 w 2606092"/>
                <a:gd name="connsiteY2" fmla="*/ 1303046 h 2606092"/>
                <a:gd name="connsiteX3" fmla="*/ 1303046 w 2606092"/>
                <a:gd name="connsiteY3" fmla="*/ 2606092 h 2606092"/>
                <a:gd name="connsiteX4" fmla="*/ 0 w 2606092"/>
                <a:gd name="connsiteY4" fmla="*/ 1303046 h 2606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6092" h="2606092">
                  <a:moveTo>
                    <a:pt x="0" y="1303046"/>
                  </a:moveTo>
                  <a:cubicBezTo>
                    <a:pt x="0" y="583394"/>
                    <a:pt x="583394" y="0"/>
                    <a:pt x="1303046" y="0"/>
                  </a:cubicBezTo>
                  <a:cubicBezTo>
                    <a:pt x="2022698" y="0"/>
                    <a:pt x="2606092" y="583394"/>
                    <a:pt x="2606092" y="1303046"/>
                  </a:cubicBezTo>
                  <a:cubicBezTo>
                    <a:pt x="2606092" y="2022698"/>
                    <a:pt x="2022698" y="2606092"/>
                    <a:pt x="1303046" y="2606092"/>
                  </a:cubicBezTo>
                  <a:cubicBezTo>
                    <a:pt x="583394" y="2606092"/>
                    <a:pt x="0" y="2022698"/>
                    <a:pt x="0" y="1303046"/>
                  </a:cubicBezTo>
                  <a:close/>
                </a:path>
              </a:pathLst>
            </a:custGeom>
          </p:spPr>
          <p:style>
            <a:lnRef idx="2">
              <a:schemeClr val="lt1">
                <a:hueOff val="0"/>
                <a:satOff val="0"/>
                <a:lumOff val="0"/>
                <a:alphaOff val="0"/>
              </a:schemeClr>
            </a:lnRef>
            <a:fillRef idx="1">
              <a:schemeClr val="accent4">
                <a:alpha val="50000"/>
                <a:hueOff val="1218038"/>
                <a:satOff val="-21072"/>
                <a:lumOff val="-4510"/>
                <a:alphaOff val="0"/>
              </a:schemeClr>
            </a:fillRef>
            <a:effectRef idx="0">
              <a:schemeClr val="accent4">
                <a:alpha val="50000"/>
                <a:hueOff val="1218038"/>
                <a:satOff val="-21072"/>
                <a:lumOff val="-4510"/>
                <a:alphaOff val="0"/>
              </a:schemeClr>
            </a:effectRef>
            <a:fontRef idx="minor">
              <a:schemeClr val="tx1"/>
            </a:fontRef>
          </p:style>
          <p:txBody>
            <a:bodyPr spcFirstLastPara="0" vert="horz" wrap="square" lIns="525075" tIns="409593" rIns="525075" bIns="409593" numCol="1" spcCol="1270" anchor="ctr" anchorCtr="0">
              <a:noAutofit/>
            </a:bodyPr>
            <a:lstStyle/>
            <a:p>
              <a:pPr marL="0" lvl="0" indent="0" algn="ctr" defTabSz="977900">
                <a:lnSpc>
                  <a:spcPct val="90000"/>
                </a:lnSpc>
                <a:spcBef>
                  <a:spcPct val="0"/>
                </a:spcBef>
                <a:spcAft>
                  <a:spcPct val="35000"/>
                </a:spcAft>
                <a:buNone/>
              </a:pPr>
              <a:r>
                <a:rPr lang="en-US" sz="2200" kern="1200" dirty="0"/>
                <a:t>Approved JD</a:t>
              </a:r>
            </a:p>
          </p:txBody>
        </p:sp>
      </p:grpSp>
    </p:spTree>
    <p:extLst>
      <p:ext uri="{BB962C8B-B14F-4D97-AF65-F5344CB8AC3E}">
        <p14:creationId xmlns:p14="http://schemas.microsoft.com/office/powerpoint/2010/main" val="57203510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610600" cy="1143000"/>
          </a:xfrm>
        </p:spPr>
        <p:txBody>
          <a:bodyPr/>
          <a:lstStyle/>
          <a:p>
            <a:r>
              <a:rPr lang="en-US" dirty="0"/>
              <a:t>Jurisdictional Determinations</a:t>
            </a:r>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65</a:t>
            </a:fld>
            <a:endParaRPr lang="en-US" dirty="0"/>
          </a:p>
        </p:txBody>
      </p:sp>
      <p:sp>
        <p:nvSpPr>
          <p:cNvPr id="4" name="Content Placeholder 3"/>
          <p:cNvSpPr>
            <a:spLocks noGrp="1"/>
          </p:cNvSpPr>
          <p:nvPr>
            <p:ph sz="quarter" idx="1"/>
          </p:nvPr>
        </p:nvSpPr>
        <p:spPr>
          <a:xfrm>
            <a:off x="612648" y="1600200"/>
            <a:ext cx="8153400" cy="4724400"/>
          </a:xfrm>
        </p:spPr>
        <p:txBody>
          <a:bodyPr>
            <a:normAutofit/>
          </a:bodyPr>
          <a:lstStyle/>
          <a:p>
            <a:pPr>
              <a:buSzPct val="100000"/>
            </a:pPr>
            <a:r>
              <a:rPr lang="en-US" dirty="0"/>
              <a:t>Preliminary JD</a:t>
            </a:r>
          </a:p>
          <a:p>
            <a:pPr lvl="1"/>
            <a:r>
              <a:rPr lang="en-US" dirty="0"/>
              <a:t>Used for initial planning purposes and pre-application meeting</a:t>
            </a:r>
          </a:p>
          <a:p>
            <a:pPr marL="393192" lvl="1" indent="0">
              <a:buNone/>
            </a:pPr>
            <a:endParaRPr lang="en-US" dirty="0"/>
          </a:p>
          <a:p>
            <a:pPr>
              <a:buSzPct val="100000"/>
            </a:pPr>
            <a:r>
              <a:rPr lang="en-US" dirty="0"/>
              <a:t>Approved JD</a:t>
            </a:r>
          </a:p>
          <a:p>
            <a:pPr lvl="1"/>
            <a:r>
              <a:rPr lang="en-US" dirty="0"/>
              <a:t> An approved JD must include a significant nexus evaluation</a:t>
            </a:r>
          </a:p>
        </p:txBody>
      </p:sp>
    </p:spTree>
    <p:extLst>
      <p:ext uri="{BB962C8B-B14F-4D97-AF65-F5344CB8AC3E}">
        <p14:creationId xmlns:p14="http://schemas.microsoft.com/office/powerpoint/2010/main" val="14417953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3050"/>
            <a:ext cx="8534400" cy="1143000"/>
          </a:xfrm>
        </p:spPr>
        <p:txBody>
          <a:bodyPr/>
          <a:lstStyle/>
          <a:p>
            <a:r>
              <a:rPr lang="en-US" dirty="0"/>
              <a:t>Jurisdictional Determinations</a:t>
            </a:r>
          </a:p>
        </p:txBody>
      </p:sp>
      <p:sp>
        <p:nvSpPr>
          <p:cNvPr id="4" name="Text Placeholder 3"/>
          <p:cNvSpPr>
            <a:spLocks noGrp="1"/>
          </p:cNvSpPr>
          <p:nvPr>
            <p:ph type="body" idx="1"/>
          </p:nvPr>
        </p:nvSpPr>
        <p:spPr>
          <a:xfrm>
            <a:off x="457200" y="1828800"/>
            <a:ext cx="3581400" cy="762000"/>
          </a:xfrm>
        </p:spPr>
        <p:txBody>
          <a:bodyPr/>
          <a:lstStyle/>
          <a:p>
            <a:r>
              <a:rPr lang="en-US" dirty="0"/>
              <a:t>Preliminary</a:t>
            </a:r>
          </a:p>
        </p:txBody>
      </p:sp>
      <p:sp>
        <p:nvSpPr>
          <p:cNvPr id="8" name="Text Placeholder 7"/>
          <p:cNvSpPr>
            <a:spLocks noGrp="1"/>
          </p:cNvSpPr>
          <p:nvPr>
            <p:ph type="body" sz="half" idx="3"/>
          </p:nvPr>
        </p:nvSpPr>
        <p:spPr>
          <a:xfrm>
            <a:off x="5105400" y="1828800"/>
            <a:ext cx="3581401" cy="762000"/>
          </a:xfrm>
        </p:spPr>
        <p:txBody>
          <a:bodyPr/>
          <a:lstStyle/>
          <a:p>
            <a:r>
              <a:rPr lang="en-US" dirty="0"/>
              <a:t>Approved</a:t>
            </a:r>
          </a:p>
        </p:txBody>
      </p:sp>
      <p:sp>
        <p:nvSpPr>
          <p:cNvPr id="5" name="Content Placeholder 4"/>
          <p:cNvSpPr>
            <a:spLocks noGrp="1"/>
          </p:cNvSpPr>
          <p:nvPr>
            <p:ph sz="quarter" idx="2"/>
          </p:nvPr>
        </p:nvSpPr>
        <p:spPr>
          <a:xfrm>
            <a:off x="228600" y="2815894"/>
            <a:ext cx="3811588" cy="2822906"/>
          </a:xfrm>
        </p:spPr>
        <p:txBody>
          <a:bodyPr/>
          <a:lstStyle/>
          <a:p>
            <a:pPr lvl="1"/>
            <a:r>
              <a:rPr lang="en-US" dirty="0"/>
              <a:t>Valid for a specific project</a:t>
            </a:r>
          </a:p>
          <a:p>
            <a:pPr lvl="1"/>
            <a:r>
              <a:rPr lang="en-US" dirty="0"/>
              <a:t>Only applicable to Waters of the U.S.</a:t>
            </a:r>
          </a:p>
          <a:p>
            <a:pPr lvl="1"/>
            <a:r>
              <a:rPr lang="en-US" dirty="0"/>
              <a:t>Not appealable</a:t>
            </a:r>
          </a:p>
          <a:p>
            <a:pPr lvl="1"/>
            <a:r>
              <a:rPr lang="en-US" dirty="0"/>
              <a:t>Coordination with other agencies is not required</a:t>
            </a:r>
          </a:p>
        </p:txBody>
      </p:sp>
      <p:sp>
        <p:nvSpPr>
          <p:cNvPr id="6" name="Content Placeholder 5"/>
          <p:cNvSpPr>
            <a:spLocks noGrp="1"/>
          </p:cNvSpPr>
          <p:nvPr>
            <p:ph sz="quarter" idx="4"/>
          </p:nvPr>
        </p:nvSpPr>
        <p:spPr>
          <a:xfrm>
            <a:off x="4645025" y="2815894"/>
            <a:ext cx="4041775" cy="3127706"/>
          </a:xfrm>
        </p:spPr>
        <p:txBody>
          <a:bodyPr/>
          <a:lstStyle/>
          <a:p>
            <a:pPr lvl="1"/>
            <a:r>
              <a:rPr lang="en-US" dirty="0"/>
              <a:t>Valid for 5 years</a:t>
            </a:r>
          </a:p>
          <a:p>
            <a:pPr lvl="1"/>
            <a:r>
              <a:rPr lang="en-US" dirty="0"/>
              <a:t>Applicable to Waters of the U.S. &amp; non-waters of the U.S.</a:t>
            </a:r>
          </a:p>
          <a:p>
            <a:pPr lvl="1"/>
            <a:r>
              <a:rPr lang="en-US" dirty="0"/>
              <a:t>Appealable</a:t>
            </a:r>
          </a:p>
          <a:p>
            <a:pPr lvl="1"/>
            <a:r>
              <a:rPr lang="en-US" dirty="0"/>
              <a:t>In some circumstances, coordination with the EPA and USACE is required</a:t>
            </a:r>
          </a:p>
        </p:txBody>
      </p:sp>
      <p:sp>
        <p:nvSpPr>
          <p:cNvPr id="3" name="Slide Number Placeholder 2"/>
          <p:cNvSpPr>
            <a:spLocks noGrp="1"/>
          </p:cNvSpPr>
          <p:nvPr>
            <p:ph type="sldNum" sz="quarter" idx="12"/>
          </p:nvPr>
        </p:nvSpPr>
        <p:spPr>
          <a:prstGeom prst="rect">
            <a:avLst/>
          </a:prstGeom>
        </p:spPr>
        <p:txBody>
          <a:bodyPr>
            <a:normAutofit fontScale="92500" lnSpcReduction="10000"/>
          </a:bodyPr>
          <a:lstStyle/>
          <a:p>
            <a:fld id="{FB946D05-688F-46EF-9CE9-C7A1187CF0E8}" type="slidenum">
              <a:rPr lang="en-US" smtClean="0"/>
              <a:t>66</a:t>
            </a:fld>
            <a:endParaRPr lang="en-US" dirty="0"/>
          </a:p>
        </p:txBody>
      </p:sp>
    </p:spTree>
    <p:extLst>
      <p:ext uri="{BB962C8B-B14F-4D97-AF65-F5344CB8AC3E}">
        <p14:creationId xmlns:p14="http://schemas.microsoft.com/office/powerpoint/2010/main" val="206115490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JD Line</a:t>
            </a:r>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67</a:t>
            </a:fld>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0" y="1714500"/>
            <a:ext cx="6553200" cy="4914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70883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3"/>
          <p:cNvSpPr>
            <a:spLocks noGrp="1"/>
          </p:cNvSpPr>
          <p:nvPr>
            <p:ph idx="1"/>
          </p:nvPr>
        </p:nvSpPr>
        <p:spPr>
          <a:xfrm>
            <a:off x="612648" y="1600200"/>
            <a:ext cx="8153400" cy="4495800"/>
          </a:xfrm>
        </p:spPr>
        <p:txBody>
          <a:bodyPr/>
          <a:lstStyle/>
          <a:p>
            <a:pPr>
              <a:buSzPct val="100000"/>
            </a:pPr>
            <a:r>
              <a:rPr lang="en-US" dirty="0"/>
              <a:t>Purpose</a:t>
            </a:r>
          </a:p>
          <a:p>
            <a:pPr lvl="1"/>
            <a:r>
              <a:rPr lang="en-US" dirty="0"/>
              <a:t>To protect and preserve the navigability of navigable waters</a:t>
            </a:r>
          </a:p>
          <a:p>
            <a:pPr marL="393192" lvl="1" indent="0">
              <a:buNone/>
            </a:pPr>
            <a:endParaRPr lang="en-US" sz="800" dirty="0"/>
          </a:p>
          <a:p>
            <a:pPr>
              <a:buSzPct val="100000"/>
            </a:pPr>
            <a:r>
              <a:rPr lang="en-US" dirty="0"/>
              <a:t>Requires that you obtain a permit from the USACE Regulatory Branch for:</a:t>
            </a:r>
          </a:p>
          <a:p>
            <a:pPr lvl="1"/>
            <a:r>
              <a:rPr lang="en-US" dirty="0"/>
              <a:t>Any structure or work </a:t>
            </a:r>
            <a:r>
              <a:rPr lang="en-US" b="1" u="sng" dirty="0">
                <a:solidFill>
                  <a:schemeClr val="accent2"/>
                </a:solidFill>
              </a:rPr>
              <a:t>in</a:t>
            </a:r>
            <a:r>
              <a:rPr lang="en-US" b="1" dirty="0">
                <a:solidFill>
                  <a:schemeClr val="accent2"/>
                </a:solidFill>
              </a:rPr>
              <a:t>, </a:t>
            </a:r>
            <a:r>
              <a:rPr lang="en-US" b="1" u="sng" dirty="0">
                <a:solidFill>
                  <a:schemeClr val="accent2"/>
                </a:solidFill>
              </a:rPr>
              <a:t>over</a:t>
            </a:r>
            <a:r>
              <a:rPr lang="en-US" b="1" dirty="0">
                <a:solidFill>
                  <a:schemeClr val="accent2"/>
                </a:solidFill>
              </a:rPr>
              <a:t> or </a:t>
            </a:r>
            <a:r>
              <a:rPr lang="en-US" b="1" u="sng" dirty="0">
                <a:solidFill>
                  <a:schemeClr val="accent2"/>
                </a:solidFill>
              </a:rPr>
              <a:t>under</a:t>
            </a:r>
            <a:r>
              <a:rPr lang="en-US" b="1" dirty="0">
                <a:solidFill>
                  <a:schemeClr val="accent2"/>
                </a:solidFill>
              </a:rPr>
              <a:t> </a:t>
            </a:r>
            <a:r>
              <a:rPr lang="en-US" dirty="0"/>
              <a:t>a navigable water of the U.S.</a:t>
            </a:r>
          </a:p>
          <a:p>
            <a:pPr marL="393192" lvl="1" indent="0">
              <a:buNone/>
            </a:pPr>
            <a:endParaRPr lang="en-US" sz="800" dirty="0"/>
          </a:p>
          <a:p>
            <a:pPr>
              <a:buSzPct val="100000"/>
            </a:pPr>
            <a:r>
              <a:rPr lang="en-US" dirty="0"/>
              <a:t>The list of Section 10 waters in Georgia is maintained by the USACE</a:t>
            </a:r>
          </a:p>
        </p:txBody>
      </p:sp>
      <p:sp>
        <p:nvSpPr>
          <p:cNvPr id="5" name="Slide Number Placeholder 4"/>
          <p:cNvSpPr>
            <a:spLocks noGrp="1"/>
          </p:cNvSpPr>
          <p:nvPr>
            <p:ph type="sldNum" sz="quarter" idx="12"/>
          </p:nvPr>
        </p:nvSpPr>
        <p:spPr/>
        <p:txBody>
          <a:bodyPr>
            <a:normAutofit fontScale="92500" lnSpcReduction="10000"/>
          </a:bodyPr>
          <a:lstStyle/>
          <a:p>
            <a:fld id="{FB946D05-688F-46EF-9CE9-C7A1187CF0E8}" type="slidenum">
              <a:rPr lang="en-US" smtClean="0"/>
              <a:t>68</a:t>
            </a:fld>
            <a:endParaRPr lang="en-US" dirty="0"/>
          </a:p>
        </p:txBody>
      </p:sp>
      <p:sp>
        <p:nvSpPr>
          <p:cNvPr id="6" name="Title 5"/>
          <p:cNvSpPr>
            <a:spLocks noGrp="1"/>
          </p:cNvSpPr>
          <p:nvPr>
            <p:ph type="title"/>
          </p:nvPr>
        </p:nvSpPr>
        <p:spPr>
          <a:xfrm>
            <a:off x="76200" y="274638"/>
            <a:ext cx="9144000" cy="1143000"/>
          </a:xfrm>
        </p:spPr>
        <p:txBody>
          <a:bodyPr/>
          <a:lstStyle/>
          <a:p>
            <a:r>
              <a:rPr lang="en-US" sz="4600" dirty="0"/>
              <a:t>Section 10 Rivers &amp; Harbors Act</a:t>
            </a:r>
          </a:p>
        </p:txBody>
      </p:sp>
    </p:spTree>
    <p:extLst>
      <p:ext uri="{BB962C8B-B14F-4D97-AF65-F5344CB8AC3E}">
        <p14:creationId xmlns:p14="http://schemas.microsoft.com/office/powerpoint/2010/main" val="22492251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609600" y="1752600"/>
            <a:ext cx="3886200" cy="4572000"/>
          </a:xfrm>
        </p:spPr>
        <p:txBody>
          <a:bodyPr/>
          <a:lstStyle/>
          <a:p>
            <a:pPr>
              <a:buSzPct val="100000"/>
            </a:pPr>
            <a:r>
              <a:rPr lang="en-US" dirty="0"/>
              <a:t>Buoys</a:t>
            </a:r>
          </a:p>
          <a:p>
            <a:pPr>
              <a:buSzPct val="100000"/>
            </a:pPr>
            <a:r>
              <a:rPr lang="en-US" dirty="0"/>
              <a:t>Floats</a:t>
            </a:r>
          </a:p>
          <a:p>
            <a:pPr>
              <a:buSzPct val="100000"/>
            </a:pPr>
            <a:r>
              <a:rPr lang="en-US" dirty="0"/>
              <a:t>Marinas</a:t>
            </a:r>
          </a:p>
          <a:p>
            <a:pPr>
              <a:buSzPct val="100000"/>
            </a:pPr>
            <a:r>
              <a:rPr lang="en-US" dirty="0"/>
              <a:t>Bulkheads</a:t>
            </a:r>
          </a:p>
          <a:p>
            <a:pPr>
              <a:buSzPct val="100000"/>
            </a:pPr>
            <a:r>
              <a:rPr lang="en-US" dirty="0"/>
              <a:t>Breakwaters</a:t>
            </a:r>
          </a:p>
          <a:p>
            <a:pPr>
              <a:buSzPct val="100000"/>
            </a:pPr>
            <a:r>
              <a:rPr lang="en-US" dirty="0"/>
              <a:t>Dredging</a:t>
            </a:r>
          </a:p>
          <a:p>
            <a:pPr>
              <a:buSzPct val="100000"/>
            </a:pPr>
            <a:r>
              <a:rPr lang="en-US" dirty="0"/>
              <a:t>Fill</a:t>
            </a:r>
          </a:p>
          <a:p>
            <a:endParaRPr lang="en-US" dirty="0"/>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69</a:t>
            </a:fld>
            <a:endParaRPr lang="en-US" dirty="0"/>
          </a:p>
        </p:txBody>
      </p:sp>
      <p:sp>
        <p:nvSpPr>
          <p:cNvPr id="2" name="Title 1"/>
          <p:cNvSpPr>
            <a:spLocks noGrp="1"/>
          </p:cNvSpPr>
          <p:nvPr>
            <p:ph type="title"/>
          </p:nvPr>
        </p:nvSpPr>
        <p:spPr>
          <a:xfrm>
            <a:off x="76200" y="274638"/>
            <a:ext cx="9144000" cy="1143000"/>
          </a:xfrm>
        </p:spPr>
        <p:txBody>
          <a:bodyPr/>
          <a:lstStyle/>
          <a:p>
            <a:r>
              <a:rPr lang="en-US" sz="4600" dirty="0"/>
              <a:t>Section 10 Regulated Activities</a:t>
            </a:r>
          </a:p>
        </p:txBody>
      </p:sp>
      <p:sp>
        <p:nvSpPr>
          <p:cNvPr id="6" name="Content Placeholder 3"/>
          <p:cNvSpPr txBox="1">
            <a:spLocks/>
          </p:cNvSpPr>
          <p:nvPr/>
        </p:nvSpPr>
        <p:spPr>
          <a:xfrm>
            <a:off x="4844901" y="1752600"/>
            <a:ext cx="3886200" cy="4572000"/>
          </a:xfrm>
          <a:prstGeom prst="rect">
            <a:avLst/>
          </a:prstGeom>
        </p:spPr>
        <p:txBody>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buClr>
                <a:schemeClr val="accent1"/>
              </a:buClr>
              <a:buSzPct val="100000"/>
              <a:buFont typeface="Wingdings 3" panose="05040102010807070707" pitchFamily="18" charset="2"/>
              <a:buChar char="}"/>
            </a:pPr>
            <a:r>
              <a:rPr lang="en-US" sz="2800" dirty="0">
                <a:latin typeface="Century Gothic" panose="020B0502020202020204" pitchFamily="34" charset="0"/>
              </a:rPr>
              <a:t>Piers</a:t>
            </a:r>
          </a:p>
          <a:p>
            <a:pPr>
              <a:buClr>
                <a:schemeClr val="accent1"/>
              </a:buClr>
              <a:buSzPct val="100000"/>
              <a:buFont typeface="Wingdings 3" panose="05040102010807070707" pitchFamily="18" charset="2"/>
              <a:buChar char="}"/>
            </a:pPr>
            <a:r>
              <a:rPr lang="en-US" sz="2800" dirty="0">
                <a:latin typeface="Century Gothic" panose="020B0502020202020204" pitchFamily="34" charset="0"/>
              </a:rPr>
              <a:t>Piling</a:t>
            </a:r>
          </a:p>
          <a:p>
            <a:pPr>
              <a:buClr>
                <a:schemeClr val="accent1"/>
              </a:buClr>
              <a:buSzPct val="100000"/>
              <a:buFont typeface="Wingdings 3" panose="05040102010807070707" pitchFamily="18" charset="2"/>
              <a:buChar char="}"/>
            </a:pPr>
            <a:r>
              <a:rPr lang="en-US" sz="2800" dirty="0">
                <a:latin typeface="Century Gothic" panose="020B0502020202020204" pitchFamily="34" charset="0"/>
              </a:rPr>
              <a:t>Boatlifts</a:t>
            </a:r>
          </a:p>
          <a:p>
            <a:pPr>
              <a:buClr>
                <a:schemeClr val="accent1"/>
              </a:buClr>
              <a:buSzPct val="100000"/>
              <a:buFont typeface="Wingdings 3" panose="05040102010807070707" pitchFamily="18" charset="2"/>
              <a:buChar char="}"/>
            </a:pPr>
            <a:r>
              <a:rPr lang="en-US" sz="2800" dirty="0">
                <a:latin typeface="Century Gothic" panose="020B0502020202020204" pitchFamily="34" charset="0"/>
              </a:rPr>
              <a:t>Boat ramps</a:t>
            </a:r>
          </a:p>
          <a:p>
            <a:pPr>
              <a:buClr>
                <a:schemeClr val="accent1"/>
              </a:buClr>
              <a:buSzPct val="100000"/>
              <a:buFont typeface="Wingdings 3" panose="05040102010807070707" pitchFamily="18" charset="2"/>
              <a:buChar char="}"/>
            </a:pPr>
            <a:r>
              <a:rPr lang="en-US" sz="2800" dirty="0">
                <a:latin typeface="Century Gothic" panose="020B0502020202020204" pitchFamily="34" charset="0"/>
              </a:rPr>
              <a:t>Marine railways</a:t>
            </a:r>
          </a:p>
          <a:p>
            <a:pPr>
              <a:buClr>
                <a:schemeClr val="accent1"/>
              </a:buClr>
              <a:buSzPct val="100000"/>
              <a:buFont typeface="Wingdings 3" panose="05040102010807070707" pitchFamily="18" charset="2"/>
              <a:buChar char="}"/>
            </a:pPr>
            <a:r>
              <a:rPr lang="en-US" sz="2800" dirty="0">
                <a:latin typeface="Century Gothic" panose="020B0502020202020204" pitchFamily="34" charset="0"/>
              </a:rPr>
              <a:t>Disposal dredged material</a:t>
            </a:r>
          </a:p>
        </p:txBody>
      </p:sp>
    </p:spTree>
    <p:extLst>
      <p:ext uri="{BB962C8B-B14F-4D97-AF65-F5344CB8AC3E}">
        <p14:creationId xmlns:p14="http://schemas.microsoft.com/office/powerpoint/2010/main" val="25607657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3"/>
          <p:cNvSpPr>
            <a:spLocks noGrp="1"/>
          </p:cNvSpPr>
          <p:nvPr>
            <p:ph idx="1"/>
          </p:nvPr>
        </p:nvSpPr>
        <p:spPr>
          <a:xfrm>
            <a:off x="612648" y="1219200"/>
            <a:ext cx="8153400" cy="4953000"/>
          </a:xfrm>
        </p:spPr>
        <p:txBody>
          <a:bodyPr>
            <a:normAutofit lnSpcReduction="10000"/>
          </a:bodyPr>
          <a:lstStyle/>
          <a:p>
            <a:pPr>
              <a:buSzPct val="100000"/>
            </a:pPr>
            <a:r>
              <a:rPr lang="en-US" sz="2600" dirty="0"/>
              <a:t>The State-mandated </a:t>
            </a:r>
            <a:r>
              <a:rPr lang="en-US" sz="2600" b="1" i="1" dirty="0">
                <a:solidFill>
                  <a:schemeClr val="accent4"/>
                </a:solidFill>
              </a:rPr>
              <a:t>buffer</a:t>
            </a:r>
            <a:r>
              <a:rPr lang="en-US" sz="2600" dirty="0"/>
              <a:t> requirements apply to State Waters that have wrested vegetation by normal stream flow</a:t>
            </a:r>
          </a:p>
          <a:p>
            <a:pPr>
              <a:buSzPct val="100000"/>
            </a:pPr>
            <a:endParaRPr lang="en-US" sz="800" dirty="0"/>
          </a:p>
          <a:p>
            <a:pPr>
              <a:buSzPct val="100000"/>
            </a:pPr>
            <a:r>
              <a:rPr lang="en-US" b="1" dirty="0">
                <a:solidFill>
                  <a:schemeClr val="accent2"/>
                </a:solidFill>
              </a:rPr>
              <a:t>Buffer</a:t>
            </a:r>
            <a:r>
              <a:rPr lang="en-US" dirty="0"/>
              <a:t> </a:t>
            </a:r>
            <a:r>
              <a:rPr lang="en-US" sz="2400" dirty="0"/>
              <a:t>(Per O.C.G.A. 12-7-3(2))</a:t>
            </a:r>
          </a:p>
          <a:p>
            <a:pPr lvl="1"/>
            <a:r>
              <a:rPr lang="en-US" i="1" dirty="0"/>
              <a:t>“The area of land immediately adjacent to the banks of State Waters in its natural state of vegetation, which facilitates, when properly vegetated, the protection of water quality and aquatic habitat.”</a:t>
            </a:r>
          </a:p>
          <a:p>
            <a:pPr lvl="1"/>
            <a:endParaRPr lang="en-US" sz="800" i="1" dirty="0"/>
          </a:p>
          <a:p>
            <a:pPr>
              <a:buSzPct val="100000"/>
            </a:pPr>
            <a:r>
              <a:rPr lang="en-US" sz="2400" dirty="0"/>
              <a:t>The </a:t>
            </a:r>
            <a:r>
              <a:rPr lang="en-US" sz="2400" b="1" dirty="0">
                <a:solidFill>
                  <a:schemeClr val="accent1"/>
                </a:solidFill>
              </a:rPr>
              <a:t>State-mandated</a:t>
            </a:r>
            <a:r>
              <a:rPr lang="en-US" sz="2400" dirty="0">
                <a:solidFill>
                  <a:schemeClr val="accent1"/>
                </a:solidFill>
              </a:rPr>
              <a:t> </a:t>
            </a:r>
            <a:r>
              <a:rPr lang="en-US" sz="2400" b="1" dirty="0">
                <a:solidFill>
                  <a:schemeClr val="accent1"/>
                </a:solidFill>
              </a:rPr>
              <a:t>stream buffers </a:t>
            </a:r>
            <a:r>
              <a:rPr lang="en-US" sz="2400" dirty="0"/>
              <a:t>are measured </a:t>
            </a:r>
            <a:r>
              <a:rPr lang="en-US" sz="2400" b="1" dirty="0">
                <a:solidFill>
                  <a:schemeClr val="accent1"/>
                </a:solidFill>
              </a:rPr>
              <a:t>horizontally</a:t>
            </a:r>
            <a:r>
              <a:rPr lang="en-US" sz="2400" dirty="0">
                <a:solidFill>
                  <a:schemeClr val="accent1"/>
                </a:solidFill>
              </a:rPr>
              <a:t> </a:t>
            </a:r>
            <a:r>
              <a:rPr lang="en-US" sz="2400" dirty="0"/>
              <a:t>from the point </a:t>
            </a:r>
            <a:r>
              <a:rPr lang="en-US" sz="2400" u="sng" dirty="0"/>
              <a:t>where vegetation has been wrested by “normal stream flow” or “wave action”</a:t>
            </a:r>
          </a:p>
          <a:p>
            <a:endParaRPr lang="en-US" dirty="0"/>
          </a:p>
          <a:p>
            <a:endParaRPr lang="en-US" dirty="0"/>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7</a:t>
            </a:fld>
            <a:endParaRPr lang="en-US" dirty="0"/>
          </a:p>
        </p:txBody>
      </p:sp>
      <p:sp>
        <p:nvSpPr>
          <p:cNvPr id="2" name="Title 1"/>
          <p:cNvSpPr>
            <a:spLocks noGrp="1"/>
          </p:cNvSpPr>
          <p:nvPr>
            <p:ph type="title"/>
          </p:nvPr>
        </p:nvSpPr>
        <p:spPr>
          <a:xfrm>
            <a:off x="457200" y="76200"/>
            <a:ext cx="8305800" cy="1143000"/>
          </a:xfrm>
        </p:spPr>
        <p:txBody>
          <a:bodyPr/>
          <a:lstStyle/>
          <a:p>
            <a:r>
              <a:rPr lang="en-US" dirty="0"/>
              <a:t>Important Terms - Buffer</a:t>
            </a:r>
          </a:p>
        </p:txBody>
      </p:sp>
    </p:spTree>
    <p:extLst>
      <p:ext uri="{BB962C8B-B14F-4D97-AF65-F5344CB8AC3E}">
        <p14:creationId xmlns:p14="http://schemas.microsoft.com/office/powerpoint/2010/main" val="157037195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09600" y="1600200"/>
            <a:ext cx="8153400" cy="4495800"/>
          </a:xfrm>
        </p:spPr>
        <p:txBody>
          <a:bodyPr>
            <a:normAutofit lnSpcReduction="10000"/>
          </a:bodyPr>
          <a:lstStyle/>
          <a:p>
            <a:pPr>
              <a:buSzPct val="100000"/>
            </a:pPr>
            <a:r>
              <a:rPr lang="en-US" dirty="0"/>
              <a:t>Objective</a:t>
            </a:r>
          </a:p>
          <a:p>
            <a:pPr lvl="1"/>
            <a:r>
              <a:rPr lang="en-US" dirty="0"/>
              <a:t>To restore and maintain the chemical, physical, and biological integrity of the waters of the U.S.</a:t>
            </a:r>
          </a:p>
          <a:p>
            <a:pPr lvl="1"/>
            <a:endParaRPr lang="en-US" dirty="0"/>
          </a:p>
          <a:p>
            <a:pPr>
              <a:buSzPct val="100000"/>
            </a:pPr>
            <a:r>
              <a:rPr lang="en-US" dirty="0"/>
              <a:t>Establishes a program to </a:t>
            </a:r>
            <a:r>
              <a:rPr lang="en-US" u="sng" dirty="0"/>
              <a:t>regulates the discharge of dredged or fill material</a:t>
            </a:r>
            <a:r>
              <a:rPr lang="en-US" dirty="0"/>
              <a:t> into waters of the U.S., </a:t>
            </a:r>
            <a:r>
              <a:rPr lang="en-US" u="sng" dirty="0"/>
              <a:t>including wetlands</a:t>
            </a:r>
          </a:p>
          <a:p>
            <a:pPr>
              <a:buSzPct val="100000"/>
            </a:pPr>
            <a:endParaRPr lang="en-US" u="sng" dirty="0"/>
          </a:p>
          <a:p>
            <a:pPr>
              <a:buSzPct val="100000"/>
            </a:pPr>
            <a:r>
              <a:rPr lang="en-US" dirty="0"/>
              <a:t>A permit must be obtained before any dredged or fill material may be discharged into waters of the U.S.</a:t>
            </a:r>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70</a:t>
            </a:fld>
            <a:endParaRPr lang="en-US" dirty="0"/>
          </a:p>
        </p:txBody>
      </p:sp>
      <p:sp>
        <p:nvSpPr>
          <p:cNvPr id="2" name="Title 1"/>
          <p:cNvSpPr>
            <a:spLocks noGrp="1"/>
          </p:cNvSpPr>
          <p:nvPr>
            <p:ph type="title"/>
          </p:nvPr>
        </p:nvSpPr>
        <p:spPr/>
        <p:txBody>
          <a:bodyPr/>
          <a:lstStyle/>
          <a:p>
            <a:r>
              <a:rPr lang="en-US" dirty="0"/>
              <a:t>Section 404 Clean Water Act</a:t>
            </a:r>
          </a:p>
        </p:txBody>
      </p:sp>
    </p:spTree>
    <p:extLst>
      <p:ext uri="{BB962C8B-B14F-4D97-AF65-F5344CB8AC3E}">
        <p14:creationId xmlns:p14="http://schemas.microsoft.com/office/powerpoint/2010/main" val="363058400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609600" y="1447800"/>
            <a:ext cx="3886200" cy="4572000"/>
          </a:xfrm>
        </p:spPr>
        <p:txBody>
          <a:bodyPr>
            <a:normAutofit/>
          </a:bodyPr>
          <a:lstStyle/>
          <a:p>
            <a:pPr>
              <a:buSzPct val="100000"/>
            </a:pPr>
            <a:r>
              <a:rPr lang="en-US" sz="2400" dirty="0"/>
              <a:t>Material that has the effect of:</a:t>
            </a:r>
          </a:p>
          <a:p>
            <a:pPr lvl="1"/>
            <a:r>
              <a:rPr lang="en-US" sz="2000" dirty="0"/>
              <a:t>Replacing any portion of a water of the U.S. with dry land</a:t>
            </a:r>
          </a:p>
          <a:p>
            <a:pPr lvl="1"/>
            <a:r>
              <a:rPr lang="en-US" sz="2000" dirty="0"/>
              <a:t>Changing the bottom elevation of any portion of a water of the U.S.</a:t>
            </a:r>
          </a:p>
        </p:txBody>
      </p:sp>
      <p:sp>
        <p:nvSpPr>
          <p:cNvPr id="6" name="Content Placeholder 5"/>
          <p:cNvSpPr>
            <a:spLocks noGrp="1"/>
          </p:cNvSpPr>
          <p:nvPr>
            <p:ph sz="half" idx="2"/>
          </p:nvPr>
        </p:nvSpPr>
        <p:spPr>
          <a:xfrm>
            <a:off x="4844901" y="1447800"/>
            <a:ext cx="3886200" cy="4572000"/>
          </a:xfrm>
        </p:spPr>
        <p:txBody>
          <a:bodyPr>
            <a:normAutofit/>
          </a:bodyPr>
          <a:lstStyle/>
          <a:p>
            <a:pPr>
              <a:buSzPct val="100000"/>
            </a:pPr>
            <a:r>
              <a:rPr lang="en-US" sz="2800" dirty="0"/>
              <a:t>Fill Material includes:</a:t>
            </a:r>
          </a:p>
          <a:p>
            <a:pPr lvl="1"/>
            <a:r>
              <a:rPr lang="en-US" sz="2400" dirty="0"/>
              <a:t>Rock</a:t>
            </a:r>
          </a:p>
          <a:p>
            <a:pPr lvl="1"/>
            <a:r>
              <a:rPr lang="en-US" sz="2400" dirty="0"/>
              <a:t>Sand</a:t>
            </a:r>
          </a:p>
          <a:p>
            <a:pPr lvl="1"/>
            <a:r>
              <a:rPr lang="en-US" sz="2400" dirty="0"/>
              <a:t>Soil</a:t>
            </a:r>
          </a:p>
          <a:p>
            <a:pPr lvl="1"/>
            <a:r>
              <a:rPr lang="en-US" sz="2400" dirty="0"/>
              <a:t>Clay</a:t>
            </a:r>
          </a:p>
          <a:p>
            <a:pPr lvl="1"/>
            <a:r>
              <a:rPr lang="en-US" sz="2400" dirty="0"/>
              <a:t>Plastics</a:t>
            </a:r>
          </a:p>
          <a:p>
            <a:pPr lvl="1"/>
            <a:r>
              <a:rPr lang="en-US" sz="2400" dirty="0"/>
              <a:t>Construction debris</a:t>
            </a:r>
          </a:p>
          <a:p>
            <a:pPr lvl="1"/>
            <a:r>
              <a:rPr lang="en-US" sz="2400" dirty="0"/>
              <a:t>Wood chips </a:t>
            </a:r>
          </a:p>
          <a:p>
            <a:pPr lvl="1"/>
            <a:r>
              <a:rPr lang="en-US" sz="2400" dirty="0"/>
              <a:t>Overburden from excavation</a:t>
            </a:r>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71</a:t>
            </a:fld>
            <a:endParaRPr lang="en-US" dirty="0"/>
          </a:p>
        </p:txBody>
      </p:sp>
      <p:sp>
        <p:nvSpPr>
          <p:cNvPr id="2" name="Title 1"/>
          <p:cNvSpPr>
            <a:spLocks noGrp="1"/>
          </p:cNvSpPr>
          <p:nvPr>
            <p:ph type="title"/>
          </p:nvPr>
        </p:nvSpPr>
        <p:spPr/>
        <p:txBody>
          <a:bodyPr/>
          <a:lstStyle/>
          <a:p>
            <a:r>
              <a:rPr lang="en-US" dirty="0"/>
              <a:t>Discharge of </a:t>
            </a:r>
            <a:r>
              <a:rPr lang="en-US" dirty="0">
                <a:solidFill>
                  <a:srgbClr val="FF0000"/>
                </a:solidFill>
              </a:rPr>
              <a:t>Fill</a:t>
            </a:r>
            <a:r>
              <a:rPr lang="en-US" dirty="0"/>
              <a:t> Material</a:t>
            </a:r>
          </a:p>
        </p:txBody>
      </p:sp>
      <p:grpSp>
        <p:nvGrpSpPr>
          <p:cNvPr id="7" name="Group 4"/>
          <p:cNvGrpSpPr>
            <a:grpSpLocks/>
          </p:cNvGrpSpPr>
          <p:nvPr/>
        </p:nvGrpSpPr>
        <p:grpSpPr bwMode="auto">
          <a:xfrm>
            <a:off x="457200" y="4114800"/>
            <a:ext cx="4267200" cy="2667000"/>
            <a:chOff x="2400" y="1426"/>
            <a:chExt cx="3072" cy="1948"/>
          </a:xfrm>
        </p:grpSpPr>
        <p:pic>
          <p:nvPicPr>
            <p:cNvPr id="8" name="Picture 5" descr="wetland fill - Wollochet Creek Pierce Co"/>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400" y="1426"/>
              <a:ext cx="3072" cy="1948"/>
            </a:xfrm>
            <a:prstGeom prst="rect">
              <a:avLst/>
            </a:prstGeom>
            <a:ln>
              <a:noFill/>
            </a:ln>
            <a:effectLst>
              <a:softEdge rad="112500"/>
            </a:effectLst>
          </p:spPr>
        </p:pic>
        <p:sp>
          <p:nvSpPr>
            <p:cNvPr id="9" name="Text Box 6"/>
            <p:cNvSpPr txBox="1">
              <a:spLocks noChangeArrowheads="1"/>
            </p:cNvSpPr>
            <p:nvPr/>
          </p:nvSpPr>
          <p:spPr bwMode="auto">
            <a:xfrm>
              <a:off x="2640" y="2880"/>
              <a:ext cx="1201" cy="235"/>
            </a:xfrm>
            <a:prstGeom prst="rect">
              <a:avLst/>
            </a:prstGeom>
            <a:noFill/>
            <a:ln w="12700">
              <a:noFill/>
              <a:miter lim="800000"/>
              <a:headEnd type="none" w="sm" len="sm"/>
              <a:tailEnd type="none" w="sm" len="sm"/>
            </a:ln>
          </p:spPr>
          <p:txBody>
            <a:bodyPr>
              <a:spAutoFit/>
            </a:bodyPr>
            <a:lstStyle/>
            <a:p>
              <a:pPr>
                <a:spcBef>
                  <a:spcPct val="50000"/>
                </a:spcBef>
              </a:pPr>
              <a:r>
                <a:rPr lang="en-US" sz="1800" b="1" dirty="0">
                  <a:solidFill>
                    <a:srgbClr val="FFFF00"/>
                  </a:solidFill>
                  <a:latin typeface="Arial" charset="0"/>
                </a:rPr>
                <a:t>earthen fill</a:t>
              </a:r>
            </a:p>
          </p:txBody>
        </p:sp>
        <p:sp>
          <p:nvSpPr>
            <p:cNvPr id="10" name="Text Box 7"/>
            <p:cNvSpPr txBox="1">
              <a:spLocks noChangeArrowheads="1"/>
            </p:cNvSpPr>
            <p:nvPr/>
          </p:nvSpPr>
          <p:spPr bwMode="auto">
            <a:xfrm>
              <a:off x="4080" y="2400"/>
              <a:ext cx="1044" cy="343"/>
            </a:xfrm>
            <a:prstGeom prst="rect">
              <a:avLst/>
            </a:prstGeom>
            <a:noFill/>
            <a:ln w="12700">
              <a:noFill/>
              <a:miter lim="800000"/>
              <a:headEnd type="none" w="sm" len="sm"/>
              <a:tailEnd type="none" w="sm" len="sm"/>
            </a:ln>
          </p:spPr>
          <p:txBody>
            <a:bodyPr wrap="square">
              <a:spAutoFit/>
            </a:bodyPr>
            <a:lstStyle/>
            <a:p>
              <a:pPr>
                <a:spcBef>
                  <a:spcPct val="50000"/>
                </a:spcBef>
              </a:pPr>
              <a:r>
                <a:rPr lang="en-US" sz="1800" b="1" dirty="0">
                  <a:solidFill>
                    <a:srgbClr val="66FFFF"/>
                  </a:solidFill>
                  <a:latin typeface="Arial" charset="0"/>
                </a:rPr>
                <a:t>wetlands</a:t>
              </a:r>
            </a:p>
          </p:txBody>
        </p:sp>
      </p:grpSp>
    </p:spTree>
    <p:extLst>
      <p:ext uri="{BB962C8B-B14F-4D97-AF65-F5344CB8AC3E}">
        <p14:creationId xmlns:p14="http://schemas.microsoft.com/office/powerpoint/2010/main" val="216297101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609600" y="1665767"/>
            <a:ext cx="3886200" cy="2449033"/>
          </a:xfrm>
        </p:spPr>
        <p:txBody>
          <a:bodyPr>
            <a:normAutofit fontScale="92500" lnSpcReduction="10000"/>
          </a:bodyPr>
          <a:lstStyle/>
          <a:p>
            <a:pPr>
              <a:buSzPct val="100000"/>
            </a:pPr>
            <a:r>
              <a:rPr lang="en-US" sz="2800" dirty="0"/>
              <a:t>Mechanized land clearing</a:t>
            </a:r>
          </a:p>
          <a:p>
            <a:pPr>
              <a:buSzPct val="100000"/>
            </a:pPr>
            <a:r>
              <a:rPr lang="en-US" sz="2800" dirty="0"/>
              <a:t>Grading</a:t>
            </a:r>
          </a:p>
          <a:p>
            <a:pPr>
              <a:buSzPct val="100000"/>
            </a:pPr>
            <a:r>
              <a:rPr lang="en-US" sz="2800" dirty="0"/>
              <a:t>Excavation with associated discharge</a:t>
            </a:r>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72</a:t>
            </a:fld>
            <a:endParaRPr lang="en-US" dirty="0"/>
          </a:p>
        </p:txBody>
      </p:sp>
      <p:sp>
        <p:nvSpPr>
          <p:cNvPr id="2" name="Title 1"/>
          <p:cNvSpPr>
            <a:spLocks noGrp="1"/>
          </p:cNvSpPr>
          <p:nvPr>
            <p:ph type="title"/>
          </p:nvPr>
        </p:nvSpPr>
        <p:spPr>
          <a:xfrm>
            <a:off x="76200" y="274638"/>
            <a:ext cx="9067800" cy="1143000"/>
          </a:xfrm>
        </p:spPr>
        <p:txBody>
          <a:bodyPr/>
          <a:lstStyle/>
          <a:p>
            <a:r>
              <a:rPr lang="en-US" dirty="0"/>
              <a:t>Discharge of </a:t>
            </a:r>
            <a:r>
              <a:rPr lang="en-US" dirty="0">
                <a:solidFill>
                  <a:srgbClr val="FF0000"/>
                </a:solidFill>
              </a:rPr>
              <a:t>Dredged</a:t>
            </a:r>
            <a:r>
              <a:rPr lang="en-US" dirty="0"/>
              <a:t> Material </a:t>
            </a:r>
          </a:p>
        </p:txBody>
      </p:sp>
      <p:grpSp>
        <p:nvGrpSpPr>
          <p:cNvPr id="4" name="Group 3"/>
          <p:cNvGrpSpPr/>
          <p:nvPr/>
        </p:nvGrpSpPr>
        <p:grpSpPr>
          <a:xfrm>
            <a:off x="381000" y="1676399"/>
            <a:ext cx="8561508" cy="5124451"/>
            <a:chOff x="381000" y="1676399"/>
            <a:chExt cx="8561508" cy="5124451"/>
          </a:xfrm>
        </p:grpSpPr>
        <p:pic>
          <p:nvPicPr>
            <p:cNvPr id="7" name="Picture 5" descr="Wetland ditch"/>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11059"/>
            <a:stretch/>
          </p:blipFill>
          <p:spPr bwMode="auto">
            <a:xfrm>
              <a:off x="4591050" y="1676399"/>
              <a:ext cx="4351458" cy="2987545"/>
            </a:xfrm>
            <a:prstGeom prst="rect">
              <a:avLst/>
            </a:prstGeom>
            <a:ln>
              <a:noFill/>
            </a:ln>
            <a:effectLst>
              <a:softEdge rad="112500"/>
            </a:effectLst>
          </p:spPr>
        </p:pic>
        <p:pic>
          <p:nvPicPr>
            <p:cNvPr id="8" name="Picture 8" descr="DSCN019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4138616"/>
              <a:ext cx="4584958" cy="2662234"/>
            </a:xfrm>
            <a:prstGeom prst="rect">
              <a:avLst/>
            </a:prstGeom>
            <a:ln>
              <a:noFill/>
            </a:ln>
            <a:effectLst>
              <a:softEdge rad="112500"/>
            </a:effectLst>
          </p:spPr>
        </p:pic>
        <p:sp>
          <p:nvSpPr>
            <p:cNvPr id="9" name="TextBox 8"/>
            <p:cNvSpPr txBox="1"/>
            <p:nvPr/>
          </p:nvSpPr>
          <p:spPr>
            <a:xfrm>
              <a:off x="5738079" y="5410200"/>
              <a:ext cx="2057400" cy="646331"/>
            </a:xfrm>
            <a:prstGeom prst="rect">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dirty="0"/>
                <a:t>Trenching in wetlands</a:t>
              </a:r>
            </a:p>
          </p:txBody>
        </p:sp>
        <p:cxnSp>
          <p:nvCxnSpPr>
            <p:cNvPr id="10" name="Straight Arrow Connector 9"/>
            <p:cNvCxnSpPr>
              <a:stCxn id="9" idx="1"/>
            </p:cNvCxnSpPr>
            <p:nvPr/>
          </p:nvCxnSpPr>
          <p:spPr>
            <a:xfrm flipH="1" flipV="1">
              <a:off x="3124200" y="5469733"/>
              <a:ext cx="2613879" cy="263633"/>
            </a:xfrm>
            <a:prstGeom prst="straightConnector1">
              <a:avLst/>
            </a:prstGeom>
            <a:ln w="28575">
              <a:tailEnd type="arrow"/>
            </a:ln>
          </p:spPr>
          <p:style>
            <a:lnRef idx="2">
              <a:schemeClr val="accent2"/>
            </a:lnRef>
            <a:fillRef idx="0">
              <a:schemeClr val="accent2"/>
            </a:fillRef>
            <a:effectRef idx="1">
              <a:schemeClr val="accent2"/>
            </a:effectRef>
            <a:fontRef idx="minor">
              <a:schemeClr val="tx1"/>
            </a:fontRef>
          </p:style>
        </p:cxnSp>
      </p:grpSp>
    </p:spTree>
    <p:extLst>
      <p:ext uri="{BB962C8B-B14F-4D97-AF65-F5344CB8AC3E}">
        <p14:creationId xmlns:p14="http://schemas.microsoft.com/office/powerpoint/2010/main" val="304140561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idx="1"/>
          </p:nvPr>
        </p:nvSpPr>
        <p:spPr>
          <a:xfrm>
            <a:off x="609600" y="1524000"/>
            <a:ext cx="3886200" cy="4572000"/>
          </a:xfrm>
        </p:spPr>
        <p:txBody>
          <a:bodyPr>
            <a:normAutofit lnSpcReduction="10000"/>
          </a:bodyPr>
          <a:lstStyle/>
          <a:p>
            <a:pPr>
              <a:buSzPct val="100000"/>
            </a:pPr>
            <a:r>
              <a:rPr lang="en-US" dirty="0"/>
              <a:t>Placement of fill material</a:t>
            </a:r>
          </a:p>
          <a:p>
            <a:pPr>
              <a:buSzPct val="100000"/>
            </a:pPr>
            <a:r>
              <a:rPr lang="en-US" dirty="0"/>
              <a:t>Ditching activities when the excavated material is cast aside</a:t>
            </a:r>
          </a:p>
          <a:p>
            <a:pPr>
              <a:buSzPct val="100000"/>
            </a:pPr>
            <a:r>
              <a:rPr lang="en-US" dirty="0"/>
              <a:t>Levee and dike construction</a:t>
            </a:r>
          </a:p>
          <a:p>
            <a:pPr>
              <a:buSzPct val="100000"/>
            </a:pPr>
            <a:r>
              <a:rPr lang="en-US" dirty="0"/>
              <a:t>Mechanized land clearing</a:t>
            </a:r>
          </a:p>
        </p:txBody>
      </p:sp>
      <p:sp>
        <p:nvSpPr>
          <p:cNvPr id="5" name="Slide Number Placeholder 4"/>
          <p:cNvSpPr>
            <a:spLocks noGrp="1"/>
          </p:cNvSpPr>
          <p:nvPr>
            <p:ph type="sldNum" sz="quarter" idx="12"/>
          </p:nvPr>
        </p:nvSpPr>
        <p:spPr/>
        <p:txBody>
          <a:bodyPr>
            <a:normAutofit fontScale="92500" lnSpcReduction="10000"/>
          </a:bodyPr>
          <a:lstStyle/>
          <a:p>
            <a:fld id="{FB946D05-688F-46EF-9CE9-C7A1187CF0E8}" type="slidenum">
              <a:rPr lang="en-US" smtClean="0"/>
              <a:t>73</a:t>
            </a:fld>
            <a:endParaRPr lang="en-US" dirty="0"/>
          </a:p>
        </p:txBody>
      </p:sp>
      <p:sp>
        <p:nvSpPr>
          <p:cNvPr id="6" name="Title 5"/>
          <p:cNvSpPr>
            <a:spLocks noGrp="1"/>
          </p:cNvSpPr>
          <p:nvPr>
            <p:ph type="title"/>
          </p:nvPr>
        </p:nvSpPr>
        <p:spPr/>
        <p:txBody>
          <a:bodyPr/>
          <a:lstStyle/>
          <a:p>
            <a:r>
              <a:rPr lang="en-US" dirty="0"/>
              <a:t>404 Regulated Activities</a:t>
            </a:r>
          </a:p>
        </p:txBody>
      </p:sp>
      <p:sp>
        <p:nvSpPr>
          <p:cNvPr id="9" name="Content Placeholder 3"/>
          <p:cNvSpPr txBox="1">
            <a:spLocks/>
          </p:cNvSpPr>
          <p:nvPr/>
        </p:nvSpPr>
        <p:spPr>
          <a:xfrm>
            <a:off x="4527699" y="1524000"/>
            <a:ext cx="4311501" cy="4572000"/>
          </a:xfrm>
          <a:prstGeom prst="rect">
            <a:avLst/>
          </a:prstGeom>
        </p:spPr>
        <p:txBody>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buClr>
                <a:schemeClr val="accent1"/>
              </a:buClr>
              <a:buSzPct val="100000"/>
              <a:buFont typeface="Wingdings 3" panose="05040102010807070707" pitchFamily="18" charset="2"/>
              <a:buChar char="}"/>
            </a:pPr>
            <a:r>
              <a:rPr lang="en-US" sz="2800" dirty="0">
                <a:latin typeface="Century Gothic" panose="020B0502020202020204" pitchFamily="34" charset="0"/>
              </a:rPr>
              <a:t>Land leveling</a:t>
            </a:r>
          </a:p>
          <a:p>
            <a:pPr>
              <a:buClr>
                <a:schemeClr val="accent1"/>
              </a:buClr>
              <a:buSzPct val="100000"/>
              <a:buFont typeface="Wingdings 3" panose="05040102010807070707" pitchFamily="18" charset="2"/>
              <a:buChar char="}"/>
            </a:pPr>
            <a:r>
              <a:rPr lang="en-US" sz="2800" dirty="0">
                <a:latin typeface="Century Gothic" panose="020B0502020202020204" pitchFamily="34" charset="0"/>
              </a:rPr>
              <a:t>Most road construction </a:t>
            </a:r>
          </a:p>
          <a:p>
            <a:pPr>
              <a:buClr>
                <a:schemeClr val="accent1"/>
              </a:buClr>
              <a:buSzPct val="100000"/>
              <a:buFont typeface="Wingdings 3" panose="05040102010807070707" pitchFamily="18" charset="2"/>
              <a:buChar char="}"/>
            </a:pPr>
            <a:r>
              <a:rPr lang="en-US" sz="2800" dirty="0">
                <a:latin typeface="Century Gothic" panose="020B0502020202020204" pitchFamily="34" charset="0"/>
              </a:rPr>
              <a:t>Dam construction</a:t>
            </a:r>
          </a:p>
          <a:p>
            <a:pPr>
              <a:buClr>
                <a:schemeClr val="accent1"/>
              </a:buClr>
              <a:buSzPct val="100000"/>
              <a:buFont typeface="Wingdings 3" panose="05040102010807070707" pitchFamily="18" charset="2"/>
              <a:buChar char="}"/>
            </a:pPr>
            <a:r>
              <a:rPr lang="en-US" sz="2800" dirty="0">
                <a:latin typeface="Century Gothic" panose="020B0502020202020204" pitchFamily="34" charset="0"/>
              </a:rPr>
              <a:t>Slab-on-grade foundations</a:t>
            </a:r>
          </a:p>
          <a:p>
            <a:pPr>
              <a:buClr>
                <a:schemeClr val="accent1"/>
              </a:buClr>
              <a:buSzPct val="100000"/>
              <a:buFont typeface="Wingdings 3" panose="05040102010807070707" pitchFamily="18" charset="2"/>
              <a:buChar char="}"/>
            </a:pPr>
            <a:r>
              <a:rPr lang="en-US" sz="2800" dirty="0">
                <a:latin typeface="Century Gothic" panose="020B0502020202020204" pitchFamily="34" charset="0"/>
              </a:rPr>
              <a:t>Grading and Landscaping</a:t>
            </a:r>
          </a:p>
          <a:p>
            <a:pPr>
              <a:buClr>
                <a:schemeClr val="accent1"/>
              </a:buClr>
              <a:buSzPct val="100000"/>
              <a:buFont typeface="Wingdings 3" panose="05040102010807070707" pitchFamily="18" charset="2"/>
              <a:buChar char="}"/>
            </a:pPr>
            <a:r>
              <a:rPr lang="en-US" sz="2800" dirty="0">
                <a:latin typeface="Century Gothic" panose="020B0502020202020204" pitchFamily="34" charset="0"/>
              </a:rPr>
              <a:t>Certain pile-supported structures</a:t>
            </a:r>
          </a:p>
        </p:txBody>
      </p:sp>
    </p:spTree>
    <p:extLst>
      <p:ext uri="{BB962C8B-B14F-4D97-AF65-F5344CB8AC3E}">
        <p14:creationId xmlns:p14="http://schemas.microsoft.com/office/powerpoint/2010/main" val="158223634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Jurisdictional-10-404-103.gi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81000" y="1811923"/>
            <a:ext cx="8360326" cy="4500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USACE Jurisdiction</a:t>
            </a:r>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74</a:t>
            </a:fld>
            <a:endParaRPr lang="en-US" dirty="0"/>
          </a:p>
        </p:txBody>
      </p:sp>
      <p:sp>
        <p:nvSpPr>
          <p:cNvPr id="7" name="Oval 6"/>
          <p:cNvSpPr/>
          <p:nvPr/>
        </p:nvSpPr>
        <p:spPr>
          <a:xfrm>
            <a:off x="2752725" y="3629582"/>
            <a:ext cx="1152521" cy="432414"/>
          </a:xfrm>
          <a:prstGeom prst="ellipse">
            <a:avLst/>
          </a:prstGeom>
          <a:noFill/>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8" name="Oval 7"/>
          <p:cNvSpPr/>
          <p:nvPr/>
        </p:nvSpPr>
        <p:spPr>
          <a:xfrm>
            <a:off x="6324600" y="3564312"/>
            <a:ext cx="914400" cy="497684"/>
          </a:xfrm>
          <a:prstGeom prst="ellipse">
            <a:avLst/>
          </a:prstGeom>
          <a:noFill/>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9" name="Oval 8"/>
          <p:cNvSpPr/>
          <p:nvPr/>
        </p:nvSpPr>
        <p:spPr>
          <a:xfrm>
            <a:off x="762000" y="3243267"/>
            <a:ext cx="990600" cy="321045"/>
          </a:xfrm>
          <a:prstGeom prst="ellipse">
            <a:avLst/>
          </a:prstGeom>
          <a:noFill/>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307915881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Definitions</a:t>
            </a:r>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75</a:t>
            </a:fld>
            <a:endParaRPr lang="en-US" dirty="0"/>
          </a:p>
        </p:txBody>
      </p:sp>
      <p:sp>
        <p:nvSpPr>
          <p:cNvPr id="4" name="Content Placeholder 3"/>
          <p:cNvSpPr>
            <a:spLocks noGrp="1"/>
          </p:cNvSpPr>
          <p:nvPr>
            <p:ph sz="quarter" idx="1"/>
          </p:nvPr>
        </p:nvSpPr>
        <p:spPr/>
        <p:txBody>
          <a:bodyPr>
            <a:normAutofit fontScale="92500"/>
          </a:bodyPr>
          <a:lstStyle/>
          <a:p>
            <a:pPr marL="457200" lvl="1" indent="-457200">
              <a:spcBef>
                <a:spcPts val="700"/>
              </a:spcBef>
              <a:buSzPct val="100000"/>
              <a:buFont typeface="Wingdings 3" panose="05040102010807070707" pitchFamily="18" charset="2"/>
              <a:buChar char="}"/>
            </a:pPr>
            <a:r>
              <a:rPr lang="en-US" sz="2800" dirty="0">
                <a:latin typeface="Century Gothic" panose="020B0502020202020204" pitchFamily="34" charset="0"/>
              </a:rPr>
              <a:t>High Tide Line (Section 404)</a:t>
            </a:r>
          </a:p>
          <a:p>
            <a:pPr lvl="1"/>
            <a:r>
              <a:rPr lang="en-US" dirty="0"/>
              <a:t>Shoreward limit of jurisdiction for all </a:t>
            </a:r>
            <a:r>
              <a:rPr lang="en-US" u="sng" dirty="0"/>
              <a:t>tidal waters</a:t>
            </a:r>
            <a:r>
              <a:rPr lang="en-US" dirty="0"/>
              <a:t> </a:t>
            </a:r>
          </a:p>
          <a:p>
            <a:pPr lvl="1"/>
            <a:r>
              <a:rPr lang="en-US" dirty="0"/>
              <a:t>Intersection of land and water at the maximum height reached by a rising tide</a:t>
            </a:r>
          </a:p>
          <a:p>
            <a:pPr>
              <a:buSzPct val="100000"/>
              <a:buFont typeface="Wingdings 3" panose="05040102010807070707" pitchFamily="18" charset="2"/>
              <a:buChar char="}"/>
            </a:pPr>
            <a:r>
              <a:rPr lang="en-US" dirty="0"/>
              <a:t>Mean High Water (Section 10) </a:t>
            </a:r>
          </a:p>
          <a:p>
            <a:pPr lvl="1"/>
            <a:r>
              <a:rPr lang="en-US" dirty="0"/>
              <a:t>Shoreward limit of jurisdiction for all </a:t>
            </a:r>
            <a:r>
              <a:rPr lang="en-US" u="sng" dirty="0"/>
              <a:t>tidal waters</a:t>
            </a:r>
            <a:endParaRPr lang="en-US" dirty="0"/>
          </a:p>
          <a:p>
            <a:pPr lvl="1"/>
            <a:r>
              <a:rPr lang="en-US" dirty="0"/>
              <a:t>Line on the shore reached by the plane of the average high water</a:t>
            </a:r>
          </a:p>
          <a:p>
            <a:pPr>
              <a:buSzPct val="100000"/>
              <a:buFont typeface="Wingdings 3" panose="05040102010807070707" pitchFamily="18" charset="2"/>
              <a:buChar char="}"/>
            </a:pPr>
            <a:r>
              <a:rPr lang="en-US" dirty="0"/>
              <a:t>Ordinary High Water Mark</a:t>
            </a:r>
          </a:p>
          <a:p>
            <a:pPr lvl="1"/>
            <a:r>
              <a:rPr lang="en-US" dirty="0"/>
              <a:t>Shoreward limit of jurisdiction for all </a:t>
            </a:r>
            <a:r>
              <a:rPr lang="en-US" u="sng" dirty="0"/>
              <a:t>non-tidal waters</a:t>
            </a:r>
            <a:r>
              <a:rPr lang="en-US" dirty="0"/>
              <a:t> </a:t>
            </a:r>
          </a:p>
          <a:p>
            <a:pPr lvl="1"/>
            <a:r>
              <a:rPr lang="en-US" dirty="0"/>
              <a:t>Line on the shore established by the normal fluctuations in the water level</a:t>
            </a:r>
          </a:p>
        </p:txBody>
      </p:sp>
    </p:spTree>
    <p:extLst>
      <p:ext uri="{BB962C8B-B14F-4D97-AF65-F5344CB8AC3E}">
        <p14:creationId xmlns:p14="http://schemas.microsoft.com/office/powerpoint/2010/main" val="18309113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12648" y="1676400"/>
            <a:ext cx="8153400" cy="4495800"/>
          </a:xfrm>
        </p:spPr>
        <p:txBody>
          <a:bodyPr/>
          <a:lstStyle/>
          <a:p>
            <a:pPr marL="109728" indent="0">
              <a:buNone/>
            </a:pPr>
            <a:r>
              <a:rPr lang="en-US" dirty="0"/>
              <a:t>Definition</a:t>
            </a:r>
          </a:p>
          <a:p>
            <a:pPr lvl="1">
              <a:buFont typeface="Wingdings 3" panose="05040102010807070707" pitchFamily="18" charset="2"/>
              <a:buChar char="}"/>
            </a:pPr>
            <a:r>
              <a:rPr lang="en-US" dirty="0"/>
              <a:t>Those areas inundated or saturated by surface or ground water at a frequency and duration to support, and that under normal circumstances do support a prevalence of vegetation adapted for life in saturated soil conditions</a:t>
            </a:r>
          </a:p>
          <a:p>
            <a:pPr marL="393192" lvl="1" indent="0">
              <a:buNone/>
            </a:pPr>
            <a:endParaRPr lang="en-US" dirty="0"/>
          </a:p>
          <a:p>
            <a:pPr lvl="1">
              <a:buFont typeface="Wingdings 3" panose="05040102010807070707" pitchFamily="18" charset="2"/>
              <a:buChar char="}"/>
            </a:pPr>
            <a:r>
              <a:rPr lang="en-US" dirty="0"/>
              <a:t>Wetlands generally include marshes, swamps, bogs, and similar areas; also includes special aquatic sites such as riffle and pool complexes and submerged vegetation</a:t>
            </a:r>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76</a:t>
            </a:fld>
            <a:endParaRPr lang="en-US" dirty="0"/>
          </a:p>
        </p:txBody>
      </p:sp>
      <p:sp>
        <p:nvSpPr>
          <p:cNvPr id="2" name="Title 1"/>
          <p:cNvSpPr>
            <a:spLocks noGrp="1"/>
          </p:cNvSpPr>
          <p:nvPr>
            <p:ph type="title"/>
          </p:nvPr>
        </p:nvSpPr>
        <p:spPr/>
        <p:txBody>
          <a:bodyPr/>
          <a:lstStyle/>
          <a:p>
            <a:r>
              <a:rPr lang="en-US" dirty="0"/>
              <a:t>Wetlands</a:t>
            </a:r>
          </a:p>
        </p:txBody>
      </p:sp>
    </p:spTree>
    <p:extLst>
      <p:ext uri="{BB962C8B-B14F-4D97-AF65-F5344CB8AC3E}">
        <p14:creationId xmlns:p14="http://schemas.microsoft.com/office/powerpoint/2010/main" val="30947724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12648" y="1676400"/>
            <a:ext cx="8153400" cy="4495800"/>
          </a:xfrm>
        </p:spPr>
        <p:txBody>
          <a:bodyPr/>
          <a:lstStyle/>
          <a:p>
            <a:pPr>
              <a:buSzPct val="100000"/>
            </a:pPr>
            <a:r>
              <a:rPr lang="en-US" dirty="0"/>
              <a:t>Food chain production</a:t>
            </a:r>
          </a:p>
          <a:p>
            <a:pPr>
              <a:buSzPct val="100000"/>
            </a:pPr>
            <a:r>
              <a:rPr lang="en-US" dirty="0"/>
              <a:t>Habitat, spawning sites, rearing and resting sites for both land and aquatic species</a:t>
            </a:r>
          </a:p>
          <a:p>
            <a:pPr>
              <a:buSzPct val="100000"/>
            </a:pPr>
            <a:r>
              <a:rPr lang="en-US" dirty="0"/>
              <a:t>Protection from wave action and erosion</a:t>
            </a:r>
          </a:p>
          <a:p>
            <a:pPr>
              <a:buSzPct val="100000"/>
            </a:pPr>
            <a:r>
              <a:rPr lang="en-US" dirty="0"/>
              <a:t>Storage area for storm and flood waters</a:t>
            </a:r>
          </a:p>
          <a:p>
            <a:pPr>
              <a:buSzPct val="100000"/>
            </a:pPr>
            <a:r>
              <a:rPr lang="en-US" dirty="0"/>
              <a:t>Natural recharge areas</a:t>
            </a:r>
          </a:p>
          <a:p>
            <a:pPr>
              <a:buSzPct val="100000"/>
            </a:pPr>
            <a:r>
              <a:rPr lang="en-US" dirty="0"/>
              <a:t>Provide natural water filtration and purification</a:t>
            </a:r>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77</a:t>
            </a:fld>
            <a:endParaRPr lang="en-US" dirty="0"/>
          </a:p>
        </p:txBody>
      </p:sp>
      <p:sp>
        <p:nvSpPr>
          <p:cNvPr id="2" name="Title 1"/>
          <p:cNvSpPr>
            <a:spLocks noGrp="1"/>
          </p:cNvSpPr>
          <p:nvPr>
            <p:ph type="title"/>
          </p:nvPr>
        </p:nvSpPr>
        <p:spPr>
          <a:xfrm>
            <a:off x="228600" y="274638"/>
            <a:ext cx="8763000" cy="1143000"/>
          </a:xfrm>
        </p:spPr>
        <p:txBody>
          <a:bodyPr/>
          <a:lstStyle/>
          <a:p>
            <a:r>
              <a:rPr lang="en-US" dirty="0"/>
              <a:t>Important Wetland Functions</a:t>
            </a:r>
          </a:p>
        </p:txBody>
      </p:sp>
    </p:spTree>
    <p:extLst>
      <p:ext uri="{BB962C8B-B14F-4D97-AF65-F5344CB8AC3E}">
        <p14:creationId xmlns:p14="http://schemas.microsoft.com/office/powerpoint/2010/main" val="184588120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78</a:t>
            </a:fld>
            <a:endParaRPr lang="en-US" dirty="0"/>
          </a:p>
        </p:txBody>
      </p:sp>
      <p:sp>
        <p:nvSpPr>
          <p:cNvPr id="2" name="Title 1"/>
          <p:cNvSpPr>
            <a:spLocks noGrp="1"/>
          </p:cNvSpPr>
          <p:nvPr>
            <p:ph type="title"/>
          </p:nvPr>
        </p:nvSpPr>
        <p:spPr/>
        <p:txBody>
          <a:bodyPr/>
          <a:lstStyle/>
          <a:p>
            <a:r>
              <a:rPr lang="en-US" dirty="0"/>
              <a:t>Wetlands</a:t>
            </a:r>
          </a:p>
        </p:txBody>
      </p:sp>
      <p:pic>
        <p:nvPicPr>
          <p:cNvPr id="4" name="Picture 5" descr="Wetland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4138" y="1734318"/>
            <a:ext cx="6088726" cy="4818882"/>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281531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839200" cy="1143000"/>
          </a:xfrm>
        </p:spPr>
        <p:txBody>
          <a:bodyPr/>
          <a:lstStyle/>
          <a:p>
            <a:r>
              <a:rPr lang="en-US" sz="4600" dirty="0"/>
              <a:t>How are Wetlands Determined?</a:t>
            </a:r>
          </a:p>
        </p:txBody>
      </p:sp>
      <p:sp>
        <p:nvSpPr>
          <p:cNvPr id="5" name="Slide Number Placeholder 4"/>
          <p:cNvSpPr>
            <a:spLocks noGrp="1"/>
          </p:cNvSpPr>
          <p:nvPr>
            <p:ph type="sldNum" sz="quarter" idx="12"/>
          </p:nvPr>
        </p:nvSpPr>
        <p:spPr/>
        <p:txBody>
          <a:bodyPr>
            <a:normAutofit fontScale="92500" lnSpcReduction="10000"/>
          </a:bodyPr>
          <a:lstStyle/>
          <a:p>
            <a:fld id="{FB946D05-688F-46EF-9CE9-C7A1187CF0E8}" type="slidenum">
              <a:rPr lang="en-US" smtClean="0"/>
              <a:t>79</a:t>
            </a:fld>
            <a:endParaRPr lang="en-US" dirty="0"/>
          </a:p>
        </p:txBody>
      </p:sp>
      <p:sp>
        <p:nvSpPr>
          <p:cNvPr id="6" name="Content Placeholder 5"/>
          <p:cNvSpPr>
            <a:spLocks noGrp="1"/>
          </p:cNvSpPr>
          <p:nvPr>
            <p:ph sz="quarter" idx="1"/>
          </p:nvPr>
        </p:nvSpPr>
        <p:spPr/>
        <p:txBody>
          <a:bodyPr/>
          <a:lstStyle/>
          <a:p>
            <a:pPr>
              <a:buSzPct val="100000"/>
            </a:pPr>
            <a:r>
              <a:rPr lang="en-US" dirty="0">
                <a:solidFill>
                  <a:schemeClr val="accent4"/>
                </a:solidFill>
              </a:rPr>
              <a:t>Vegetation Indicators – Hydrophytic Vegetation</a:t>
            </a:r>
          </a:p>
          <a:p>
            <a:pPr lvl="1"/>
            <a:r>
              <a:rPr lang="en-US" dirty="0"/>
              <a:t>Cattails, bulrushes, cordgrass, sphagnum moss, arrowheads, willows, mangroves, sedges, rushes, and water plantains</a:t>
            </a:r>
          </a:p>
          <a:p>
            <a:pPr lvl="1"/>
            <a:r>
              <a:rPr lang="en-US" dirty="0"/>
              <a:t>Also includes tree that have a shallow root systems, swollen trunks (i.e. bald cypress &amp; tupelo gum) or roots found growing from the plant stem or trunk above the soil surface</a:t>
            </a:r>
          </a:p>
        </p:txBody>
      </p:sp>
    </p:spTree>
    <p:extLst>
      <p:ext uri="{BB962C8B-B14F-4D97-AF65-F5344CB8AC3E}">
        <p14:creationId xmlns:p14="http://schemas.microsoft.com/office/powerpoint/2010/main" val="35388655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3"/>
          <p:cNvSpPr>
            <a:spLocks noGrp="1"/>
          </p:cNvSpPr>
          <p:nvPr>
            <p:ph idx="1"/>
          </p:nvPr>
        </p:nvSpPr>
        <p:spPr>
          <a:xfrm>
            <a:off x="612648" y="1600200"/>
            <a:ext cx="8153400" cy="4495800"/>
          </a:xfrm>
        </p:spPr>
        <p:txBody>
          <a:bodyPr>
            <a:normAutofit/>
          </a:bodyPr>
          <a:lstStyle/>
          <a:p>
            <a:pPr>
              <a:buSzPct val="100000"/>
            </a:pPr>
            <a:r>
              <a:rPr lang="en-US" dirty="0"/>
              <a:t>The State mandated buffer requirements apply to State Waters that have </a:t>
            </a:r>
            <a:r>
              <a:rPr lang="en-US" b="1" i="1" dirty="0">
                <a:solidFill>
                  <a:schemeClr val="accent4"/>
                </a:solidFill>
              </a:rPr>
              <a:t>wrested vegetation</a:t>
            </a:r>
            <a:r>
              <a:rPr lang="en-US" i="1" dirty="0"/>
              <a:t> </a:t>
            </a:r>
            <a:r>
              <a:rPr lang="en-US" dirty="0"/>
              <a:t>by normal stream flow</a:t>
            </a:r>
          </a:p>
          <a:p>
            <a:pPr>
              <a:buSzPct val="100000"/>
            </a:pPr>
            <a:endParaRPr lang="en-US" dirty="0"/>
          </a:p>
          <a:p>
            <a:pPr>
              <a:buSzPct val="100000"/>
            </a:pPr>
            <a:r>
              <a:rPr lang="en-US" b="1" dirty="0">
                <a:solidFill>
                  <a:schemeClr val="accent2"/>
                </a:solidFill>
              </a:rPr>
              <a:t>Wrested vegetation </a:t>
            </a:r>
            <a:r>
              <a:rPr lang="en-US" dirty="0"/>
              <a:t>= movement of water that removes soil, debris, and vegetation, creating a clear demarcation between water flow and vegetative growth</a:t>
            </a:r>
          </a:p>
          <a:p>
            <a:endParaRPr lang="en-US" dirty="0"/>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8</a:t>
            </a:fld>
            <a:endParaRPr lang="en-US" dirty="0"/>
          </a:p>
        </p:txBody>
      </p:sp>
      <p:sp>
        <p:nvSpPr>
          <p:cNvPr id="2" name="Title 1"/>
          <p:cNvSpPr>
            <a:spLocks noGrp="1"/>
          </p:cNvSpPr>
          <p:nvPr>
            <p:ph type="title"/>
          </p:nvPr>
        </p:nvSpPr>
        <p:spPr>
          <a:xfrm>
            <a:off x="152400" y="274638"/>
            <a:ext cx="8839200" cy="1143000"/>
          </a:xfrm>
        </p:spPr>
        <p:txBody>
          <a:bodyPr>
            <a:noAutofit/>
          </a:bodyPr>
          <a:lstStyle/>
          <a:p>
            <a:r>
              <a:rPr lang="en-US" sz="3800" dirty="0"/>
              <a:t>Important Terms – Wrested Vegetation</a:t>
            </a:r>
          </a:p>
        </p:txBody>
      </p:sp>
    </p:spTree>
    <p:extLst>
      <p:ext uri="{BB962C8B-B14F-4D97-AF65-F5344CB8AC3E}">
        <p14:creationId xmlns:p14="http://schemas.microsoft.com/office/powerpoint/2010/main" val="342721591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305800" cy="1143000"/>
          </a:xfrm>
        </p:spPr>
        <p:txBody>
          <a:bodyPr/>
          <a:lstStyle/>
          <a:p>
            <a:r>
              <a:rPr lang="en-US" dirty="0"/>
              <a:t>Hydrophytic Vegetation</a:t>
            </a:r>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80</a:t>
            </a:fld>
            <a:endParaRPr lang="en-US" dirty="0"/>
          </a:p>
        </p:txBody>
      </p:sp>
      <p:grpSp>
        <p:nvGrpSpPr>
          <p:cNvPr id="5" name="Group 4"/>
          <p:cNvGrpSpPr/>
          <p:nvPr/>
        </p:nvGrpSpPr>
        <p:grpSpPr>
          <a:xfrm>
            <a:off x="611468" y="3962400"/>
            <a:ext cx="3665257" cy="2452390"/>
            <a:chOff x="611468" y="4165796"/>
            <a:chExt cx="3665257" cy="2452390"/>
          </a:xfrm>
        </p:grpSpPr>
        <p:pic>
          <p:nvPicPr>
            <p:cNvPr id="3076" name="Picture 4" descr="http://fwp.mt.gov/mtoutdoors/images/Portraits/2013/Cattail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468" y="4165796"/>
              <a:ext cx="3665257" cy="2452390"/>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352800" y="6274057"/>
              <a:ext cx="762000" cy="27699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200" dirty="0"/>
                <a:t>Cattails</a:t>
              </a:r>
            </a:p>
          </p:txBody>
        </p:sp>
      </p:grpSp>
      <p:grpSp>
        <p:nvGrpSpPr>
          <p:cNvPr id="6" name="Group 5"/>
          <p:cNvGrpSpPr/>
          <p:nvPr/>
        </p:nvGrpSpPr>
        <p:grpSpPr>
          <a:xfrm>
            <a:off x="4648200" y="3733800"/>
            <a:ext cx="3948056" cy="2630392"/>
            <a:chOff x="4821294" y="4076795"/>
            <a:chExt cx="3948056" cy="2630392"/>
          </a:xfrm>
        </p:grpSpPr>
        <p:pic>
          <p:nvPicPr>
            <p:cNvPr id="3078" name="Picture 6" descr="http://cnx.org/content/m44859/latest/Figure_44_04_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1294" y="4076795"/>
              <a:ext cx="3948056" cy="2630392"/>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848600" y="6181725"/>
              <a:ext cx="838200"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200" dirty="0"/>
                <a:t>Bald Cypress</a:t>
              </a:r>
            </a:p>
          </p:txBody>
        </p:sp>
      </p:grpSp>
      <p:grpSp>
        <p:nvGrpSpPr>
          <p:cNvPr id="4" name="Group 3"/>
          <p:cNvGrpSpPr/>
          <p:nvPr/>
        </p:nvGrpSpPr>
        <p:grpSpPr>
          <a:xfrm>
            <a:off x="228600" y="1295400"/>
            <a:ext cx="5263667" cy="2301610"/>
            <a:chOff x="176752" y="1629550"/>
            <a:chExt cx="5111267" cy="2301610"/>
          </a:xfrm>
        </p:grpSpPr>
        <p:pic>
          <p:nvPicPr>
            <p:cNvPr id="3074" name="Picture 2" descr="http://www.asknature.org/uploads/strategy/2983ffad60cef3be906472af54c3395d/ac6b902c125f385368ecb798246140e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752" y="1629550"/>
              <a:ext cx="5111267" cy="2301610"/>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728452" y="3587490"/>
              <a:ext cx="1406900" cy="27699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200" dirty="0"/>
                <a:t>Arrowheads</a:t>
              </a:r>
            </a:p>
          </p:txBody>
        </p:sp>
      </p:grpSp>
      <p:grpSp>
        <p:nvGrpSpPr>
          <p:cNvPr id="7" name="Group 6"/>
          <p:cNvGrpSpPr/>
          <p:nvPr/>
        </p:nvGrpSpPr>
        <p:grpSpPr>
          <a:xfrm>
            <a:off x="5791200" y="1447800"/>
            <a:ext cx="3090389" cy="2190190"/>
            <a:chOff x="5791200" y="1700475"/>
            <a:chExt cx="3090389" cy="2190190"/>
          </a:xfrm>
        </p:grpSpPr>
        <p:pic>
          <p:nvPicPr>
            <p:cNvPr id="3080" name="Picture 8" descr="http://www.binleyflorist.com/images/stories/News/Feb2015/sphagnum%20moss%2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91200" y="1700475"/>
              <a:ext cx="3090389" cy="2062835"/>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7550150" y="3429000"/>
              <a:ext cx="1219200"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200" dirty="0"/>
                <a:t>Sphagnum</a:t>
              </a:r>
            </a:p>
            <a:p>
              <a:pPr algn="ctr"/>
              <a:r>
                <a:rPr lang="en-US" sz="1200" dirty="0"/>
                <a:t> Moss</a:t>
              </a:r>
            </a:p>
          </p:txBody>
        </p:sp>
      </p:grpSp>
    </p:spTree>
    <p:extLst>
      <p:ext uri="{BB962C8B-B14F-4D97-AF65-F5344CB8AC3E}">
        <p14:creationId xmlns:p14="http://schemas.microsoft.com/office/powerpoint/2010/main" val="173723499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839200" cy="1143000"/>
          </a:xfrm>
        </p:spPr>
        <p:txBody>
          <a:bodyPr/>
          <a:lstStyle/>
          <a:p>
            <a:r>
              <a:rPr lang="en-US" sz="4600" dirty="0"/>
              <a:t>How are Wetlands Determined?</a:t>
            </a:r>
          </a:p>
        </p:txBody>
      </p:sp>
      <p:sp>
        <p:nvSpPr>
          <p:cNvPr id="5" name="Slide Number Placeholder 4"/>
          <p:cNvSpPr>
            <a:spLocks noGrp="1"/>
          </p:cNvSpPr>
          <p:nvPr>
            <p:ph type="sldNum" sz="quarter" idx="12"/>
          </p:nvPr>
        </p:nvSpPr>
        <p:spPr/>
        <p:txBody>
          <a:bodyPr>
            <a:normAutofit fontScale="92500" lnSpcReduction="10000"/>
          </a:bodyPr>
          <a:lstStyle/>
          <a:p>
            <a:fld id="{FB946D05-688F-46EF-9CE9-C7A1187CF0E8}" type="slidenum">
              <a:rPr lang="en-US" smtClean="0"/>
              <a:t>81</a:t>
            </a:fld>
            <a:endParaRPr lang="en-US" dirty="0"/>
          </a:p>
        </p:txBody>
      </p:sp>
      <p:sp>
        <p:nvSpPr>
          <p:cNvPr id="6" name="Content Placeholder 5"/>
          <p:cNvSpPr>
            <a:spLocks noGrp="1"/>
          </p:cNvSpPr>
          <p:nvPr>
            <p:ph sz="quarter" idx="1"/>
          </p:nvPr>
        </p:nvSpPr>
        <p:spPr/>
        <p:txBody>
          <a:bodyPr>
            <a:normAutofit/>
          </a:bodyPr>
          <a:lstStyle/>
          <a:p>
            <a:pPr>
              <a:buSzPct val="100000"/>
            </a:pPr>
            <a:r>
              <a:rPr lang="en-US" dirty="0">
                <a:solidFill>
                  <a:schemeClr val="accent4"/>
                </a:solidFill>
              </a:rPr>
              <a:t>Soil Indicators – Hydric soils</a:t>
            </a:r>
          </a:p>
          <a:p>
            <a:pPr lvl="1"/>
            <a:r>
              <a:rPr lang="en-US" dirty="0"/>
              <a:t>Soils that were developed in conditions where soil oxygen is limited by the presence of saturated soil for long periods during the growing season</a:t>
            </a:r>
          </a:p>
          <a:p>
            <a:pPr lvl="1"/>
            <a:r>
              <a:rPr lang="en-US" dirty="0"/>
              <a:t>Characteristics include:</a:t>
            </a:r>
          </a:p>
          <a:p>
            <a:pPr lvl="2"/>
            <a:r>
              <a:rPr lang="en-US" dirty="0"/>
              <a:t>Consists predominantly of decomposed plant material</a:t>
            </a:r>
          </a:p>
          <a:p>
            <a:pPr lvl="2"/>
            <a:r>
              <a:rPr lang="en-US" dirty="0"/>
              <a:t>Thick layer of decomposing plant material on surface</a:t>
            </a:r>
          </a:p>
          <a:p>
            <a:pPr lvl="2"/>
            <a:r>
              <a:rPr lang="en-US" dirty="0"/>
              <a:t>Bluish-gray or gray color below the surface</a:t>
            </a:r>
          </a:p>
          <a:p>
            <a:pPr lvl="2"/>
            <a:r>
              <a:rPr lang="en-US" dirty="0"/>
              <a:t>Rotten egg odor</a:t>
            </a:r>
          </a:p>
          <a:p>
            <a:pPr lvl="2"/>
            <a:r>
              <a:rPr lang="en-US" dirty="0"/>
              <a:t>Sandy soil with dark stains or dark streaks in the upper layer below the surface</a:t>
            </a:r>
          </a:p>
        </p:txBody>
      </p:sp>
    </p:spTree>
    <p:extLst>
      <p:ext uri="{BB962C8B-B14F-4D97-AF65-F5344CB8AC3E}">
        <p14:creationId xmlns:p14="http://schemas.microsoft.com/office/powerpoint/2010/main" val="27923299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Hydric Soil</a:t>
            </a:r>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82</a:t>
            </a:fld>
            <a:endParaRPr lang="en-US" dirty="0"/>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6550" y="1743075"/>
            <a:ext cx="3441552" cy="4815674"/>
          </a:xfrm>
          <a:prstGeom prst="rect">
            <a:avLst/>
          </a:prstGeom>
          <a:ln w="76200">
            <a:solidFill>
              <a:schemeClr val="tx1"/>
            </a:solidFill>
          </a:ln>
        </p:spPr>
      </p:pic>
      <p:sp>
        <p:nvSpPr>
          <p:cNvPr id="5" name="TextBox 4"/>
          <p:cNvSpPr txBox="1"/>
          <p:nvPr/>
        </p:nvSpPr>
        <p:spPr>
          <a:xfrm>
            <a:off x="381000" y="2362200"/>
            <a:ext cx="2057400" cy="9233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dirty="0"/>
              <a:t>Thick layer of decomposing plant material</a:t>
            </a:r>
          </a:p>
        </p:txBody>
      </p:sp>
      <p:cxnSp>
        <p:nvCxnSpPr>
          <p:cNvPr id="7" name="Straight Arrow Connector 6"/>
          <p:cNvCxnSpPr>
            <a:stCxn id="5" idx="3"/>
          </p:cNvCxnSpPr>
          <p:nvPr/>
        </p:nvCxnSpPr>
        <p:spPr>
          <a:xfrm flipV="1">
            <a:off x="2438400" y="2743200"/>
            <a:ext cx="1219200" cy="80665"/>
          </a:xfrm>
          <a:prstGeom prst="straightConnector1">
            <a:avLst/>
          </a:prstGeom>
          <a:ln w="28575">
            <a:tailEnd type="arrow"/>
          </a:ln>
        </p:spPr>
        <p:style>
          <a:lnRef idx="2">
            <a:schemeClr val="accent2"/>
          </a:lnRef>
          <a:fillRef idx="0">
            <a:schemeClr val="accent2"/>
          </a:fillRef>
          <a:effectRef idx="1">
            <a:schemeClr val="accent2"/>
          </a:effectRef>
          <a:fontRef idx="minor">
            <a:schemeClr val="tx1"/>
          </a:fontRef>
        </p:style>
      </p:cxnSp>
      <p:sp>
        <p:nvSpPr>
          <p:cNvPr id="8" name="TextBox 7"/>
          <p:cNvSpPr txBox="1"/>
          <p:nvPr/>
        </p:nvSpPr>
        <p:spPr>
          <a:xfrm>
            <a:off x="6705600" y="3581400"/>
            <a:ext cx="2057400"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dirty="0"/>
              <a:t>Gray color below the surface</a:t>
            </a:r>
          </a:p>
        </p:txBody>
      </p:sp>
      <p:cxnSp>
        <p:nvCxnSpPr>
          <p:cNvPr id="10" name="Straight Arrow Connector 9"/>
          <p:cNvCxnSpPr>
            <a:stCxn id="8" idx="1"/>
          </p:cNvCxnSpPr>
          <p:nvPr/>
        </p:nvCxnSpPr>
        <p:spPr>
          <a:xfrm flipH="1" flipV="1">
            <a:off x="5105400" y="3810000"/>
            <a:ext cx="1600200" cy="94566"/>
          </a:xfrm>
          <a:prstGeom prst="straightConnector1">
            <a:avLst/>
          </a:prstGeom>
          <a:ln w="28575">
            <a:tailEnd type="arrow"/>
          </a:ln>
        </p:spPr>
        <p:style>
          <a:lnRef idx="2">
            <a:schemeClr val="accent2"/>
          </a:lnRef>
          <a:fillRef idx="0">
            <a:schemeClr val="accent2"/>
          </a:fillRef>
          <a:effectRef idx="1">
            <a:schemeClr val="accent2"/>
          </a:effectRef>
          <a:fontRef idx="minor">
            <a:schemeClr val="tx1"/>
          </a:fontRef>
        </p:style>
      </p:cxnSp>
      <p:sp>
        <p:nvSpPr>
          <p:cNvPr id="11" name="TextBox 10"/>
          <p:cNvSpPr txBox="1"/>
          <p:nvPr/>
        </p:nvSpPr>
        <p:spPr>
          <a:xfrm>
            <a:off x="381000" y="5181600"/>
            <a:ext cx="2057400"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dirty="0"/>
              <a:t>Sandy soils with dark stains</a:t>
            </a:r>
          </a:p>
        </p:txBody>
      </p:sp>
      <p:cxnSp>
        <p:nvCxnSpPr>
          <p:cNvPr id="13" name="Straight Arrow Connector 12"/>
          <p:cNvCxnSpPr>
            <a:stCxn id="11" idx="3"/>
          </p:cNvCxnSpPr>
          <p:nvPr/>
        </p:nvCxnSpPr>
        <p:spPr>
          <a:xfrm flipV="1">
            <a:off x="2438400" y="4495800"/>
            <a:ext cx="1219200" cy="1008966"/>
          </a:xfrm>
          <a:prstGeom prst="straightConnector1">
            <a:avLst/>
          </a:prstGeom>
          <a:ln w="28575">
            <a:tailEnd type="arrow"/>
          </a:ln>
        </p:spPr>
        <p:style>
          <a:lnRef idx="2">
            <a:schemeClr val="accent2"/>
          </a:lnRef>
          <a:fillRef idx="0">
            <a:schemeClr val="accent2"/>
          </a:fillRef>
          <a:effectRef idx="1">
            <a:schemeClr val="accent2"/>
          </a:effectRef>
          <a:fontRef idx="minor">
            <a:schemeClr val="tx1"/>
          </a:fontRef>
        </p:style>
      </p:cxnSp>
      <p:sp>
        <p:nvSpPr>
          <p:cNvPr id="6" name="Oval 5"/>
          <p:cNvSpPr/>
          <p:nvPr/>
        </p:nvSpPr>
        <p:spPr>
          <a:xfrm>
            <a:off x="2876550" y="3285530"/>
            <a:ext cx="3524250" cy="1714753"/>
          </a:xfrm>
          <a:prstGeom prst="ellipse">
            <a:avLst/>
          </a:prstGeom>
          <a:noFill/>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399075291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763000" cy="1143000"/>
          </a:xfrm>
        </p:spPr>
        <p:txBody>
          <a:bodyPr/>
          <a:lstStyle/>
          <a:p>
            <a:r>
              <a:rPr lang="en-US" sz="4600" dirty="0"/>
              <a:t>How are Wetlands Determined?</a:t>
            </a:r>
          </a:p>
        </p:txBody>
      </p:sp>
      <p:sp>
        <p:nvSpPr>
          <p:cNvPr id="5" name="Slide Number Placeholder 4"/>
          <p:cNvSpPr>
            <a:spLocks noGrp="1"/>
          </p:cNvSpPr>
          <p:nvPr>
            <p:ph type="sldNum" sz="quarter" idx="12"/>
          </p:nvPr>
        </p:nvSpPr>
        <p:spPr/>
        <p:txBody>
          <a:bodyPr>
            <a:normAutofit fontScale="92500" lnSpcReduction="10000"/>
          </a:bodyPr>
          <a:lstStyle/>
          <a:p>
            <a:fld id="{FB946D05-688F-46EF-9CE9-C7A1187CF0E8}" type="slidenum">
              <a:rPr lang="en-US" smtClean="0"/>
              <a:t>83</a:t>
            </a:fld>
            <a:endParaRPr lang="en-US" dirty="0"/>
          </a:p>
        </p:txBody>
      </p:sp>
      <p:sp>
        <p:nvSpPr>
          <p:cNvPr id="6" name="Content Placeholder 5"/>
          <p:cNvSpPr>
            <a:spLocks noGrp="1"/>
          </p:cNvSpPr>
          <p:nvPr>
            <p:ph sz="quarter" idx="1"/>
          </p:nvPr>
        </p:nvSpPr>
        <p:spPr/>
        <p:txBody>
          <a:bodyPr>
            <a:normAutofit/>
          </a:bodyPr>
          <a:lstStyle/>
          <a:p>
            <a:pPr>
              <a:buSzPct val="100000"/>
            </a:pPr>
            <a:r>
              <a:rPr lang="en-US" dirty="0">
                <a:solidFill>
                  <a:schemeClr val="accent4"/>
                </a:solidFill>
              </a:rPr>
              <a:t>Hydrology Indicators</a:t>
            </a:r>
          </a:p>
          <a:p>
            <a:pPr lvl="1"/>
            <a:r>
              <a:rPr lang="en-US" dirty="0"/>
              <a:t>The presence of water at or above the soil surface for a sufficient period of the year to significantly influence the plant types and soils in the area</a:t>
            </a:r>
          </a:p>
          <a:p>
            <a:pPr lvl="1"/>
            <a:r>
              <a:rPr lang="en-US" dirty="0"/>
              <a:t>Evidence of soil saturation</a:t>
            </a:r>
          </a:p>
          <a:p>
            <a:pPr lvl="2"/>
            <a:r>
              <a:rPr lang="en-US" dirty="0"/>
              <a:t>Standing or flowing water is observed during the growing season</a:t>
            </a:r>
          </a:p>
          <a:p>
            <a:pPr lvl="2"/>
            <a:r>
              <a:rPr lang="en-US" dirty="0"/>
              <a:t>Soil is waterlogged during the growing season</a:t>
            </a:r>
          </a:p>
          <a:p>
            <a:pPr lvl="2"/>
            <a:r>
              <a:rPr lang="en-US" dirty="0"/>
              <a:t>Water marks present on trees</a:t>
            </a:r>
          </a:p>
          <a:p>
            <a:pPr lvl="2"/>
            <a:r>
              <a:rPr lang="en-US" dirty="0"/>
              <a:t>Small piles of debris oriented in the direction of flow</a:t>
            </a:r>
          </a:p>
          <a:p>
            <a:pPr lvl="2"/>
            <a:r>
              <a:rPr lang="en-US" dirty="0"/>
              <a:t>Thin layer of sediment that has been deposited on leaves</a:t>
            </a:r>
          </a:p>
        </p:txBody>
      </p:sp>
    </p:spTree>
    <p:extLst>
      <p:ext uri="{BB962C8B-B14F-4D97-AF65-F5344CB8AC3E}">
        <p14:creationId xmlns:p14="http://schemas.microsoft.com/office/powerpoint/2010/main" val="72868422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Wetland Hydrology</a:t>
            </a:r>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84</a:t>
            </a:fld>
            <a:endParaRPr lang="en-US" dirty="0"/>
          </a:p>
        </p:txBody>
      </p:sp>
      <p:pic>
        <p:nvPicPr>
          <p:cNvPr id="4" name="Picture 6" descr="http://cnx.org/content/m44859/latest/Figure_44_04_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5375" y="1714499"/>
            <a:ext cx="7128489" cy="4749355"/>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295400" y="5638800"/>
            <a:ext cx="2286000" cy="9233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dirty="0"/>
              <a:t>Water marks present with</a:t>
            </a:r>
          </a:p>
          <a:p>
            <a:pPr algn="ctr"/>
            <a:r>
              <a:rPr lang="en-US" dirty="0"/>
              <a:t> swollen bases</a:t>
            </a:r>
          </a:p>
        </p:txBody>
      </p:sp>
      <p:cxnSp>
        <p:nvCxnSpPr>
          <p:cNvPr id="7" name="Straight Arrow Connector 6"/>
          <p:cNvCxnSpPr>
            <a:stCxn id="5" idx="0"/>
          </p:cNvCxnSpPr>
          <p:nvPr/>
        </p:nvCxnSpPr>
        <p:spPr>
          <a:xfrm flipV="1">
            <a:off x="2438400" y="4953000"/>
            <a:ext cx="76200" cy="685800"/>
          </a:xfrm>
          <a:prstGeom prst="straightConnector1">
            <a:avLst/>
          </a:prstGeom>
          <a:ln w="38100">
            <a:tailEnd type="arrow"/>
          </a:ln>
        </p:spPr>
        <p:style>
          <a:lnRef idx="2">
            <a:schemeClr val="accent2"/>
          </a:lnRef>
          <a:fillRef idx="0">
            <a:schemeClr val="accent2"/>
          </a:fillRef>
          <a:effectRef idx="1">
            <a:schemeClr val="accent2"/>
          </a:effectRef>
          <a:fontRef idx="minor">
            <a:schemeClr val="tx1"/>
          </a:fontRef>
        </p:style>
      </p:cxnSp>
      <p:sp>
        <p:nvSpPr>
          <p:cNvPr id="8" name="TextBox 7"/>
          <p:cNvSpPr txBox="1"/>
          <p:nvPr/>
        </p:nvSpPr>
        <p:spPr>
          <a:xfrm>
            <a:off x="6477000" y="3962400"/>
            <a:ext cx="1600200"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dirty="0"/>
              <a:t>Standing water during growing</a:t>
            </a:r>
          </a:p>
          <a:p>
            <a:pPr algn="ctr"/>
            <a:r>
              <a:rPr lang="en-US" dirty="0"/>
              <a:t> season</a:t>
            </a:r>
          </a:p>
        </p:txBody>
      </p:sp>
      <p:cxnSp>
        <p:nvCxnSpPr>
          <p:cNvPr id="10" name="Straight Arrow Connector 9"/>
          <p:cNvCxnSpPr>
            <a:stCxn id="8" idx="2"/>
          </p:cNvCxnSpPr>
          <p:nvPr/>
        </p:nvCxnSpPr>
        <p:spPr>
          <a:xfrm flipH="1">
            <a:off x="6477000" y="5162729"/>
            <a:ext cx="800100" cy="552271"/>
          </a:xfrm>
          <a:prstGeom prst="straightConnector1">
            <a:avLst/>
          </a:prstGeom>
          <a:ln w="38100">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418123356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09600" y="1371600"/>
            <a:ext cx="8153400" cy="4953000"/>
          </a:xfrm>
        </p:spPr>
        <p:txBody>
          <a:bodyPr>
            <a:normAutofit fontScale="92500" lnSpcReduction="10000"/>
          </a:bodyPr>
          <a:lstStyle/>
          <a:p>
            <a:pPr>
              <a:buSzPct val="100000"/>
            </a:pPr>
            <a:r>
              <a:rPr lang="en-US" dirty="0"/>
              <a:t>Make no assumption when it comes to working near “State waters” or “Waters of the U.S.”</a:t>
            </a:r>
          </a:p>
          <a:p>
            <a:pPr>
              <a:buSzPct val="100000"/>
            </a:pPr>
            <a:endParaRPr lang="en-US" sz="900" dirty="0"/>
          </a:p>
          <a:p>
            <a:pPr>
              <a:buSzPct val="100000"/>
            </a:pPr>
            <a:r>
              <a:rPr lang="en-US" dirty="0"/>
              <a:t>Plan Ahead</a:t>
            </a:r>
          </a:p>
          <a:p>
            <a:pPr lvl="1"/>
            <a:r>
              <a:rPr lang="en-US" dirty="0"/>
              <a:t>Most buffer variances and permits take 3-4 months to be issued</a:t>
            </a:r>
          </a:p>
          <a:p>
            <a:pPr lvl="1"/>
            <a:endParaRPr lang="en-US" sz="900" dirty="0"/>
          </a:p>
          <a:p>
            <a:pPr>
              <a:buSzPct val="100000"/>
            </a:pPr>
            <a:r>
              <a:rPr lang="en-US" dirty="0"/>
              <a:t>Buffer variances are issued by the GA EPD</a:t>
            </a:r>
          </a:p>
          <a:p>
            <a:pPr>
              <a:buSzPct val="100000"/>
            </a:pPr>
            <a:endParaRPr lang="en-US" sz="900" dirty="0"/>
          </a:p>
          <a:p>
            <a:pPr>
              <a:buSzPct val="100000"/>
            </a:pPr>
            <a:r>
              <a:rPr lang="en-US" dirty="0"/>
              <a:t>Permits for working within the flow of the water are issued by the USACE</a:t>
            </a:r>
          </a:p>
          <a:p>
            <a:pPr>
              <a:buSzPct val="100000"/>
            </a:pPr>
            <a:endParaRPr lang="en-US" sz="900" dirty="0"/>
          </a:p>
          <a:p>
            <a:pPr>
              <a:buSzPct val="100000"/>
            </a:pPr>
            <a:r>
              <a:rPr lang="en-US" dirty="0"/>
              <a:t>Contact information for each Regulatory agency can be found in the “Resource Information” section</a:t>
            </a:r>
          </a:p>
          <a:p>
            <a:endParaRPr lang="en-US" dirty="0"/>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85</a:t>
            </a:fld>
            <a:endParaRPr lang="en-US" dirty="0"/>
          </a:p>
        </p:txBody>
      </p:sp>
      <p:sp>
        <p:nvSpPr>
          <p:cNvPr id="2" name="Title 1"/>
          <p:cNvSpPr>
            <a:spLocks noGrp="1"/>
          </p:cNvSpPr>
          <p:nvPr>
            <p:ph type="title"/>
          </p:nvPr>
        </p:nvSpPr>
        <p:spPr/>
        <p:txBody>
          <a:bodyPr/>
          <a:lstStyle/>
          <a:p>
            <a:r>
              <a:rPr lang="en-US" dirty="0"/>
              <a:t>Summary</a:t>
            </a:r>
          </a:p>
        </p:txBody>
      </p:sp>
    </p:spTree>
    <p:extLst>
      <p:ext uri="{BB962C8B-B14F-4D97-AF65-F5344CB8AC3E}">
        <p14:creationId xmlns:p14="http://schemas.microsoft.com/office/powerpoint/2010/main" val="102013069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62000" y="457200"/>
            <a:ext cx="7772400" cy="1828800"/>
          </a:xfrm>
        </p:spPr>
        <p:txBody>
          <a:bodyPr/>
          <a:lstStyle/>
          <a:p>
            <a:r>
              <a:rPr lang="en-US" dirty="0"/>
              <a:t>Questions?</a:t>
            </a:r>
          </a:p>
        </p:txBody>
      </p:sp>
      <p:sp>
        <p:nvSpPr>
          <p:cNvPr id="2" name="Text Placeholder 1"/>
          <p:cNvSpPr>
            <a:spLocks noGrp="1"/>
          </p:cNvSpPr>
          <p:nvPr>
            <p:ph type="body" idx="1"/>
          </p:nvPr>
        </p:nvSpPr>
        <p:spPr>
          <a:xfrm>
            <a:off x="2895600" y="2590800"/>
            <a:ext cx="4267200" cy="1905000"/>
          </a:xfrm>
        </p:spPr>
        <p:txBody>
          <a:bodyPr>
            <a:normAutofit fontScale="55000" lnSpcReduction="20000"/>
          </a:bodyPr>
          <a:lstStyle/>
          <a:p>
            <a:r>
              <a:rPr lang="en-US" sz="4700" dirty="0"/>
              <a:t>GSWCC</a:t>
            </a:r>
          </a:p>
          <a:p>
            <a:r>
              <a:rPr lang="en-US" sz="4700" dirty="0"/>
              <a:t>Urban Program</a:t>
            </a:r>
          </a:p>
          <a:p>
            <a:r>
              <a:rPr lang="en-US" sz="4700" dirty="0"/>
              <a:t>4310 Lexington Road</a:t>
            </a:r>
          </a:p>
          <a:p>
            <a:r>
              <a:rPr lang="en-US" sz="4700" dirty="0"/>
              <a:t>Athens, GA 30605</a:t>
            </a:r>
          </a:p>
          <a:p>
            <a:r>
              <a:rPr lang="en-US" sz="4700" dirty="0"/>
              <a:t>(706) 552-4474</a:t>
            </a:r>
          </a:p>
          <a:p>
            <a:endParaRPr lang="en-US" dirty="0"/>
          </a:p>
        </p:txBody>
      </p:sp>
      <p:sp>
        <p:nvSpPr>
          <p:cNvPr id="4" name="Slide Number Placeholder 3"/>
          <p:cNvSpPr>
            <a:spLocks noGrp="1"/>
          </p:cNvSpPr>
          <p:nvPr>
            <p:ph type="sldNum" sz="quarter" idx="12"/>
          </p:nvPr>
        </p:nvSpPr>
        <p:spPr/>
        <p:txBody>
          <a:bodyPr/>
          <a:lstStyle/>
          <a:p>
            <a:fld id="{FB946D05-688F-46EF-9CE9-C7A1187CF0E8}" type="slidenum">
              <a:rPr lang="en-US" smtClean="0"/>
              <a:t>86</a:t>
            </a:fld>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5868" y="4724400"/>
            <a:ext cx="2669132" cy="694944"/>
          </a:xfrm>
          <a:prstGeom prst="rect">
            <a:avLst/>
          </a:prstGeom>
        </p:spPr>
      </p:pic>
    </p:spTree>
    <p:extLst>
      <p:ext uri="{BB962C8B-B14F-4D97-AF65-F5344CB8AC3E}">
        <p14:creationId xmlns:p14="http://schemas.microsoft.com/office/powerpoint/2010/main" val="20144900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9</a:t>
            </a:fld>
            <a:endParaRPr lang="en-US" dirty="0"/>
          </a:p>
        </p:txBody>
      </p:sp>
      <p:sp>
        <p:nvSpPr>
          <p:cNvPr id="2" name="Title 1"/>
          <p:cNvSpPr>
            <a:spLocks noGrp="1"/>
          </p:cNvSpPr>
          <p:nvPr>
            <p:ph type="title"/>
          </p:nvPr>
        </p:nvSpPr>
        <p:spPr/>
        <p:txBody>
          <a:bodyPr/>
          <a:lstStyle/>
          <a:p>
            <a:r>
              <a:rPr lang="en-US" dirty="0"/>
              <a:t>Wrested Vegetation</a:t>
            </a:r>
          </a:p>
        </p:txBody>
      </p:sp>
      <p:grpSp>
        <p:nvGrpSpPr>
          <p:cNvPr id="4" name="Group 3"/>
          <p:cNvGrpSpPr/>
          <p:nvPr/>
        </p:nvGrpSpPr>
        <p:grpSpPr>
          <a:xfrm>
            <a:off x="878681" y="1371600"/>
            <a:ext cx="7386638" cy="4879122"/>
            <a:chOff x="878681" y="1676400"/>
            <a:chExt cx="7386638" cy="4879122"/>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8681" y="1676400"/>
              <a:ext cx="7386638" cy="4879122"/>
            </a:xfrm>
            <a:prstGeom prst="rect">
              <a:avLst/>
            </a:prstGeom>
          </p:spPr>
        </p:pic>
        <p:sp>
          <p:nvSpPr>
            <p:cNvPr id="7" name="TextBox 6"/>
            <p:cNvSpPr txBox="1"/>
            <p:nvPr/>
          </p:nvSpPr>
          <p:spPr>
            <a:xfrm>
              <a:off x="2209800" y="5909191"/>
              <a:ext cx="2057400" cy="646331"/>
            </a:xfrm>
            <a:prstGeom prst="rect">
              <a:avLst/>
            </a:prstGeom>
            <a:noFill/>
          </p:spPr>
          <p:txBody>
            <a:bodyPr wrap="square" rtlCol="0">
              <a:spAutoFit/>
            </a:bodyPr>
            <a:lstStyle/>
            <a:p>
              <a:pPr algn="ctr"/>
              <a:r>
                <a:rPr lang="en-US" dirty="0">
                  <a:solidFill>
                    <a:schemeClr val="bg1"/>
                  </a:solidFill>
                </a:rPr>
                <a:t>Wrested</a:t>
              </a:r>
              <a:r>
                <a:rPr lang="en-US" dirty="0"/>
                <a:t> </a:t>
              </a:r>
              <a:r>
                <a:rPr lang="en-US" dirty="0">
                  <a:solidFill>
                    <a:schemeClr val="bg1"/>
                  </a:solidFill>
                </a:rPr>
                <a:t>Vegetation</a:t>
              </a:r>
            </a:p>
          </p:txBody>
        </p:sp>
        <p:sp>
          <p:nvSpPr>
            <p:cNvPr id="8" name="TextBox 7"/>
            <p:cNvSpPr txBox="1"/>
            <p:nvPr/>
          </p:nvSpPr>
          <p:spPr>
            <a:xfrm>
              <a:off x="5017294" y="5909191"/>
              <a:ext cx="2057400" cy="646331"/>
            </a:xfrm>
            <a:prstGeom prst="rect">
              <a:avLst/>
            </a:prstGeom>
            <a:noFill/>
          </p:spPr>
          <p:txBody>
            <a:bodyPr wrap="square" rtlCol="0">
              <a:spAutoFit/>
            </a:bodyPr>
            <a:lstStyle/>
            <a:p>
              <a:pPr algn="ctr"/>
              <a:r>
                <a:rPr lang="en-US" dirty="0">
                  <a:solidFill>
                    <a:schemeClr val="bg1"/>
                  </a:solidFill>
                </a:rPr>
                <a:t>Wrested Vegetation</a:t>
              </a:r>
            </a:p>
          </p:txBody>
        </p:sp>
        <p:cxnSp>
          <p:nvCxnSpPr>
            <p:cNvPr id="10" name="Straight Arrow Connector 9"/>
            <p:cNvCxnSpPr>
              <a:stCxn id="7" idx="0"/>
            </p:cNvCxnSpPr>
            <p:nvPr/>
          </p:nvCxnSpPr>
          <p:spPr>
            <a:xfrm flipH="1" flipV="1">
              <a:off x="3219450" y="4724401"/>
              <a:ext cx="19050" cy="1184790"/>
            </a:xfrm>
            <a:prstGeom prst="straightConnector1">
              <a:avLst/>
            </a:prstGeom>
            <a:ln w="28575">
              <a:tailEnd type="arrow"/>
            </a:ln>
          </p:spPr>
          <p:style>
            <a:lnRef idx="2">
              <a:schemeClr val="accent2"/>
            </a:lnRef>
            <a:fillRef idx="0">
              <a:schemeClr val="accent2"/>
            </a:fillRef>
            <a:effectRef idx="1">
              <a:schemeClr val="accent2"/>
            </a:effectRef>
            <a:fontRef idx="minor">
              <a:schemeClr val="tx1"/>
            </a:fontRef>
          </p:style>
        </p:cxnSp>
        <p:cxnSp>
          <p:nvCxnSpPr>
            <p:cNvPr id="11" name="Straight Arrow Connector 10"/>
            <p:cNvCxnSpPr>
              <a:stCxn id="8" idx="0"/>
            </p:cNvCxnSpPr>
            <p:nvPr/>
          </p:nvCxnSpPr>
          <p:spPr>
            <a:xfrm flipH="1" flipV="1">
              <a:off x="6022182" y="4713328"/>
              <a:ext cx="23812" cy="1195863"/>
            </a:xfrm>
            <a:prstGeom prst="straightConnector1">
              <a:avLst/>
            </a:prstGeom>
            <a:ln w="28575">
              <a:tailEnd type="arrow"/>
            </a:ln>
          </p:spPr>
          <p:style>
            <a:lnRef idx="2">
              <a:schemeClr val="accent2"/>
            </a:lnRef>
            <a:fillRef idx="0">
              <a:schemeClr val="accent2"/>
            </a:fillRef>
            <a:effectRef idx="1">
              <a:schemeClr val="accent2"/>
            </a:effectRef>
            <a:fontRef idx="minor">
              <a:schemeClr val="tx1"/>
            </a:fontRef>
          </p:style>
        </p:cxnSp>
        <p:cxnSp>
          <p:nvCxnSpPr>
            <p:cNvPr id="18" name="Straight Arrow Connector 17"/>
            <p:cNvCxnSpPr/>
            <p:nvPr/>
          </p:nvCxnSpPr>
          <p:spPr>
            <a:xfrm flipH="1">
              <a:off x="878682" y="4800600"/>
              <a:ext cx="2350293" cy="0"/>
            </a:xfrm>
            <a:prstGeom prst="straightConnector1">
              <a:avLst/>
            </a:prstGeom>
            <a:ln w="28575">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6022182" y="4800600"/>
              <a:ext cx="2243137" cy="0"/>
            </a:xfrm>
            <a:prstGeom prst="straightConnector1">
              <a:avLst/>
            </a:prstGeom>
            <a:ln w="28575">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1539478" y="4972050"/>
              <a:ext cx="1028700" cy="369332"/>
            </a:xfrm>
            <a:prstGeom prst="rect">
              <a:avLst/>
            </a:prstGeom>
            <a:noFill/>
          </p:spPr>
          <p:txBody>
            <a:bodyPr wrap="square" rtlCol="0">
              <a:spAutoFit/>
            </a:bodyPr>
            <a:lstStyle/>
            <a:p>
              <a:pPr algn="ctr"/>
              <a:r>
                <a:rPr lang="en-US" dirty="0"/>
                <a:t>Buffer</a:t>
              </a:r>
            </a:p>
          </p:txBody>
        </p:sp>
      </p:grpSp>
      <p:sp>
        <p:nvSpPr>
          <p:cNvPr id="23" name="TextBox 22"/>
          <p:cNvSpPr txBox="1"/>
          <p:nvPr/>
        </p:nvSpPr>
        <p:spPr>
          <a:xfrm>
            <a:off x="6629400" y="4972050"/>
            <a:ext cx="1028700" cy="369332"/>
          </a:xfrm>
          <a:prstGeom prst="rect">
            <a:avLst/>
          </a:prstGeom>
          <a:noFill/>
        </p:spPr>
        <p:txBody>
          <a:bodyPr wrap="square" rtlCol="0">
            <a:spAutoFit/>
          </a:bodyPr>
          <a:lstStyle/>
          <a:p>
            <a:pPr algn="ctr"/>
            <a:r>
              <a:rPr lang="en-US" dirty="0"/>
              <a:t>Buffer</a:t>
            </a:r>
          </a:p>
        </p:txBody>
      </p:sp>
    </p:spTree>
    <p:extLst>
      <p:ext uri="{BB962C8B-B14F-4D97-AF65-F5344CB8AC3E}">
        <p14:creationId xmlns:p14="http://schemas.microsoft.com/office/powerpoint/2010/main" val="113877477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3301</TotalTime>
  <Words>5332</Words>
  <Application>Microsoft Office PowerPoint</Application>
  <PresentationFormat>On-screen Show (4:3)</PresentationFormat>
  <Paragraphs>620</Paragraphs>
  <Slides>86</Slides>
  <Notes>23</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86</vt:i4>
      </vt:variant>
    </vt:vector>
  </HeadingPairs>
  <TitlesOfParts>
    <vt:vector size="99" baseType="lpstr">
      <vt:lpstr>ＭＳ Ｐゴシック</vt:lpstr>
      <vt:lpstr>Arial</vt:lpstr>
      <vt:lpstr>Book Antiqua</vt:lpstr>
      <vt:lpstr>Calibri</vt:lpstr>
      <vt:lpstr>Century Gothic</vt:lpstr>
      <vt:lpstr>Lucida Sans Unicode</vt:lpstr>
      <vt:lpstr>Times New Roman</vt:lpstr>
      <vt:lpstr>Times-Roman</vt:lpstr>
      <vt:lpstr>Verdana</vt:lpstr>
      <vt:lpstr>Wingdings</vt:lpstr>
      <vt:lpstr>Wingdings 2</vt:lpstr>
      <vt:lpstr>Wingdings 3</vt:lpstr>
      <vt:lpstr>Concourse</vt:lpstr>
      <vt:lpstr>Buffers, Permits, Variances</vt:lpstr>
      <vt:lpstr>Overview</vt:lpstr>
      <vt:lpstr>State Waters</vt:lpstr>
      <vt:lpstr>Definition</vt:lpstr>
      <vt:lpstr>Agency Roles</vt:lpstr>
      <vt:lpstr>Who Determines State Waters?</vt:lpstr>
      <vt:lpstr>Important Terms - Buffer</vt:lpstr>
      <vt:lpstr>Important Terms – Wrested Vegetation</vt:lpstr>
      <vt:lpstr>Wrested Vegetation</vt:lpstr>
      <vt:lpstr>Wrested Vegetation</vt:lpstr>
      <vt:lpstr>Wrested or Not Wrested Vegetation?</vt:lpstr>
      <vt:lpstr>Wrested or Not Wrested Vegetation?</vt:lpstr>
      <vt:lpstr>Wrested or Not Wrested Vegetation?</vt:lpstr>
      <vt:lpstr>Wrested or Not Wrested Vegetation?</vt:lpstr>
      <vt:lpstr>Wrested or Not Wrested Vegetation?</vt:lpstr>
      <vt:lpstr>Wrested or Not Wrested Vegetation?</vt:lpstr>
      <vt:lpstr>Wrested or Not Wrested Vegetation?</vt:lpstr>
      <vt:lpstr>Wrested or Not Wrested Vegetation?</vt:lpstr>
      <vt:lpstr>Wrested or Not Wrested Vegetation?</vt:lpstr>
      <vt:lpstr>Important Terms - Normal Stream Flow</vt:lpstr>
      <vt:lpstr>What Type of Stream is Present?</vt:lpstr>
      <vt:lpstr>Perennial Stream Characteristics</vt:lpstr>
      <vt:lpstr>Perennial Stream Characteristics</vt:lpstr>
      <vt:lpstr>Intermittent Stream Characteristics</vt:lpstr>
      <vt:lpstr>Intermittent Stream Characteristics</vt:lpstr>
      <vt:lpstr>Ephemeral Stream Characteristics</vt:lpstr>
      <vt:lpstr>Ephemeral Stream Characteristics</vt:lpstr>
      <vt:lpstr>Common Misconceptions</vt:lpstr>
      <vt:lpstr>Steps for Determining the Presence of State Waters and Buffer Requirements on a Site</vt:lpstr>
      <vt:lpstr>Steps for Determining the Presence of State Waters</vt:lpstr>
      <vt:lpstr>PowerPoint Presentation</vt:lpstr>
      <vt:lpstr>PowerPoint Presentation</vt:lpstr>
      <vt:lpstr>PowerPoint Presentation</vt:lpstr>
      <vt:lpstr>Stream Buffer Requirements</vt:lpstr>
      <vt:lpstr>Trout Streams</vt:lpstr>
      <vt:lpstr>Stream Buffer Exemptions</vt:lpstr>
      <vt:lpstr>Drainage Structure</vt:lpstr>
      <vt:lpstr>Roadway Drainage Structure</vt:lpstr>
      <vt:lpstr>Buffer Variance</vt:lpstr>
      <vt:lpstr>Stream Buffer Variance Criteria (a-k)</vt:lpstr>
      <vt:lpstr>PowerPoint Presentation</vt:lpstr>
      <vt:lpstr>PowerPoint Presentation</vt:lpstr>
      <vt:lpstr>PowerPoint Presentation</vt:lpstr>
      <vt:lpstr>PowerPoint Presentation</vt:lpstr>
      <vt:lpstr>PowerPoint Presentation</vt:lpstr>
      <vt:lpstr>PowerPoint Presentation</vt:lpstr>
      <vt:lpstr>General Variance</vt:lpstr>
      <vt:lpstr>Public Notice</vt:lpstr>
      <vt:lpstr>Coastal Marshlands</vt:lpstr>
      <vt:lpstr>Coastal Marshlands</vt:lpstr>
      <vt:lpstr>Steps for Determining the Presence of Marshlands and Buffer Requirements on a Site </vt:lpstr>
      <vt:lpstr>PowerPoint Presentation</vt:lpstr>
      <vt:lpstr>PowerPoint Presentation</vt:lpstr>
      <vt:lpstr>Coastal Marshlands Exemptions No Buffer Variance Required </vt:lpstr>
      <vt:lpstr>Coastal Marshlands Exemptions No Buffer Variance Required </vt:lpstr>
      <vt:lpstr>Coastal Marshland Variance by Rule</vt:lpstr>
      <vt:lpstr>Variance by Rule Requirements</vt:lpstr>
      <vt:lpstr>Waters of the U.S.</vt:lpstr>
      <vt:lpstr>Agency Roles</vt:lpstr>
      <vt:lpstr>Waters of the U.S.</vt:lpstr>
      <vt:lpstr>Definitions</vt:lpstr>
      <vt:lpstr>Jurisdictional Determinations</vt:lpstr>
      <vt:lpstr>Jurisdictional Determinations</vt:lpstr>
      <vt:lpstr>Jurisdictional Determinations</vt:lpstr>
      <vt:lpstr>Jurisdictional Determinations</vt:lpstr>
      <vt:lpstr>Jurisdictional Determinations</vt:lpstr>
      <vt:lpstr>JD Line</vt:lpstr>
      <vt:lpstr>Section 10 Rivers &amp; Harbors Act</vt:lpstr>
      <vt:lpstr>Section 10 Regulated Activities</vt:lpstr>
      <vt:lpstr>Section 404 Clean Water Act</vt:lpstr>
      <vt:lpstr>Discharge of Fill Material</vt:lpstr>
      <vt:lpstr>Discharge of Dredged Material </vt:lpstr>
      <vt:lpstr>404 Regulated Activities</vt:lpstr>
      <vt:lpstr>USACE Jurisdiction</vt:lpstr>
      <vt:lpstr>Definitions</vt:lpstr>
      <vt:lpstr>Wetlands</vt:lpstr>
      <vt:lpstr>Important Wetland Functions</vt:lpstr>
      <vt:lpstr>Wetlands</vt:lpstr>
      <vt:lpstr>How are Wetlands Determined?</vt:lpstr>
      <vt:lpstr>Hydrophytic Vegetation</vt:lpstr>
      <vt:lpstr>How are Wetlands Determined?</vt:lpstr>
      <vt:lpstr>Hydric Soil</vt:lpstr>
      <vt:lpstr>How are Wetlands Determined?</vt:lpstr>
      <vt:lpstr>Wetland Hydrology</vt:lpstr>
      <vt:lpstr>Summary</vt:lpstr>
      <vt:lpstr>Questions?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O.C.G.A. Volume 10 Title 12</dc:title>
  <dc:creator>Brady Hart;Ben Ruzowicz</dc:creator>
  <cp:lastModifiedBy>Jennifer Howell</cp:lastModifiedBy>
  <cp:revision>210</cp:revision>
  <cp:lastPrinted>2018-12-11T19:49:44Z</cp:lastPrinted>
  <dcterms:created xsi:type="dcterms:W3CDTF">2016-03-28T19:37:40Z</dcterms:created>
  <dcterms:modified xsi:type="dcterms:W3CDTF">2021-03-02T21:02:25Z</dcterms:modified>
</cp:coreProperties>
</file>