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handoutMasterIdLst>
    <p:handoutMasterId r:id="rId39"/>
  </p:handoutMasterIdLst>
  <p:sldIdLst>
    <p:sldId id="256" r:id="rId2"/>
    <p:sldId id="289" r:id="rId3"/>
    <p:sldId id="290" r:id="rId4"/>
    <p:sldId id="291" r:id="rId5"/>
    <p:sldId id="280" r:id="rId6"/>
    <p:sldId id="257" r:id="rId7"/>
    <p:sldId id="258" r:id="rId8"/>
    <p:sldId id="278" r:id="rId9"/>
    <p:sldId id="262" r:id="rId10"/>
    <p:sldId id="263" r:id="rId11"/>
    <p:sldId id="267" r:id="rId12"/>
    <p:sldId id="264" r:id="rId13"/>
    <p:sldId id="261" r:id="rId14"/>
    <p:sldId id="268" r:id="rId15"/>
    <p:sldId id="265" r:id="rId16"/>
    <p:sldId id="266" r:id="rId17"/>
    <p:sldId id="269" r:id="rId18"/>
    <p:sldId id="282" r:id="rId19"/>
    <p:sldId id="284" r:id="rId20"/>
    <p:sldId id="285" r:id="rId21"/>
    <p:sldId id="286" r:id="rId22"/>
    <p:sldId id="281" r:id="rId23"/>
    <p:sldId id="259" r:id="rId24"/>
    <p:sldId id="260" r:id="rId25"/>
    <p:sldId id="292" r:id="rId26"/>
    <p:sldId id="270" r:id="rId27"/>
    <p:sldId id="272" r:id="rId28"/>
    <p:sldId id="277" r:id="rId29"/>
    <p:sldId id="273" r:id="rId30"/>
    <p:sldId id="287" r:id="rId31"/>
    <p:sldId id="274" r:id="rId32"/>
    <p:sldId id="275" r:id="rId33"/>
    <p:sldId id="276" r:id="rId34"/>
    <p:sldId id="271" r:id="rId35"/>
    <p:sldId id="283" r:id="rId36"/>
    <p:sldId id="279"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9" autoAdjust="0"/>
    <p:restoredTop sz="94139" autoAdjust="0"/>
  </p:normalViewPr>
  <p:slideViewPr>
    <p:cSldViewPr>
      <p:cViewPr>
        <p:scale>
          <a:sx n="90" d="100"/>
          <a:sy n="90" d="100"/>
        </p:scale>
        <p:origin x="-4080" y="-4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Tons/Acre/Year</c:v>
                </c:pt>
              </c:strCache>
            </c:strRef>
          </c:tx>
          <c:invertIfNegative val="0"/>
          <c:dLbls>
            <c:dLbl>
              <c:idx val="0"/>
              <c:layout>
                <c:manualLayout>
                  <c:x val="1.0903426791277288E-2"/>
                  <c:y val="-1.4124516215134126E-2"/>
                </c:manualLayout>
              </c:layout>
              <c:tx>
                <c:rich>
                  <a:bodyPr/>
                  <a:lstStyle/>
                  <a:p>
                    <a:r>
                      <a:rPr lang="en-US" dirty="0">
                        <a:solidFill>
                          <a:schemeClr val="tx1"/>
                        </a:solidFill>
                      </a:rPr>
                      <a:t>1</a:t>
                    </a:r>
                  </a:p>
                </c:rich>
              </c:tx>
              <c:showLegendKey val="0"/>
              <c:showVal val="1"/>
              <c:showCatName val="0"/>
              <c:showSerName val="0"/>
              <c:showPercent val="0"/>
              <c:showBubbleSize val="0"/>
            </c:dLbl>
            <c:dLbl>
              <c:idx val="1"/>
              <c:layout>
                <c:manualLayout>
                  <c:x val="1.7133956386292833E-2"/>
                  <c:y val="-1.4124293785310734E-2"/>
                </c:manualLayout>
              </c:layout>
              <c:tx>
                <c:rich>
                  <a:bodyPr/>
                  <a:lstStyle/>
                  <a:p>
                    <a:r>
                      <a:rPr lang="en-US" dirty="0">
                        <a:solidFill>
                          <a:schemeClr val="tx1"/>
                        </a:solidFill>
                      </a:rPr>
                      <a:t>5</a:t>
                    </a:r>
                  </a:p>
                </c:rich>
              </c:tx>
              <c:showLegendKey val="0"/>
              <c:showVal val="1"/>
              <c:showCatName val="0"/>
              <c:showSerName val="0"/>
              <c:showPercent val="0"/>
              <c:showBubbleSize val="0"/>
            </c:dLbl>
            <c:dLbl>
              <c:idx val="2"/>
              <c:layout>
                <c:manualLayout>
                  <c:x val="2.0249221183800622E-2"/>
                  <c:y val="-1.1299435028248594E-2"/>
                </c:manualLayout>
              </c:layout>
              <c:tx>
                <c:rich>
                  <a:bodyPr/>
                  <a:lstStyle/>
                  <a:p>
                    <a:r>
                      <a:rPr lang="en-US" dirty="0">
                        <a:solidFill>
                          <a:schemeClr val="tx1"/>
                        </a:solidFill>
                      </a:rPr>
                      <a:t>45</a:t>
                    </a:r>
                  </a:p>
                </c:rich>
              </c:tx>
              <c:showLegendKey val="0"/>
              <c:showVal val="1"/>
              <c:showCatName val="0"/>
              <c:showSerName val="0"/>
              <c:showPercent val="0"/>
              <c:showBubbleSize val="0"/>
            </c:dLbl>
            <c:spPr>
              <a:noFill/>
              <a:effectLst>
                <a:glow rad="63500">
                  <a:schemeClr val="bg1">
                    <a:alpha val="40000"/>
                  </a:schemeClr>
                </a:glow>
              </a:effectLst>
            </c:spPr>
            <c:txPr>
              <a:bodyPr/>
              <a:lstStyle/>
              <a:p>
                <a:pPr>
                  <a:defRPr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pPr>
                <a:endParaRPr lang="en-US"/>
              </a:p>
            </c:txPr>
            <c:showLegendKey val="0"/>
            <c:showVal val="1"/>
            <c:showCatName val="0"/>
            <c:showSerName val="0"/>
            <c:showPercent val="0"/>
            <c:showBubbleSize val="0"/>
            <c:showLeaderLines val="0"/>
          </c:dLbls>
          <c:cat>
            <c:strRef>
              <c:f>Sheet1!$A$2:$A$4</c:f>
              <c:strCache>
                <c:ptCount val="3"/>
                <c:pt idx="0">
                  <c:v>Forest Land</c:v>
                </c:pt>
                <c:pt idx="1">
                  <c:v>Farm Land</c:v>
                </c:pt>
                <c:pt idx="2">
                  <c:v>Construction Sites</c:v>
                </c:pt>
              </c:strCache>
            </c:strRef>
          </c:cat>
          <c:val>
            <c:numRef>
              <c:f>Sheet1!$B$2:$B$4</c:f>
              <c:numCache>
                <c:formatCode>General</c:formatCode>
                <c:ptCount val="3"/>
                <c:pt idx="0">
                  <c:v>1</c:v>
                </c:pt>
                <c:pt idx="1">
                  <c:v>5</c:v>
                </c:pt>
                <c:pt idx="2">
                  <c:v>45</c:v>
                </c:pt>
              </c:numCache>
            </c:numRef>
          </c:val>
        </c:ser>
        <c:dLbls>
          <c:showLegendKey val="0"/>
          <c:showVal val="1"/>
          <c:showCatName val="0"/>
          <c:showSerName val="0"/>
          <c:showPercent val="0"/>
          <c:showBubbleSize val="0"/>
        </c:dLbls>
        <c:gapWidth val="150"/>
        <c:shape val="box"/>
        <c:axId val="119044352"/>
        <c:axId val="119067776"/>
        <c:axId val="0"/>
      </c:bar3DChart>
      <c:catAx>
        <c:axId val="119044352"/>
        <c:scaling>
          <c:orientation val="minMax"/>
        </c:scaling>
        <c:delete val="0"/>
        <c:axPos val="b"/>
        <c:majorTickMark val="none"/>
        <c:minorTickMark val="none"/>
        <c:tickLblPos val="nextTo"/>
        <c:crossAx val="119067776"/>
        <c:crosses val="autoZero"/>
        <c:auto val="1"/>
        <c:lblAlgn val="ctr"/>
        <c:lblOffset val="100"/>
        <c:noMultiLvlLbl val="0"/>
      </c:catAx>
      <c:valAx>
        <c:axId val="119067776"/>
        <c:scaling>
          <c:orientation val="minMax"/>
        </c:scaling>
        <c:delete val="0"/>
        <c:axPos val="l"/>
        <c:majorGridlines/>
        <c:numFmt formatCode="General" sourceLinked="1"/>
        <c:majorTickMark val="out"/>
        <c:minorTickMark val="none"/>
        <c:tickLblPos val="nextTo"/>
        <c:crossAx val="11904435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Average Precipitation (in)</c:v>
                </c:pt>
              </c:strCache>
            </c:strRef>
          </c:tx>
          <c:invertIfNegative val="0"/>
          <c:dLbls>
            <c:dLbl>
              <c:idx val="6"/>
              <c:layout>
                <c:manualLayout>
                  <c:x val="-1.8518518518518519E-3"/>
                  <c:y val="1.1110892388451444E-2"/>
                </c:manualLayout>
              </c:layout>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4.2</c:v>
                </c:pt>
                <c:pt idx="1">
                  <c:v>4.67</c:v>
                </c:pt>
                <c:pt idx="2">
                  <c:v>4.8099999999999996</c:v>
                </c:pt>
                <c:pt idx="3">
                  <c:v>3.36</c:v>
                </c:pt>
                <c:pt idx="4">
                  <c:v>3.67</c:v>
                </c:pt>
                <c:pt idx="5">
                  <c:v>3.95</c:v>
                </c:pt>
                <c:pt idx="6">
                  <c:v>5.27</c:v>
                </c:pt>
                <c:pt idx="7">
                  <c:v>3.9</c:v>
                </c:pt>
                <c:pt idx="8">
                  <c:v>4.47</c:v>
                </c:pt>
                <c:pt idx="9">
                  <c:v>3.41</c:v>
                </c:pt>
                <c:pt idx="10">
                  <c:v>4.0999999999999996</c:v>
                </c:pt>
                <c:pt idx="11">
                  <c:v>3.9</c:v>
                </c:pt>
              </c:numCache>
            </c:numRef>
          </c:val>
        </c:ser>
        <c:dLbls>
          <c:dLblPos val="outEnd"/>
          <c:showLegendKey val="0"/>
          <c:showVal val="1"/>
          <c:showCatName val="0"/>
          <c:showSerName val="0"/>
          <c:showPercent val="0"/>
          <c:showBubbleSize val="0"/>
        </c:dLbls>
        <c:gapWidth val="75"/>
        <c:overlap val="-25"/>
        <c:axId val="119134080"/>
        <c:axId val="140878592"/>
      </c:barChart>
      <c:catAx>
        <c:axId val="119134080"/>
        <c:scaling>
          <c:orientation val="minMax"/>
        </c:scaling>
        <c:delete val="0"/>
        <c:axPos val="b"/>
        <c:majorTickMark val="none"/>
        <c:minorTickMark val="none"/>
        <c:tickLblPos val="nextTo"/>
        <c:crossAx val="140878592"/>
        <c:crosses val="autoZero"/>
        <c:auto val="1"/>
        <c:lblAlgn val="ctr"/>
        <c:lblOffset val="100"/>
        <c:noMultiLvlLbl val="0"/>
      </c:catAx>
      <c:valAx>
        <c:axId val="140878592"/>
        <c:scaling>
          <c:orientation val="minMax"/>
        </c:scaling>
        <c:delete val="0"/>
        <c:axPos val="l"/>
        <c:majorGridlines/>
        <c:numFmt formatCode="General" sourceLinked="1"/>
        <c:majorTickMark val="none"/>
        <c:minorTickMark val="none"/>
        <c:tickLblPos val="nextTo"/>
        <c:spPr>
          <a:ln w="10000">
            <a:noFill/>
          </a:ln>
        </c:spPr>
        <c:crossAx val="119134080"/>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0CDEE59A-B2A7-48B1-9B67-0A3A701086A9}" type="slidenum">
              <a:rPr lang="en-US" smtClean="0"/>
              <a:t>‹#›</a:t>
            </a:fld>
            <a:endParaRPr lang="en-US"/>
          </a:p>
        </p:txBody>
      </p:sp>
    </p:spTree>
    <p:extLst>
      <p:ext uri="{BB962C8B-B14F-4D97-AF65-F5344CB8AC3E}">
        <p14:creationId xmlns:p14="http://schemas.microsoft.com/office/powerpoint/2010/main" val="102300807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72F6D940-C8B0-40ED-A34E-AA6F3555E713}" type="slidenum">
              <a:rPr lang="en-US" smtClean="0"/>
              <a:t>‹#›</a:t>
            </a:fld>
            <a:endParaRPr lang="en-US"/>
          </a:p>
        </p:txBody>
      </p:sp>
    </p:spTree>
    <p:extLst>
      <p:ext uri="{BB962C8B-B14F-4D97-AF65-F5344CB8AC3E}">
        <p14:creationId xmlns:p14="http://schemas.microsoft.com/office/powerpoint/2010/main" val="21015950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1</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734393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a:t>
            </a:r>
            <a:r>
              <a:rPr lang="en-US" baseline="0" dirty="0" smtClean="0"/>
              <a:t> (Left) – Erosive slopes intensified by roadway construction</a:t>
            </a:r>
          </a:p>
          <a:p>
            <a:r>
              <a:rPr lang="en-US" baseline="0" dirty="0" smtClean="0"/>
              <a:t>Pic (Right) – Agricultural fields impacted by sediment</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10</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512847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smtClean="0"/>
              <a:t>Here is an example of expected erosion rates in Georgia using the Revised Universal Soil Loss Equation.  These figures are only general estimates.</a:t>
            </a:r>
          </a:p>
        </p:txBody>
      </p:sp>
      <p:sp>
        <p:nvSpPr>
          <p:cNvPr id="4" name="Slide Number Placeholder 3"/>
          <p:cNvSpPr>
            <a:spLocks noGrp="1"/>
          </p:cNvSpPr>
          <p:nvPr>
            <p:ph type="sldNum" sz="quarter" idx="10"/>
          </p:nvPr>
        </p:nvSpPr>
        <p:spPr/>
        <p:txBody>
          <a:bodyPr/>
          <a:lstStyle/>
          <a:p>
            <a:fld id="{72F6D940-C8B0-40ED-A34E-AA6F3555E713}" type="slidenum">
              <a:rPr lang="en-US" smtClean="0"/>
              <a:t>11</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323861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12</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67168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rainfall in Georgia is at its peak in mid-Summer (July)</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13877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14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95597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containing high % of fine</a:t>
            </a:r>
            <a:r>
              <a:rPr lang="en-US" baseline="0" dirty="0" smtClean="0"/>
              <a:t> sands and silt are more erodible than soils containing clay and organic matter</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15</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685807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16</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167161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17</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77807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18</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751562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19</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615484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Earth's water is always in movement, and the natural water cycle, also known as the hydrologic cycle, describes the continuous movement of water on, above, and below the surface of the Earth. Water is always changing states between liquid, vapor, and ice, with these processes happening in the blink of an eye and over millions of years.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592807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more and more people inhabit the Earth, and as more development and urbanization occur, more of the natural landscape is replaced by impervious surfaces, such as roads, houses, parking lots, and buildings that reduce infiltration of water into the ground and accelerate runoff to ditches and streams.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20</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36777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21</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403731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22</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98802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23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097486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24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425180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VIDEO – hover cursor over slide to activate control bar at bottom</a:t>
            </a:r>
          </a:p>
          <a:p>
            <a:r>
              <a:rPr lang="en-US" dirty="0" smtClean="0"/>
              <a:t> </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25</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509759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26</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941685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sedimentation</a:t>
            </a:r>
            <a:r>
              <a:rPr lang="en-US" baseline="0" dirty="0" smtClean="0"/>
              <a:t> causes the pipe to fill and flooding over the road</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27</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37724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Decline in crop production and construction</a:t>
            </a:r>
            <a:r>
              <a:rPr lang="en-US" baseline="0" dirty="0" smtClean="0"/>
              <a:t> site ground cover growth </a:t>
            </a:r>
            <a:r>
              <a:rPr lang="en-US" dirty="0" smtClean="0"/>
              <a:t>due</a:t>
            </a:r>
            <a:r>
              <a:rPr lang="en-US" baseline="0" dirty="0" smtClean="0"/>
              <a:t> to increased sedimentation</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28</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462337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Recreational activities </a:t>
            </a:r>
            <a:r>
              <a:rPr lang="en-US" baseline="0" dirty="0" smtClean="0"/>
              <a:t>such as boating, fishing, swimming can all be impacted due to increased sedimentation</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29</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24083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how of the world's total water supply of about 332.5 million cubic miles of water, over 96 percent is saline. And, of the total freshwater, over 68 percent is locked up in ice and glaciers. Another 30 percent of freshwater is in the ground. Fresh surface-water sources, such as rivers and lakes, only constitute about 22,300 cubic miles,</a:t>
            </a:r>
            <a:r>
              <a:rPr lang="en-US" baseline="0" dirty="0" smtClean="0"/>
              <a:t> </a:t>
            </a:r>
            <a:r>
              <a:rPr lang="en-US" dirty="0" smtClean="0"/>
              <a:t>which is about 1/150th of one percent of total water. Yet, rivers and lakes are the sources of most of the water people use everyday.</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4169532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Increased</a:t>
            </a:r>
            <a:r>
              <a:rPr lang="en-US" baseline="0" dirty="0" smtClean="0"/>
              <a:t> sedimentation in Lake causes boat to become beached and aquatic plants to die, therefore decreasing oxygen levels in creeks and rivers.</a:t>
            </a:r>
            <a:endParaRPr lang="en-US" dirty="0" smtClean="0"/>
          </a:p>
          <a:p>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30</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240838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Fall Season before construction begins</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31</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532408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 Season</a:t>
            </a:r>
            <a:r>
              <a:rPr lang="en-US" baseline="0" dirty="0" smtClean="0"/>
              <a:t> after construction has started</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32</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64648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Infrastructure maintenance</a:t>
            </a:r>
            <a:r>
              <a:rPr lang="en-US" baseline="0" dirty="0" smtClean="0"/>
              <a:t> increases significantly when sedimentation isn't taken care of on site</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815062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Fish kills due to decreased</a:t>
            </a:r>
            <a:r>
              <a:rPr lang="en-US" baseline="0" dirty="0" smtClean="0"/>
              <a:t> O2 levels, All aquatic organisms are affected by sedimentation in different ways which cause them to migrate to find new food sources and habitat</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34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998804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35</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946703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36</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85639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Sediment-laden</a:t>
            </a:r>
            <a:r>
              <a:rPr lang="en-US" baseline="0" dirty="0" smtClean="0"/>
              <a:t> water from a construction site flows into the Chattahoochee River </a:t>
            </a:r>
          </a:p>
          <a:p>
            <a:r>
              <a:rPr lang="en-US" dirty="0" smtClean="0"/>
              <a:t>Pic Credit: USGS</a:t>
            </a:r>
          </a:p>
          <a:p>
            <a:r>
              <a:rPr lang="en-US" dirty="0" smtClean="0"/>
              <a:t>Credit: McDaniel College</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31545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5</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80795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6</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56219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Erosion by water is</a:t>
            </a:r>
            <a:r>
              <a:rPr lang="en-US" baseline="0" dirty="0" smtClean="0"/>
              <a:t> a process of breaking loose and transporting soil particles. </a:t>
            </a:r>
            <a:r>
              <a:rPr lang="en-US" dirty="0" smtClean="0"/>
              <a:t>The energy of raindrops falling on denuded or</a:t>
            </a:r>
            <a:r>
              <a:rPr lang="en-US" baseline="0" dirty="0" smtClean="0"/>
              <a:t> exposed soils is the key element</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7</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053516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inch of rain falling on 1 acre</a:t>
            </a:r>
            <a:r>
              <a:rPr lang="en-US" baseline="0" dirty="0" smtClean="0"/>
              <a:t> </a:t>
            </a:r>
            <a:r>
              <a:rPr lang="en-US" dirty="0" smtClean="0"/>
              <a:t>is equal to about 27,154 gallons of water.</a:t>
            </a:r>
            <a:endParaRPr lang="en-US" dirty="0"/>
          </a:p>
        </p:txBody>
      </p:sp>
      <p:sp>
        <p:nvSpPr>
          <p:cNvPr id="4" name="Slide Number Placeholder 3"/>
          <p:cNvSpPr>
            <a:spLocks noGrp="1"/>
          </p:cNvSpPr>
          <p:nvPr>
            <p:ph type="sldNum" sz="quarter" idx="10"/>
          </p:nvPr>
        </p:nvSpPr>
        <p:spPr/>
        <p:txBody>
          <a:bodyPr/>
          <a:lstStyle/>
          <a:p>
            <a:fld id="{72F6D940-C8B0-40ED-A34E-AA6F3555E713}" type="slidenum">
              <a:rPr lang="en-US" smtClean="0"/>
              <a:t>8</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92721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6D940-C8B0-40ED-A34E-AA6F3555E713}" type="slidenum">
              <a:rPr lang="en-US" smtClean="0"/>
              <a:t>9</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950613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3611607"/>
            <a:ext cx="7772400" cy="1199704"/>
          </a:xfrm>
        </p:spPr>
        <p:txBody>
          <a:bodyPr lIns="45720" rIns="45720">
            <a:normAutofit/>
          </a:bodyPr>
          <a:lstStyle>
            <a:lvl1pPr marL="0" marR="64008" indent="0" algn="r">
              <a:buNone/>
              <a:defRPr sz="2800">
                <a:solidFill>
                  <a:schemeClr val="tx2"/>
                </a:solidFill>
                <a:latin typeface="Century Gothic" panose="020B0502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27" name="Slide Number Placeholder 26"/>
          <p:cNvSpPr>
            <a:spLocks noGrp="1"/>
          </p:cNvSpPr>
          <p:nvPr>
            <p:ph type="sldNum" sz="quarter" idx="12"/>
          </p:nvPr>
        </p:nvSpPr>
        <p:spPr>
          <a:xfrm>
            <a:off x="8382000" y="6407944"/>
            <a:ext cx="631032" cy="365125"/>
          </a:xfrm>
        </p:spPr>
        <p:txBody>
          <a:bodyPr/>
          <a:lstStyle>
            <a:lvl1pPr>
              <a:defRPr sz="2000">
                <a:solidFill>
                  <a:srgbClr val="FFFFFF"/>
                </a:solidFill>
              </a:defRPr>
            </a:lvl1pPr>
            <a:extLst/>
          </a:lstStyle>
          <a:p>
            <a:fld id="{FB946D05-688F-46EF-9CE9-C7A1187CF0E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481329"/>
            <a:ext cx="8229600" cy="4386071"/>
          </a:xfrm>
        </p:spPr>
        <p:txBody>
          <a:bodyPr vert="eaVert"/>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229600" y="6407944"/>
            <a:ext cx="783432" cy="365125"/>
          </a:xfrm>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norm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274641"/>
            <a:ext cx="6324600" cy="5592760"/>
          </a:xfrm>
        </p:spPr>
        <p:txBody>
          <a:bodyPr vert="eaVert"/>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305800" y="6407944"/>
            <a:ext cx="707232" cy="365125"/>
          </a:xfrm>
        </p:spPr>
        <p:txBody>
          <a:bodyPr/>
          <a:lstStyle>
            <a:lvl1pPr>
              <a:defRPr sz="2000"/>
            </a:lvl1pPr>
            <a:extLst/>
          </a:lstStyle>
          <a:p>
            <a:fld id="{FB946D05-688F-46EF-9CE9-C7A1187CF0E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atin typeface="Century Gothic" panose="020B0502020202020204" pitchFamily="34" charset="0"/>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a:xfrm>
            <a:off x="8153400" y="6407944"/>
            <a:ext cx="859632" cy="365125"/>
          </a:xfrm>
        </p:spPr>
        <p:txBody>
          <a:bodyPr/>
          <a:lstStyle>
            <a:lvl1pPr>
              <a:defRPr sz="2000"/>
            </a:lvl1pPr>
            <a:extLst/>
          </a:lstStyle>
          <a:p>
            <a:fld id="{FB946D05-688F-46EF-9CE9-C7A1187CF0E8}" type="slidenum">
              <a:rPr lang="en-US" smtClean="0"/>
              <a:pPr/>
              <a:t>‹#›</a:t>
            </a:fld>
            <a:endParaRPr lang="en-US" dirty="0"/>
          </a:p>
        </p:txBody>
      </p:sp>
      <p:sp>
        <p:nvSpPr>
          <p:cNvPr id="7" name="Title 6"/>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828800" y="2931712"/>
            <a:ext cx="6665913" cy="1454888"/>
          </a:xfrm>
        </p:spPr>
        <p:txBody>
          <a:bodyPr lIns="91440" rIns="91440" anchor="t">
            <a:normAutofit/>
          </a:bodyPr>
          <a:lstStyle>
            <a:lvl1pPr marL="0" indent="0" algn="l">
              <a:buNone/>
              <a:defRPr sz="2800">
                <a:solidFill>
                  <a:schemeClr val="tx1"/>
                </a:solidFill>
                <a:latin typeface="Century Gothic" panose="020B0502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smtClean="0"/>
              <a:t>Click to edit Master text styles</a:t>
            </a:r>
          </a:p>
        </p:txBody>
      </p:sp>
      <p:sp>
        <p:nvSpPr>
          <p:cNvPr id="6" name="Slide Number Placeholder 5"/>
          <p:cNvSpPr>
            <a:spLocks noGrp="1"/>
          </p:cNvSpPr>
          <p:nvPr>
            <p:ph type="sldNum" sz="quarter" idx="12"/>
          </p:nvPr>
        </p:nvSpPr>
        <p:spPr>
          <a:xfrm>
            <a:off x="8153400" y="6407944"/>
            <a:ext cx="859632" cy="365125"/>
          </a:xfrm>
        </p:spPr>
        <p:txBody>
          <a:bodyPr/>
          <a:lstStyle>
            <a:lvl1pPr>
              <a:defRPr sz="2000"/>
            </a:lvl1pPr>
            <a:extLst/>
          </a:lstStyle>
          <a:p>
            <a:fld id="{FB946D05-688F-46EF-9CE9-C7A1187CF0E8}" type="slidenum">
              <a:rPr lang="en-US" smtClean="0"/>
              <a:pPr/>
              <a:t>‹#›</a:t>
            </a:fld>
            <a:endParaRPr lang="en-US" dirty="0"/>
          </a:p>
        </p:txBody>
      </p:sp>
      <p:sp>
        <p:nvSpPr>
          <p:cNvPr id="7" name="Chevron 6"/>
          <p:cNvSpPr/>
          <p:nvPr/>
        </p:nvSpPr>
        <p:spPr>
          <a:xfrm>
            <a:off x="1481816"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129540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atin typeface="Century Gothic" panose="020B0502020202020204" pitchFamily="34" charset="0"/>
              </a:defRPr>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481328"/>
            <a:ext cx="4038600" cy="4525963"/>
          </a:xfrm>
        </p:spPr>
        <p:txBody>
          <a:bodyPr/>
          <a:lstStyle>
            <a:lvl1pPr>
              <a:defRPr sz="2800">
                <a:latin typeface="Century Gothic" panose="020B0502020202020204" pitchFamily="34" charset="0"/>
              </a:defRPr>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a:xfrm>
            <a:off x="8229600" y="6407944"/>
            <a:ext cx="783432" cy="365125"/>
          </a:xfrm>
        </p:spPr>
        <p:txBody>
          <a:bodyPr/>
          <a:lstStyle>
            <a:lvl1pPr>
              <a:defRPr sz="2000"/>
            </a:lvl1pPr>
            <a:extLst/>
          </a:lstStyle>
          <a:p>
            <a:fld id="{FB946D05-688F-46EF-9CE9-C7A1187CF0E8}" type="slidenum">
              <a:rPr lang="en-US" smtClean="0"/>
              <a:pPr/>
              <a:t>‹#›</a:t>
            </a:fld>
            <a:endParaRPr lang="en-US" dirty="0"/>
          </a:p>
        </p:txBody>
      </p:sp>
      <p:sp>
        <p:nvSpPr>
          <p:cNvPr id="8" name="Title 7"/>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Century Gothic" panose="020B0502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Century Gothic" panose="020B0502020202020204"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800">
                <a:latin typeface="Century Gothic" panose="020B0502020202020204" pitchFamily="34" charset="0"/>
              </a:defRPr>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800">
                <a:latin typeface="Century Gothic" panose="020B0502020202020204" pitchFamily="34" charset="0"/>
              </a:defRPr>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Slide Number Placeholder 8"/>
          <p:cNvSpPr>
            <a:spLocks noGrp="1"/>
          </p:cNvSpPr>
          <p:nvPr>
            <p:ph type="sldNum" sz="quarter" idx="12"/>
          </p:nvPr>
        </p:nvSpPr>
        <p:spPr>
          <a:xfrm>
            <a:off x="8382000" y="6407944"/>
            <a:ext cx="631032" cy="365125"/>
          </a:xfrm>
        </p:spPr>
        <p:txBody>
          <a:bodyPr/>
          <a:lstStyle>
            <a:lvl1pPr>
              <a:defRPr sz="2000"/>
            </a:lvl1pPr>
            <a:extLst/>
          </a:lstStyle>
          <a:p>
            <a:fld id="{FB946D05-688F-46EF-9CE9-C7A1187CF0E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extLst/>
          </a:lstStyle>
          <a:p>
            <a:fld id="{FB946D05-688F-46EF-9CE9-C7A1187CF0E8}" type="slidenum">
              <a:rPr lang="en-US" smtClean="0"/>
              <a:t>‹#›</a:t>
            </a:fld>
            <a:endParaRPr lang="en-US"/>
          </a:p>
        </p:txBody>
      </p:sp>
      <p:sp>
        <p:nvSpPr>
          <p:cNvPr id="6" name="Title 5"/>
          <p:cNvSpPr>
            <a:spLocks noGrp="1"/>
          </p:cNvSpPr>
          <p:nvPr>
            <p:ph type="title"/>
          </p:nvPr>
        </p:nvSpPr>
        <p:spPr/>
        <p:txBody>
          <a:bodyPr rtlCol="0">
            <a:noAutofit/>
          </a:bodyPr>
          <a:lstStyle>
            <a:lvl1pPr>
              <a:defRPr sz="4800">
                <a:latin typeface="Book Antiqua" panose="02040602050305030304" pitchFamily="18" charset="0"/>
              </a:defRPr>
            </a:lvl1pPr>
            <a:extLst/>
          </a:lstStyle>
          <a:p>
            <a:r>
              <a:rPr kumimoji="0" lang="en-US" dirty="0" smtClean="0"/>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fld id="{FB946D05-688F-46EF-9CE9-C7A1187CF0E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latin typeface="Century Gothic" panose="020B0502020202020204" pitchFamily="34" charset="0"/>
              </a:defRPr>
            </a:lvl1pPr>
            <a:extLst/>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2800">
                <a:latin typeface="Century Gothic" panose="020B0502020202020204" pitchFamily="34" charset="0"/>
              </a:defRPr>
            </a:lvl1pPr>
            <a:lvl2pPr>
              <a:defRPr sz="2800"/>
            </a:lvl2pPr>
            <a:lvl3pPr>
              <a:defRPr sz="2400"/>
            </a:lvl3pPr>
            <a:lvl4pPr>
              <a:defRPr sz="2000"/>
            </a:lvl4pPr>
            <a:lvl5pPr>
              <a:defRPr sz="20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p:txBody>
          <a:bodyPr/>
          <a:lstStyle>
            <a:extLst/>
          </a:lstStyle>
          <a:p>
            <a:fld id="{FB946D05-688F-46EF-9CE9-C7A1187CF0E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B946D05-688F-46EF-9CE9-C7A1187CF0E8}"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latin typeface="Century Gothic" panose="020B0502020202020204" pitchFamily="34" charset="0"/>
              </a:defRPr>
            </a:lvl1pPr>
            <a:extLst/>
          </a:lstStyle>
          <a:p>
            <a:r>
              <a:rPr kumimoji="0" lang="en-US" dirty="0" smtClean="0"/>
              <a:t>Click to edit Master title style</a:t>
            </a:r>
            <a:endParaRPr kumimoji="0" lang="en-US" dirty="0"/>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8" name="Slide Number Placeholder 17"/>
          <p:cNvSpPr>
            <a:spLocks noGrp="1"/>
          </p:cNvSpPr>
          <p:nvPr>
            <p:ph type="sldNum" sz="quarter" idx="4"/>
          </p:nvPr>
        </p:nvSpPr>
        <p:spPr>
          <a:xfrm>
            <a:off x="8305800" y="6407944"/>
            <a:ext cx="707232" cy="365125"/>
          </a:xfrm>
          <a:prstGeom prst="rect">
            <a:avLst/>
          </a:prstGeom>
        </p:spPr>
        <p:txBody>
          <a:bodyPr vert="horz" anchor="b"/>
          <a:lstStyle>
            <a:lvl1pPr algn="r" eaLnBrk="1" latinLnBrk="0" hangingPunct="1">
              <a:defRPr kumimoji="0" sz="2000" b="0">
                <a:solidFill>
                  <a:schemeClr val="tx1"/>
                </a:solidFill>
              </a:defRPr>
            </a:lvl1pPr>
            <a:extLst/>
          </a:lstStyle>
          <a:p>
            <a:fld id="{FB946D05-688F-46EF-9CE9-C7A1187CF0E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7.jp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990600"/>
            <a:ext cx="6248400" cy="2438400"/>
          </a:xfrm>
        </p:spPr>
        <p:txBody>
          <a:bodyPr>
            <a:noAutofit/>
          </a:bodyPr>
          <a:lstStyle/>
          <a:p>
            <a:r>
              <a:rPr lang="en-US" b="0" dirty="0" smtClean="0"/>
              <a:t>BASICS OF </a:t>
            </a:r>
            <a:br>
              <a:rPr lang="en-US" b="0" dirty="0" smtClean="0"/>
            </a:br>
            <a:r>
              <a:rPr lang="en-US" b="0" dirty="0" smtClean="0"/>
              <a:t>EROSION &amp; </a:t>
            </a:r>
            <a:br>
              <a:rPr lang="en-US" b="0" dirty="0" smtClean="0"/>
            </a:br>
            <a:r>
              <a:rPr lang="en-US" b="0" dirty="0" smtClean="0"/>
              <a:t>SEDIMENTATION</a:t>
            </a:r>
            <a:endParaRPr lang="en-US" b="0" dirty="0"/>
          </a:p>
        </p:txBody>
      </p:sp>
      <p:sp>
        <p:nvSpPr>
          <p:cNvPr id="6" name="Subtitle 2"/>
          <p:cNvSpPr>
            <a:spLocks noGrp="1"/>
          </p:cNvSpPr>
          <p:nvPr>
            <p:ph type="subTitle" idx="1"/>
          </p:nvPr>
        </p:nvSpPr>
        <p:spPr>
          <a:xfrm>
            <a:off x="205828" y="4038600"/>
            <a:ext cx="7772400" cy="921651"/>
          </a:xfrm>
        </p:spPr>
        <p:txBody>
          <a:bodyPr anchor="t">
            <a:normAutofit/>
          </a:bodyPr>
          <a:lstStyle/>
          <a:p>
            <a:pPr algn="l"/>
            <a:r>
              <a:rPr lang="en-US" sz="2600" dirty="0" smtClean="0"/>
              <a:t>Level 1A: Fundamentals</a:t>
            </a:r>
          </a:p>
          <a:p>
            <a:pPr algn="l"/>
            <a:r>
              <a:rPr lang="en-US" sz="2000" i="1" dirty="0" smtClean="0"/>
              <a:t>Effective August 2018       </a:t>
            </a:r>
            <a:r>
              <a:rPr lang="en-US" sz="2400" dirty="0" smtClean="0"/>
              <a:t>	       </a:t>
            </a:r>
            <a:endParaRPr lang="en-US" sz="2400" dirty="0"/>
          </a:p>
        </p:txBody>
      </p:sp>
      <p:sp>
        <p:nvSpPr>
          <p:cNvPr id="8" name="Slide Number Placeholder 7"/>
          <p:cNvSpPr>
            <a:spLocks noGrp="1"/>
          </p:cNvSpPr>
          <p:nvPr>
            <p:ph type="sldNum" sz="quarter" idx="12"/>
          </p:nvPr>
        </p:nvSpPr>
        <p:spPr/>
        <p:txBody>
          <a:bodyPr/>
          <a:lstStyle/>
          <a:p>
            <a:fld id="{FB946D05-688F-46EF-9CE9-C7A1187CF0E8}" type="slidenum">
              <a:rPr lang="en-US" smtClean="0"/>
              <a:t>1</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26" y="5562600"/>
            <a:ext cx="3512021" cy="914400"/>
          </a:xfrm>
          <a:prstGeom prst="rect">
            <a:avLst/>
          </a:prstGeom>
        </p:spPr>
      </p:pic>
      <p:pic>
        <p:nvPicPr>
          <p:cNvPr id="1032" name="Picture 8" descr="C:\Program Files (x86)\Microsoft Office\MEDIA\CAGCAT10\j0293828.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132" y="304800"/>
            <a:ext cx="2624954" cy="276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81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Definition</a:t>
            </a:r>
          </a:p>
          <a:p>
            <a:pPr lvl="1"/>
            <a:r>
              <a:rPr lang="en-US" dirty="0" smtClean="0"/>
              <a:t>Alteration of the land surface intensified by human activities (i.e. Farming &amp; Construction)</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10</a:t>
            </a:fld>
            <a:endParaRPr lang="en-US"/>
          </a:p>
        </p:txBody>
      </p:sp>
      <p:sp>
        <p:nvSpPr>
          <p:cNvPr id="2" name="Title 1"/>
          <p:cNvSpPr>
            <a:spLocks noGrp="1"/>
          </p:cNvSpPr>
          <p:nvPr>
            <p:ph type="title"/>
          </p:nvPr>
        </p:nvSpPr>
        <p:spPr/>
        <p:txBody>
          <a:bodyPr/>
          <a:lstStyle/>
          <a:p>
            <a:r>
              <a:rPr lang="en-US" dirty="0" smtClean="0"/>
              <a:t>Accelerated Erosion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32" y="3352800"/>
            <a:ext cx="4071068" cy="3053301"/>
          </a:xfrm>
          <a:prstGeom prst="rect">
            <a:avLst/>
          </a:prstGeom>
          <a:ln w="9525">
            <a:solidFill>
              <a:schemeClr val="accent1"/>
            </a:solid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124200"/>
            <a:ext cx="2688038" cy="358405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750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15414273"/>
              </p:ext>
            </p:extLst>
          </p:nvPr>
        </p:nvGraphicFramePr>
        <p:xfrm>
          <a:off x="609600" y="1828800"/>
          <a:ext cx="81534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11</a:t>
            </a:fld>
            <a:endParaRPr lang="en-US"/>
          </a:p>
        </p:txBody>
      </p:sp>
      <p:sp>
        <p:nvSpPr>
          <p:cNvPr id="2" name="Title 1"/>
          <p:cNvSpPr>
            <a:spLocks noGrp="1"/>
          </p:cNvSpPr>
          <p:nvPr>
            <p:ph type="title"/>
          </p:nvPr>
        </p:nvSpPr>
        <p:spPr/>
        <p:txBody>
          <a:bodyPr/>
          <a:lstStyle/>
          <a:p>
            <a:r>
              <a:rPr lang="en-US" dirty="0" smtClean="0"/>
              <a:t>Expected Erosion Rates</a:t>
            </a:r>
            <a:endParaRPr lang="en-US" dirty="0"/>
          </a:p>
        </p:txBody>
      </p:sp>
    </p:spTree>
    <p:extLst>
      <p:ext uri="{BB962C8B-B14F-4D97-AF65-F5344CB8AC3E}">
        <p14:creationId xmlns:p14="http://schemas.microsoft.com/office/powerpoint/2010/main" val="110416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Climate</a:t>
            </a:r>
          </a:p>
          <a:p>
            <a:pPr lvl="1"/>
            <a:r>
              <a:rPr lang="en-US" dirty="0" smtClean="0"/>
              <a:t>The frequency, intensity and duration of rainfall and temperature extremes are principle factors influencing the volume of runoff</a:t>
            </a:r>
          </a:p>
          <a:p>
            <a:pPr>
              <a:buSzPct val="100000"/>
            </a:pPr>
            <a:r>
              <a:rPr lang="en-US" dirty="0" smtClean="0"/>
              <a:t>Topography</a:t>
            </a:r>
          </a:p>
          <a:p>
            <a:pPr lvl="1"/>
            <a:r>
              <a:rPr lang="en-US" dirty="0" smtClean="0"/>
              <a:t>The size, shape, and slope characteristics of a watershed influence the amount and duration of runoff</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12</a:t>
            </a:fld>
            <a:endParaRPr lang="en-US"/>
          </a:p>
        </p:txBody>
      </p:sp>
      <p:sp>
        <p:nvSpPr>
          <p:cNvPr id="2" name="Title 1"/>
          <p:cNvSpPr>
            <a:spLocks noGrp="1"/>
          </p:cNvSpPr>
          <p:nvPr>
            <p:ph type="title"/>
          </p:nvPr>
        </p:nvSpPr>
        <p:spPr/>
        <p:txBody>
          <a:bodyPr/>
          <a:lstStyle/>
          <a:p>
            <a:r>
              <a:rPr lang="en-US" dirty="0" smtClean="0"/>
              <a:t>Factors Influencing Erosion</a:t>
            </a:r>
            <a:endParaRPr lang="en-US" dirty="0"/>
          </a:p>
        </p:txBody>
      </p:sp>
    </p:spTree>
    <p:extLst>
      <p:ext uri="{BB962C8B-B14F-4D97-AF65-F5344CB8AC3E}">
        <p14:creationId xmlns:p14="http://schemas.microsoft.com/office/powerpoint/2010/main" val="149497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13</a:t>
            </a:fld>
            <a:endParaRPr lang="en-US"/>
          </a:p>
        </p:txBody>
      </p:sp>
      <p:sp>
        <p:nvSpPr>
          <p:cNvPr id="2" name="Title 1"/>
          <p:cNvSpPr>
            <a:spLocks noGrp="1"/>
          </p:cNvSpPr>
          <p:nvPr>
            <p:ph type="title"/>
          </p:nvPr>
        </p:nvSpPr>
        <p:spPr>
          <a:xfrm>
            <a:off x="152400" y="274638"/>
            <a:ext cx="8839200" cy="1143000"/>
          </a:xfrm>
        </p:spPr>
        <p:txBody>
          <a:bodyPr>
            <a:normAutofit/>
          </a:bodyPr>
          <a:lstStyle/>
          <a:p>
            <a:r>
              <a:rPr lang="en-US" sz="4000" dirty="0" smtClean="0"/>
              <a:t>30-yr Average Rainfall Data - Atlanta</a:t>
            </a:r>
            <a:endParaRPr lang="en-US" sz="4000" dirty="0"/>
          </a:p>
        </p:txBody>
      </p:sp>
      <p:graphicFrame>
        <p:nvGraphicFramePr>
          <p:cNvPr id="4" name="Chart 3"/>
          <p:cNvGraphicFramePr/>
          <p:nvPr>
            <p:extLst>
              <p:ext uri="{D42A27DB-BD31-4B8C-83A1-F6EECF244321}">
                <p14:modId xmlns:p14="http://schemas.microsoft.com/office/powerpoint/2010/main" val="1803683071"/>
              </p:ext>
            </p:extLst>
          </p:nvPr>
        </p:nvGraphicFramePr>
        <p:xfrm>
          <a:off x="1143000" y="1842977"/>
          <a:ext cx="6858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4648200" y="1981200"/>
            <a:ext cx="685800" cy="45720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Oval 5"/>
          <p:cNvSpPr/>
          <p:nvPr/>
        </p:nvSpPr>
        <p:spPr>
          <a:xfrm rot="19808835">
            <a:off x="4524374" y="4850844"/>
            <a:ext cx="609600" cy="38100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TextBox 6"/>
          <p:cNvSpPr txBox="1"/>
          <p:nvPr/>
        </p:nvSpPr>
        <p:spPr>
          <a:xfrm>
            <a:off x="228600" y="6477000"/>
            <a:ext cx="1676400" cy="276999"/>
          </a:xfrm>
          <a:prstGeom prst="rect">
            <a:avLst/>
          </a:prstGeom>
          <a:noFill/>
        </p:spPr>
        <p:txBody>
          <a:bodyPr wrap="square" rtlCol="0">
            <a:spAutoFit/>
          </a:bodyPr>
          <a:lstStyle/>
          <a:p>
            <a:r>
              <a:rPr lang="en-US" sz="1200" dirty="0" smtClean="0"/>
              <a:t>www.srh.noaa.gov</a:t>
            </a:r>
            <a:endParaRPr lang="en-US" sz="1200" dirty="0"/>
          </a:p>
        </p:txBody>
      </p:sp>
    </p:spTree>
    <p:extLst>
      <p:ext uri="{BB962C8B-B14F-4D97-AF65-F5344CB8AC3E}">
        <p14:creationId xmlns:p14="http://schemas.microsoft.com/office/powerpoint/2010/main" val="3279790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Definition</a:t>
            </a:r>
          </a:p>
          <a:p>
            <a:pPr lvl="1"/>
            <a:r>
              <a:rPr lang="en-US" dirty="0" smtClean="0"/>
              <a:t>The number of horizontal units per vertical units (i.e. 4:1 or 25%)</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14</a:t>
            </a:fld>
            <a:endParaRPr lang="en-US"/>
          </a:p>
        </p:txBody>
      </p:sp>
      <p:sp>
        <p:nvSpPr>
          <p:cNvPr id="2" name="Title 1"/>
          <p:cNvSpPr>
            <a:spLocks noGrp="1"/>
          </p:cNvSpPr>
          <p:nvPr>
            <p:ph type="title"/>
          </p:nvPr>
        </p:nvSpPr>
        <p:spPr/>
        <p:txBody>
          <a:bodyPr/>
          <a:lstStyle/>
          <a:p>
            <a:r>
              <a:rPr lang="en-US" dirty="0" smtClean="0"/>
              <a:t>Gradient</a:t>
            </a:r>
            <a:endParaRPr lang="en-US" dirty="0"/>
          </a:p>
        </p:txBody>
      </p:sp>
      <p:sp>
        <p:nvSpPr>
          <p:cNvPr id="9" name="TextBox 8"/>
          <p:cNvSpPr txBox="1"/>
          <p:nvPr/>
        </p:nvSpPr>
        <p:spPr>
          <a:xfrm>
            <a:off x="609600" y="3189744"/>
            <a:ext cx="2133600" cy="2677656"/>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The greater the slope length and gradient </a:t>
            </a:r>
          </a:p>
          <a:p>
            <a:pPr algn="ctr"/>
            <a:r>
              <a:rPr lang="en-US" sz="2800" b="1" dirty="0" smtClean="0"/>
              <a:t>=</a:t>
            </a:r>
            <a:r>
              <a:rPr lang="en-US" sz="2000" b="1" dirty="0" smtClean="0"/>
              <a:t> </a:t>
            </a:r>
          </a:p>
          <a:p>
            <a:pPr algn="ctr"/>
            <a:r>
              <a:rPr lang="en-US" sz="2000" dirty="0" smtClean="0"/>
              <a:t>the greater the potential for runoff and erosion </a:t>
            </a:r>
            <a:endParaRPr lang="en-US" sz="2000" dirty="0"/>
          </a:p>
        </p:txBody>
      </p:sp>
      <p:grpSp>
        <p:nvGrpSpPr>
          <p:cNvPr id="12" name="Group 11"/>
          <p:cNvGrpSpPr/>
          <p:nvPr/>
        </p:nvGrpSpPr>
        <p:grpSpPr>
          <a:xfrm>
            <a:off x="3124199" y="3425754"/>
            <a:ext cx="5715001" cy="2296925"/>
            <a:chOff x="2201006" y="4343400"/>
            <a:chExt cx="5495194" cy="1855280"/>
          </a:xfrm>
        </p:grpSpPr>
        <p:sp>
          <p:nvSpPr>
            <p:cNvPr id="13" name="Right Triangle 12"/>
            <p:cNvSpPr/>
            <p:nvPr/>
          </p:nvSpPr>
          <p:spPr>
            <a:xfrm>
              <a:off x="2590800" y="4343400"/>
              <a:ext cx="5105400" cy="1371600"/>
            </a:xfrm>
            <a:prstGeom prst="r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TextBox 13"/>
            <p:cNvSpPr txBox="1"/>
            <p:nvPr/>
          </p:nvSpPr>
          <p:spPr>
            <a:xfrm>
              <a:off x="2201006" y="4838369"/>
              <a:ext cx="457200" cy="369332"/>
            </a:xfrm>
            <a:prstGeom prst="rect">
              <a:avLst/>
            </a:prstGeom>
            <a:noFill/>
          </p:spPr>
          <p:txBody>
            <a:bodyPr wrap="square" rtlCol="0">
              <a:spAutoFit/>
            </a:bodyPr>
            <a:lstStyle/>
            <a:p>
              <a:pPr algn="ctr"/>
              <a:r>
                <a:rPr lang="en-US" dirty="0" smtClean="0"/>
                <a:t>1</a:t>
              </a:r>
              <a:endParaRPr lang="en-US" dirty="0"/>
            </a:p>
          </p:txBody>
        </p:sp>
        <p:sp>
          <p:nvSpPr>
            <p:cNvPr id="15" name="TextBox 14"/>
            <p:cNvSpPr txBox="1"/>
            <p:nvPr/>
          </p:nvSpPr>
          <p:spPr>
            <a:xfrm>
              <a:off x="4481555" y="5829348"/>
              <a:ext cx="457200" cy="369332"/>
            </a:xfrm>
            <a:prstGeom prst="rect">
              <a:avLst/>
            </a:prstGeom>
            <a:noFill/>
          </p:spPr>
          <p:txBody>
            <a:bodyPr wrap="square" rtlCol="0">
              <a:spAutoFit/>
            </a:bodyPr>
            <a:lstStyle/>
            <a:p>
              <a:pPr algn="ctr"/>
              <a:r>
                <a:rPr lang="en-US" dirty="0"/>
                <a:t>4</a:t>
              </a:r>
            </a:p>
          </p:txBody>
        </p:sp>
        <p:sp>
          <p:nvSpPr>
            <p:cNvPr id="16" name="TextBox 15"/>
            <p:cNvSpPr txBox="1"/>
            <p:nvPr/>
          </p:nvSpPr>
          <p:spPr>
            <a:xfrm>
              <a:off x="4857750" y="4530626"/>
              <a:ext cx="571500" cy="369332"/>
            </a:xfrm>
            <a:prstGeom prst="rect">
              <a:avLst/>
            </a:prstGeom>
            <a:noFill/>
          </p:spPr>
          <p:txBody>
            <a:bodyPr wrap="square" rtlCol="0">
              <a:spAutoFit/>
            </a:bodyPr>
            <a:lstStyle/>
            <a:p>
              <a:pPr algn="ctr"/>
              <a:r>
                <a:rPr lang="en-US" dirty="0"/>
                <a:t>4</a:t>
              </a:r>
              <a:r>
                <a:rPr lang="en-US" dirty="0" smtClean="0"/>
                <a:t>:1</a:t>
              </a:r>
              <a:endParaRPr lang="en-US" dirty="0"/>
            </a:p>
          </p:txBody>
        </p:sp>
      </p:grpSp>
    </p:spTree>
    <p:extLst>
      <p:ext uri="{BB962C8B-B14F-4D97-AF65-F5344CB8AC3E}">
        <p14:creationId xmlns:p14="http://schemas.microsoft.com/office/powerpoint/2010/main" val="3408856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47800"/>
            <a:ext cx="8229600" cy="4525963"/>
          </a:xfrm>
        </p:spPr>
        <p:txBody>
          <a:bodyPr/>
          <a:lstStyle/>
          <a:p>
            <a:pPr>
              <a:buSzPct val="100000"/>
            </a:pPr>
            <a:r>
              <a:rPr lang="en-US" dirty="0" smtClean="0"/>
              <a:t>Soils</a:t>
            </a:r>
          </a:p>
          <a:p>
            <a:pPr lvl="1"/>
            <a:r>
              <a:rPr lang="en-US" dirty="0" smtClean="0"/>
              <a:t>The soil type will determine its vulnerability to erosion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15</a:t>
            </a:fld>
            <a:endParaRPr lang="en-US"/>
          </a:p>
        </p:txBody>
      </p:sp>
      <p:sp>
        <p:nvSpPr>
          <p:cNvPr id="2" name="Title 1"/>
          <p:cNvSpPr>
            <a:spLocks noGrp="1"/>
          </p:cNvSpPr>
          <p:nvPr>
            <p:ph type="title"/>
          </p:nvPr>
        </p:nvSpPr>
        <p:spPr/>
        <p:txBody>
          <a:bodyPr/>
          <a:lstStyle/>
          <a:p>
            <a:r>
              <a:rPr lang="en-US" dirty="0" smtClean="0"/>
              <a:t>Factors Influencing Erosion</a:t>
            </a:r>
            <a:endParaRPr lang="en-US" dirty="0"/>
          </a:p>
        </p:txBody>
      </p:sp>
      <p:grpSp>
        <p:nvGrpSpPr>
          <p:cNvPr id="10" name="Group 9"/>
          <p:cNvGrpSpPr/>
          <p:nvPr/>
        </p:nvGrpSpPr>
        <p:grpSpPr>
          <a:xfrm>
            <a:off x="5467348" y="3322083"/>
            <a:ext cx="2057400" cy="3221592"/>
            <a:chOff x="6400800" y="2895600"/>
            <a:chExt cx="2057400" cy="3124201"/>
          </a:xfrm>
        </p:grpSpPr>
        <p:pic>
          <p:nvPicPr>
            <p:cNvPr id="7" name="Picture 8" descr="Cecil soil 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895600"/>
              <a:ext cx="2057400" cy="3124201"/>
            </a:xfrm>
            <a:prstGeom prst="rect">
              <a:avLst/>
            </a:prstGeom>
            <a:ln>
              <a:headEnd/>
              <a:tailEnd/>
            </a:ln>
            <a:extLst/>
          </p:spPr>
          <p:style>
            <a:lnRef idx="2">
              <a:schemeClr val="accent1"/>
            </a:lnRef>
            <a:fillRef idx="1">
              <a:schemeClr val="lt1"/>
            </a:fillRef>
            <a:effectRef idx="0">
              <a:schemeClr val="accent1"/>
            </a:effectRef>
            <a:fontRef idx="minor">
              <a:schemeClr val="dk1"/>
            </a:fontRef>
          </p:style>
        </p:pic>
        <p:sp>
          <p:nvSpPr>
            <p:cNvPr id="8" name="TextBox 7"/>
            <p:cNvSpPr txBox="1"/>
            <p:nvPr/>
          </p:nvSpPr>
          <p:spPr>
            <a:xfrm>
              <a:off x="7582495" y="5562600"/>
              <a:ext cx="78224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Clay</a:t>
              </a:r>
              <a:endParaRPr lang="en-US" sz="2000" dirty="0"/>
            </a:p>
          </p:txBody>
        </p:sp>
      </p:grpSp>
      <p:sp>
        <p:nvSpPr>
          <p:cNvPr id="11" name="TextBox 10"/>
          <p:cNvSpPr txBox="1"/>
          <p:nvPr/>
        </p:nvSpPr>
        <p:spPr>
          <a:xfrm>
            <a:off x="2591411" y="2672834"/>
            <a:ext cx="1447801" cy="369332"/>
          </a:xfrm>
          <a:prstGeom prst="rect">
            <a:avLst/>
          </a:prstGeom>
          <a:noFill/>
        </p:spPr>
        <p:txBody>
          <a:bodyPr wrap="square" rtlCol="0">
            <a:spAutoFit/>
          </a:bodyPr>
          <a:lstStyle/>
          <a:p>
            <a:pPr algn="ctr"/>
            <a:r>
              <a:rPr lang="en-US" dirty="0" smtClean="0"/>
              <a:t>Most Erodible</a:t>
            </a:r>
            <a:endParaRPr lang="en-US" dirty="0"/>
          </a:p>
        </p:txBody>
      </p:sp>
      <p:sp>
        <p:nvSpPr>
          <p:cNvPr id="12" name="TextBox 11"/>
          <p:cNvSpPr txBox="1"/>
          <p:nvPr/>
        </p:nvSpPr>
        <p:spPr>
          <a:xfrm>
            <a:off x="5753098" y="2667000"/>
            <a:ext cx="1485901" cy="369332"/>
          </a:xfrm>
          <a:prstGeom prst="rect">
            <a:avLst/>
          </a:prstGeom>
          <a:noFill/>
        </p:spPr>
        <p:txBody>
          <a:bodyPr wrap="square" rtlCol="0">
            <a:spAutoFit/>
          </a:bodyPr>
          <a:lstStyle/>
          <a:p>
            <a:pPr algn="ctr"/>
            <a:r>
              <a:rPr lang="en-US" dirty="0" smtClean="0"/>
              <a:t>Least Erodible</a:t>
            </a:r>
            <a:endParaRPr lang="en-US" dirty="0"/>
          </a:p>
        </p:txBody>
      </p:sp>
      <p:cxnSp>
        <p:nvCxnSpPr>
          <p:cNvPr id="14" name="Straight Arrow Connector 13"/>
          <p:cNvCxnSpPr>
            <a:stCxn id="11" idx="3"/>
            <a:endCxn id="12" idx="1"/>
          </p:cNvCxnSpPr>
          <p:nvPr/>
        </p:nvCxnSpPr>
        <p:spPr>
          <a:xfrm flipV="1">
            <a:off x="4039212" y="2851666"/>
            <a:ext cx="1713886" cy="5834"/>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2285998" y="3322082"/>
            <a:ext cx="2058626" cy="3221593"/>
            <a:chOff x="2285999" y="3322082"/>
            <a:chExt cx="2058626" cy="3221593"/>
          </a:xfrm>
        </p:grpSpPr>
        <p:grpSp>
          <p:nvGrpSpPr>
            <p:cNvPr id="9" name="Group 8"/>
            <p:cNvGrpSpPr/>
            <p:nvPr/>
          </p:nvGrpSpPr>
          <p:grpSpPr>
            <a:xfrm>
              <a:off x="2285999" y="3322082"/>
              <a:ext cx="2058626" cy="3221593"/>
              <a:chOff x="609600" y="2895600"/>
              <a:chExt cx="2058626" cy="3124201"/>
            </a:xfrm>
          </p:grpSpPr>
          <p:pic>
            <p:nvPicPr>
              <p:cNvPr id="5" name="Picture 7" descr="TIFTON Soil Profile best image"/>
              <p:cNvPicPr>
                <a:picLocks noChangeAspect="1" noChangeArrowheads="1"/>
              </p:cNvPicPr>
              <p:nvPr/>
            </p:nvPicPr>
            <p:blipFill>
              <a:blip r:embed="rId4" cstate="print">
                <a:lum bright="12000" contrast="6000"/>
                <a:extLst>
                  <a:ext uri="{28A0092B-C50C-407E-A947-70E740481C1C}">
                    <a14:useLocalDpi xmlns:a14="http://schemas.microsoft.com/office/drawing/2010/main" val="0"/>
                  </a:ext>
                </a:extLst>
              </a:blip>
              <a:srcRect/>
              <a:stretch>
                <a:fillRect/>
              </a:stretch>
            </p:blipFill>
            <p:spPr bwMode="auto">
              <a:xfrm>
                <a:off x="609600" y="2895600"/>
                <a:ext cx="2058626" cy="3124201"/>
              </a:xfrm>
              <a:prstGeom prst="rect">
                <a:avLst/>
              </a:prstGeom>
              <a:ln>
                <a:headEnd/>
                <a:tailEnd/>
              </a:ln>
              <a:extLst/>
            </p:spPr>
            <p:style>
              <a:lnRef idx="2">
                <a:schemeClr val="accent1"/>
              </a:lnRef>
              <a:fillRef idx="1">
                <a:schemeClr val="lt1"/>
              </a:fillRef>
              <a:effectRef idx="0">
                <a:schemeClr val="accent1"/>
              </a:effectRef>
              <a:fontRef idx="minor">
                <a:schemeClr val="dk1"/>
              </a:fontRef>
            </p:style>
          </p:pic>
          <p:sp>
            <p:nvSpPr>
              <p:cNvPr id="6" name="TextBox 5"/>
              <p:cNvSpPr txBox="1"/>
              <p:nvPr/>
            </p:nvSpPr>
            <p:spPr>
              <a:xfrm>
                <a:off x="1638912" y="5562600"/>
                <a:ext cx="916167" cy="3880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Sand</a:t>
                </a:r>
                <a:endParaRPr lang="en-US" sz="2000" dirty="0"/>
              </a:p>
            </p:txBody>
          </p:sp>
        </p:grpSp>
        <p:sp>
          <p:nvSpPr>
            <p:cNvPr id="15" name="TextBox 14"/>
            <p:cNvSpPr txBox="1"/>
            <p:nvPr/>
          </p:nvSpPr>
          <p:spPr>
            <a:xfrm>
              <a:off x="2362199" y="3429000"/>
              <a:ext cx="838201"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smtClean="0"/>
                <a:t>Tifton</a:t>
              </a:r>
              <a:endParaRPr lang="en-US" sz="1400" dirty="0"/>
            </a:p>
          </p:txBody>
        </p:sp>
      </p:grpSp>
      <p:sp>
        <p:nvSpPr>
          <p:cNvPr id="16" name="TextBox 15"/>
          <p:cNvSpPr txBox="1"/>
          <p:nvPr/>
        </p:nvSpPr>
        <p:spPr>
          <a:xfrm>
            <a:off x="5562600" y="3429000"/>
            <a:ext cx="6858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smtClean="0"/>
              <a:t>Cecil</a:t>
            </a:r>
            <a:endParaRPr lang="en-US" sz="1400" dirty="0"/>
          </a:p>
        </p:txBody>
      </p:sp>
    </p:spTree>
    <p:extLst>
      <p:ext uri="{BB962C8B-B14F-4D97-AF65-F5344CB8AC3E}">
        <p14:creationId xmlns:p14="http://schemas.microsoft.com/office/powerpoint/2010/main" val="2967031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Vegetative Cover</a:t>
            </a:r>
          </a:p>
          <a:p>
            <a:pPr lvl="1"/>
            <a:r>
              <a:rPr lang="en-US" dirty="0" smtClean="0"/>
              <a:t>Extremely important factor in reducing erosion</a:t>
            </a:r>
          </a:p>
          <a:p>
            <a:pPr lvl="1"/>
            <a:r>
              <a:rPr lang="en-US" dirty="0" smtClean="0"/>
              <a:t>It will:</a:t>
            </a:r>
          </a:p>
          <a:p>
            <a:pPr lvl="2"/>
            <a:r>
              <a:rPr lang="en-US" dirty="0" smtClean="0"/>
              <a:t>Absorb energy of rain drops</a:t>
            </a:r>
          </a:p>
          <a:p>
            <a:pPr lvl="2"/>
            <a:r>
              <a:rPr lang="en-US" dirty="0" smtClean="0"/>
              <a:t>Bind soil particles</a:t>
            </a:r>
          </a:p>
          <a:p>
            <a:pPr lvl="2"/>
            <a:r>
              <a:rPr lang="en-US" dirty="0" smtClean="0"/>
              <a:t>Slow velocity of runoff</a:t>
            </a:r>
          </a:p>
          <a:p>
            <a:pPr lvl="2"/>
            <a:r>
              <a:rPr lang="en-US" dirty="0" smtClean="0"/>
              <a:t>Increase ability to absorb water</a:t>
            </a:r>
          </a:p>
          <a:p>
            <a:pPr lvl="2"/>
            <a:r>
              <a:rPr lang="en-US" dirty="0" smtClean="0"/>
              <a:t>Remove subsurface water </a:t>
            </a:r>
          </a:p>
          <a:p>
            <a:pPr marL="685800" lvl="2" indent="0">
              <a:buNone/>
            </a:pPr>
            <a:r>
              <a:rPr lang="en-US" dirty="0" smtClean="0"/>
              <a:t>   between rainfalls</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16</a:t>
            </a:fld>
            <a:endParaRPr lang="en-US"/>
          </a:p>
        </p:txBody>
      </p:sp>
      <p:sp>
        <p:nvSpPr>
          <p:cNvPr id="2" name="Title 1"/>
          <p:cNvSpPr>
            <a:spLocks noGrp="1"/>
          </p:cNvSpPr>
          <p:nvPr>
            <p:ph type="title"/>
          </p:nvPr>
        </p:nvSpPr>
        <p:spPr/>
        <p:txBody>
          <a:bodyPr/>
          <a:lstStyle/>
          <a:p>
            <a:r>
              <a:rPr lang="en-US" dirty="0" smtClean="0"/>
              <a:t>Factors Influencing Erosion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100" y="3733800"/>
            <a:ext cx="3302000" cy="2476500"/>
          </a:xfrm>
          <a:prstGeom prst="rect">
            <a:avLst/>
          </a:prstGeom>
          <a:ln w="9525">
            <a:solidFill>
              <a:schemeClr val="accent1"/>
            </a:solidFill>
          </a:ln>
        </p:spPr>
      </p:pic>
    </p:spTree>
    <p:extLst>
      <p:ext uri="{BB962C8B-B14F-4D97-AF65-F5344CB8AC3E}">
        <p14:creationId xmlns:p14="http://schemas.microsoft.com/office/powerpoint/2010/main" val="66061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17</a:t>
            </a:fld>
            <a:endParaRPr lang="en-US"/>
          </a:p>
        </p:txBody>
      </p:sp>
      <p:sp>
        <p:nvSpPr>
          <p:cNvPr id="2" name="Title 1"/>
          <p:cNvSpPr>
            <a:spLocks noGrp="1"/>
          </p:cNvSpPr>
          <p:nvPr>
            <p:ph type="title"/>
          </p:nvPr>
        </p:nvSpPr>
        <p:spPr>
          <a:xfrm>
            <a:off x="457200" y="274638"/>
            <a:ext cx="8534400" cy="1143000"/>
          </a:xfrm>
        </p:spPr>
        <p:txBody>
          <a:bodyPr/>
          <a:lstStyle/>
          <a:p>
            <a:r>
              <a:rPr lang="en-US" dirty="0"/>
              <a:t>Absorb </a:t>
            </a:r>
            <a:r>
              <a:rPr lang="en-US" dirty="0" smtClean="0"/>
              <a:t>Energy </a:t>
            </a:r>
            <a:r>
              <a:rPr lang="en-US" dirty="0"/>
              <a:t>of </a:t>
            </a:r>
            <a:r>
              <a:rPr lang="en-US" dirty="0" smtClean="0"/>
              <a:t>Rain Drops</a:t>
            </a:r>
            <a:endParaRPr lang="en-US" dirty="0"/>
          </a:p>
        </p:txBody>
      </p:sp>
      <p:pic>
        <p:nvPicPr>
          <p:cNvPr id="4" name="Picture 1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2600"/>
            <a:ext cx="6934814" cy="4699000"/>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638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18</a:t>
            </a:fld>
            <a:endParaRPr lang="en-US"/>
          </a:p>
        </p:txBody>
      </p:sp>
      <p:sp>
        <p:nvSpPr>
          <p:cNvPr id="2" name="Title 1"/>
          <p:cNvSpPr>
            <a:spLocks noGrp="1"/>
          </p:cNvSpPr>
          <p:nvPr>
            <p:ph type="title"/>
          </p:nvPr>
        </p:nvSpPr>
        <p:spPr/>
        <p:txBody>
          <a:bodyPr/>
          <a:lstStyle/>
          <a:p>
            <a:r>
              <a:rPr lang="en-US" dirty="0" smtClean="0"/>
              <a:t>Bind </a:t>
            </a:r>
            <a:r>
              <a:rPr lang="en-US" dirty="0"/>
              <a:t>S</a:t>
            </a:r>
            <a:r>
              <a:rPr lang="en-US" dirty="0" smtClean="0"/>
              <a:t>oil Particles</a:t>
            </a:r>
            <a:endParaRPr lang="en-US" dirty="0"/>
          </a:p>
        </p:txBody>
      </p:sp>
      <p:pic>
        <p:nvPicPr>
          <p:cNvPr id="3074" name="Picture 2" descr="C:\Users\bhart\Desktop\roots-retain-moisture-help-stabilize-so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76400"/>
            <a:ext cx="4452790" cy="502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021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19</a:t>
            </a:fld>
            <a:endParaRPr lang="en-US"/>
          </a:p>
        </p:txBody>
      </p:sp>
      <p:sp>
        <p:nvSpPr>
          <p:cNvPr id="5" name="Title 4"/>
          <p:cNvSpPr>
            <a:spLocks noGrp="1"/>
          </p:cNvSpPr>
          <p:nvPr>
            <p:ph type="title"/>
          </p:nvPr>
        </p:nvSpPr>
        <p:spPr/>
        <p:txBody>
          <a:bodyPr/>
          <a:lstStyle/>
          <a:p>
            <a:r>
              <a:rPr lang="en-US" dirty="0" smtClean="0"/>
              <a:t>Slow Velocity of Runoff</a:t>
            </a:r>
            <a:endParaRPr lang="en-US" dirty="0"/>
          </a:p>
        </p:txBody>
      </p:sp>
      <p:sp>
        <p:nvSpPr>
          <p:cNvPr id="7" name="TextBox 6"/>
          <p:cNvSpPr txBox="1"/>
          <p:nvPr/>
        </p:nvSpPr>
        <p:spPr>
          <a:xfrm>
            <a:off x="228600" y="2209800"/>
            <a:ext cx="2758440" cy="2677656"/>
          </a:xfrm>
          <a:prstGeom prst="rect">
            <a:avLst/>
          </a:prstGeom>
          <a:noFill/>
        </p:spPr>
        <p:txBody>
          <a:bodyPr wrap="square" rtlCol="0">
            <a:spAutoFit/>
          </a:bodyPr>
          <a:lstStyle/>
          <a:p>
            <a:r>
              <a:rPr lang="en-US" sz="2800" dirty="0" smtClean="0"/>
              <a:t>Slows the flow of water, reducing erosion, &amp; </a:t>
            </a:r>
          </a:p>
          <a:p>
            <a:r>
              <a:rPr lang="en-US" sz="2800" dirty="0" smtClean="0"/>
              <a:t>trapping sediment</a:t>
            </a:r>
            <a:endParaRPr lang="en-US" sz="2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0" y="1981200"/>
            <a:ext cx="5486400" cy="4114800"/>
          </a:xfrm>
          <a:prstGeom prst="rect">
            <a:avLst/>
          </a:prstGeom>
          <a:ln>
            <a:solidFill>
              <a:schemeClr val="accent1"/>
            </a:solidFill>
          </a:ln>
        </p:spPr>
      </p:pic>
    </p:spTree>
    <p:extLst>
      <p:ext uri="{BB962C8B-B14F-4D97-AF65-F5344CB8AC3E}">
        <p14:creationId xmlns:p14="http://schemas.microsoft.com/office/powerpoint/2010/main" val="3368338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z="2000" smtClean="0"/>
              <a:t>2</a:t>
            </a:fld>
            <a:endParaRPr lang="en-US" sz="2000" dirty="0"/>
          </a:p>
        </p:txBody>
      </p:sp>
      <p:sp>
        <p:nvSpPr>
          <p:cNvPr id="2" name="Title 1"/>
          <p:cNvSpPr>
            <a:spLocks noGrp="1"/>
          </p:cNvSpPr>
          <p:nvPr>
            <p:ph type="title"/>
          </p:nvPr>
        </p:nvSpPr>
        <p:spPr/>
        <p:txBody>
          <a:bodyPr/>
          <a:lstStyle/>
          <a:p>
            <a:r>
              <a:rPr lang="en-US" dirty="0" smtClean="0"/>
              <a:t>Hydrologic Cycle</a:t>
            </a:r>
            <a:endParaRPr lang="en-US" dirty="0"/>
          </a:p>
        </p:txBody>
      </p:sp>
      <p:pic>
        <p:nvPicPr>
          <p:cNvPr id="1026" name="Picture 2" descr="C:\Users\bhart\Desktop\watercycle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676400"/>
            <a:ext cx="714375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39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20</a:t>
            </a:fld>
            <a:endParaRPr lang="en-US"/>
          </a:p>
        </p:txBody>
      </p:sp>
      <p:sp>
        <p:nvSpPr>
          <p:cNvPr id="2" name="Title 1"/>
          <p:cNvSpPr>
            <a:spLocks noGrp="1"/>
          </p:cNvSpPr>
          <p:nvPr>
            <p:ph type="title"/>
          </p:nvPr>
        </p:nvSpPr>
        <p:spPr/>
        <p:txBody>
          <a:bodyPr/>
          <a:lstStyle/>
          <a:p>
            <a:r>
              <a:rPr lang="en-US" dirty="0" smtClean="0"/>
              <a:t>Increase Absorption</a:t>
            </a:r>
            <a:endParaRPr lang="en-US" dirty="0"/>
          </a:p>
        </p:txBody>
      </p:sp>
      <p:pic>
        <p:nvPicPr>
          <p:cNvPr id="1026" name="Picture 2" descr="C:\Users\bhart\Desktop\GW-infiltr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209800"/>
            <a:ext cx="8276015" cy="337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722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21</a:t>
            </a:fld>
            <a:endParaRPr lang="en-US"/>
          </a:p>
        </p:txBody>
      </p:sp>
      <p:sp>
        <p:nvSpPr>
          <p:cNvPr id="2" name="Title 1"/>
          <p:cNvSpPr>
            <a:spLocks noGrp="1"/>
          </p:cNvSpPr>
          <p:nvPr>
            <p:ph type="title"/>
          </p:nvPr>
        </p:nvSpPr>
        <p:spPr/>
        <p:txBody>
          <a:bodyPr/>
          <a:lstStyle/>
          <a:p>
            <a:r>
              <a:rPr lang="en-US" dirty="0" smtClean="0"/>
              <a:t>Remove Subsurface Water</a:t>
            </a:r>
            <a:endParaRPr lang="en-US" dirty="0"/>
          </a:p>
        </p:txBody>
      </p:sp>
      <p:pic>
        <p:nvPicPr>
          <p:cNvPr id="2050" name="Picture 2" descr="C:\Users\bhart\Desktop\3337642_ori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599" y="1676400"/>
            <a:ext cx="3933825" cy="491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284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76" y="838200"/>
            <a:ext cx="7772400" cy="1828800"/>
          </a:xfrm>
        </p:spPr>
        <p:txBody>
          <a:bodyPr/>
          <a:lstStyle/>
          <a:p>
            <a:r>
              <a:rPr lang="en-US" dirty="0" smtClean="0"/>
              <a:t>SEDIMENTATION</a:t>
            </a:r>
            <a:endParaRPr lang="en-US" dirty="0"/>
          </a:p>
        </p:txBody>
      </p:sp>
      <p:sp>
        <p:nvSpPr>
          <p:cNvPr id="2" name="Text Placeholder 1"/>
          <p:cNvSpPr>
            <a:spLocks noGrp="1"/>
          </p:cNvSpPr>
          <p:nvPr>
            <p:ph type="body" idx="1"/>
          </p:nvPr>
        </p:nvSpPr>
        <p:spPr/>
        <p:txBody>
          <a:bodyPr>
            <a:normAutofit lnSpcReduction="10000"/>
          </a:bodyPr>
          <a:lstStyle/>
          <a:p>
            <a:r>
              <a:rPr lang="en-US" dirty="0" smtClean="0"/>
              <a:t>Definition</a:t>
            </a:r>
          </a:p>
          <a:p>
            <a:r>
              <a:rPr lang="en-US" dirty="0" smtClean="0"/>
              <a:t>Process</a:t>
            </a:r>
          </a:p>
          <a:p>
            <a:r>
              <a:rPr lang="en-US" dirty="0" smtClean="0"/>
              <a:t>Everyday Impacts</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22</a:t>
            </a:fld>
            <a:endParaRPr lang="en-US"/>
          </a:p>
        </p:txBody>
      </p:sp>
    </p:spTree>
    <p:extLst>
      <p:ext uri="{BB962C8B-B14F-4D97-AF65-F5344CB8AC3E}">
        <p14:creationId xmlns:p14="http://schemas.microsoft.com/office/powerpoint/2010/main" val="2399564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The process by which the eroded material is </a:t>
            </a:r>
            <a:r>
              <a:rPr lang="en-US" u="sng" dirty="0" smtClean="0">
                <a:solidFill>
                  <a:schemeClr val="accent4"/>
                </a:solidFill>
              </a:rPr>
              <a:t>transported</a:t>
            </a:r>
            <a:r>
              <a:rPr lang="en-US" dirty="0" smtClean="0">
                <a:solidFill>
                  <a:schemeClr val="accent4"/>
                </a:solidFill>
              </a:rPr>
              <a:t> </a:t>
            </a:r>
            <a:r>
              <a:rPr lang="en-US" dirty="0" smtClean="0"/>
              <a:t>and </a:t>
            </a:r>
            <a:r>
              <a:rPr lang="en-US" u="sng" dirty="0" smtClean="0">
                <a:solidFill>
                  <a:schemeClr val="accent4"/>
                </a:solidFill>
              </a:rPr>
              <a:t>deposited</a:t>
            </a:r>
            <a:r>
              <a:rPr lang="en-US" dirty="0" smtClean="0">
                <a:solidFill>
                  <a:schemeClr val="accent4"/>
                </a:solidFill>
              </a:rPr>
              <a:t> </a:t>
            </a:r>
            <a:r>
              <a:rPr lang="en-US" dirty="0" smtClean="0"/>
              <a:t>by water, wind, ice and gravity</a:t>
            </a:r>
          </a:p>
          <a:p>
            <a:pPr lvl="1"/>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23</a:t>
            </a:fld>
            <a:endParaRPr lang="en-US"/>
          </a:p>
        </p:txBody>
      </p:sp>
      <p:sp>
        <p:nvSpPr>
          <p:cNvPr id="2" name="Title 1"/>
          <p:cNvSpPr>
            <a:spLocks noGrp="1"/>
          </p:cNvSpPr>
          <p:nvPr>
            <p:ph type="title"/>
          </p:nvPr>
        </p:nvSpPr>
        <p:spPr/>
        <p:txBody>
          <a:bodyPr/>
          <a:lstStyle/>
          <a:p>
            <a:r>
              <a:rPr lang="en-US" dirty="0" smtClean="0"/>
              <a:t>Definition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912190"/>
            <a:ext cx="4955667" cy="3657318"/>
          </a:xfrm>
          <a:prstGeom prst="rect">
            <a:avLst/>
          </a:prstGeom>
          <a:ln>
            <a:solidFill>
              <a:schemeClr val="accent1"/>
            </a:solidFill>
          </a:ln>
        </p:spPr>
      </p:pic>
    </p:spTree>
    <p:extLst>
      <p:ext uri="{BB962C8B-B14F-4D97-AF65-F5344CB8AC3E}">
        <p14:creationId xmlns:p14="http://schemas.microsoft.com/office/powerpoint/2010/main" val="3085955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24</a:t>
            </a:fld>
            <a:endParaRPr lang="en-US"/>
          </a:p>
        </p:txBody>
      </p:sp>
      <p:sp>
        <p:nvSpPr>
          <p:cNvPr id="2" name="Title 1"/>
          <p:cNvSpPr>
            <a:spLocks noGrp="1"/>
          </p:cNvSpPr>
          <p:nvPr>
            <p:ph type="title"/>
          </p:nvPr>
        </p:nvSpPr>
        <p:spPr/>
        <p:txBody>
          <a:bodyPr/>
          <a:lstStyle/>
          <a:p>
            <a:r>
              <a:rPr lang="en-US" dirty="0" smtClean="0"/>
              <a:t>3 Step Process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743200"/>
            <a:ext cx="2787777" cy="2057400"/>
          </a:xfrm>
          <a:prstGeom prst="rect">
            <a:avLst/>
          </a:prstGeom>
          <a:ln>
            <a:solidFill>
              <a:schemeClr val="accent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2743200"/>
            <a:ext cx="2787777" cy="2057400"/>
          </a:xfrm>
          <a:prstGeom prst="rect">
            <a:avLst/>
          </a:prstGeom>
          <a:ln>
            <a:solidFill>
              <a:schemeClr val="accent1"/>
            </a:solidFill>
          </a:ln>
        </p:spPr>
      </p:pic>
      <p:sp>
        <p:nvSpPr>
          <p:cNvPr id="7" name="TextBox 6"/>
          <p:cNvSpPr txBox="1"/>
          <p:nvPr/>
        </p:nvSpPr>
        <p:spPr>
          <a:xfrm>
            <a:off x="479488" y="2209800"/>
            <a:ext cx="2133599" cy="461665"/>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smtClean="0"/>
              <a:t>Detachment</a:t>
            </a:r>
            <a:endParaRPr lang="en-US" sz="2400" dirty="0"/>
          </a:p>
        </p:txBody>
      </p:sp>
      <p:sp>
        <p:nvSpPr>
          <p:cNvPr id="8" name="TextBox 7"/>
          <p:cNvSpPr txBox="1"/>
          <p:nvPr/>
        </p:nvSpPr>
        <p:spPr>
          <a:xfrm>
            <a:off x="3743418" y="2209800"/>
            <a:ext cx="1701738" cy="461665"/>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smtClean="0"/>
              <a:t>Transport</a:t>
            </a:r>
            <a:endParaRPr lang="en-US" sz="2400" dirty="0"/>
          </a:p>
        </p:txBody>
      </p:sp>
      <p:sp>
        <p:nvSpPr>
          <p:cNvPr id="9" name="TextBox 8"/>
          <p:cNvSpPr txBox="1"/>
          <p:nvPr/>
        </p:nvSpPr>
        <p:spPr>
          <a:xfrm>
            <a:off x="6694596" y="2209798"/>
            <a:ext cx="1895381" cy="461665"/>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smtClean="0"/>
              <a:t>Deposition</a:t>
            </a:r>
            <a:endParaRPr lang="en-US" sz="2400" dirty="0"/>
          </a:p>
        </p:txBody>
      </p:sp>
      <p:sp>
        <p:nvSpPr>
          <p:cNvPr id="10" name="Oval 9"/>
          <p:cNvSpPr/>
          <p:nvPr/>
        </p:nvSpPr>
        <p:spPr>
          <a:xfrm>
            <a:off x="1127188" y="5105400"/>
            <a:ext cx="838200" cy="762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75188" y="5105400"/>
            <a:ext cx="838200" cy="762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223188" y="5105400"/>
            <a:ext cx="838200" cy="762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09699" y="5301734"/>
            <a:ext cx="273177" cy="369332"/>
          </a:xfrm>
          <a:prstGeom prst="rect">
            <a:avLst/>
          </a:prstGeom>
          <a:noFill/>
        </p:spPr>
        <p:txBody>
          <a:bodyPr wrap="square" rtlCol="0">
            <a:spAutoFit/>
          </a:bodyPr>
          <a:lstStyle/>
          <a:p>
            <a:pPr algn="ctr"/>
            <a:r>
              <a:rPr lang="en-US" dirty="0" smtClean="0"/>
              <a:t>1</a:t>
            </a:r>
            <a:endParaRPr lang="en-US" dirty="0"/>
          </a:p>
        </p:txBody>
      </p:sp>
      <p:sp>
        <p:nvSpPr>
          <p:cNvPr id="14" name="TextBox 13"/>
          <p:cNvSpPr txBox="1"/>
          <p:nvPr/>
        </p:nvSpPr>
        <p:spPr>
          <a:xfrm>
            <a:off x="4457699" y="5305425"/>
            <a:ext cx="273177" cy="369332"/>
          </a:xfrm>
          <a:prstGeom prst="rect">
            <a:avLst/>
          </a:prstGeom>
          <a:noFill/>
        </p:spPr>
        <p:txBody>
          <a:bodyPr wrap="square" rtlCol="0">
            <a:spAutoFit/>
          </a:bodyPr>
          <a:lstStyle/>
          <a:p>
            <a:pPr algn="ctr"/>
            <a:r>
              <a:rPr lang="en-US" dirty="0"/>
              <a:t>2</a:t>
            </a:r>
          </a:p>
        </p:txBody>
      </p:sp>
      <p:sp>
        <p:nvSpPr>
          <p:cNvPr id="15" name="TextBox 14"/>
          <p:cNvSpPr txBox="1"/>
          <p:nvPr/>
        </p:nvSpPr>
        <p:spPr>
          <a:xfrm>
            <a:off x="7505699" y="5301734"/>
            <a:ext cx="273177" cy="369332"/>
          </a:xfrm>
          <a:prstGeom prst="rect">
            <a:avLst/>
          </a:prstGeom>
          <a:noFill/>
        </p:spPr>
        <p:txBody>
          <a:bodyPr wrap="square" rtlCol="0">
            <a:spAutoFit/>
          </a:bodyPr>
          <a:lstStyle/>
          <a:p>
            <a:pPr algn="ctr"/>
            <a:r>
              <a:rPr lang="en-US" dirty="0" smtClean="0"/>
              <a:t>3</a:t>
            </a:r>
            <a:endParaRPr lang="en-US" dirty="0"/>
          </a:p>
        </p:txBody>
      </p:sp>
      <p:cxnSp>
        <p:nvCxnSpPr>
          <p:cNvPr id="17" name="Straight Arrow Connector 16"/>
          <p:cNvCxnSpPr>
            <a:stCxn id="10" idx="6"/>
            <a:endCxn id="11" idx="2"/>
          </p:cNvCxnSpPr>
          <p:nvPr/>
        </p:nvCxnSpPr>
        <p:spPr>
          <a:xfrm>
            <a:off x="1965388" y="5486400"/>
            <a:ext cx="2209800"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1" idx="6"/>
            <a:endCxn id="12" idx="2"/>
          </p:cNvCxnSpPr>
          <p:nvPr/>
        </p:nvCxnSpPr>
        <p:spPr>
          <a:xfrm>
            <a:off x="5013388" y="5486400"/>
            <a:ext cx="2209800" cy="0"/>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7924" y="2743201"/>
            <a:ext cx="2768726" cy="2057400"/>
          </a:xfrm>
          <a:prstGeom prst="rect">
            <a:avLst/>
          </a:prstGeom>
          <a:ln>
            <a:solidFill>
              <a:schemeClr val="accent1"/>
            </a:solidFill>
          </a:ln>
        </p:spPr>
      </p:pic>
    </p:spTree>
    <p:extLst>
      <p:ext uri="{BB962C8B-B14F-4D97-AF65-F5344CB8AC3E}">
        <p14:creationId xmlns:p14="http://schemas.microsoft.com/office/powerpoint/2010/main" val="27369117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25</a:t>
            </a:fld>
            <a:endParaRPr lang="en-US"/>
          </a:p>
        </p:txBody>
      </p:sp>
      <p:sp>
        <p:nvSpPr>
          <p:cNvPr id="2" name="Title 1"/>
          <p:cNvSpPr>
            <a:spLocks noGrp="1"/>
          </p:cNvSpPr>
          <p:nvPr>
            <p:ph type="title"/>
          </p:nvPr>
        </p:nvSpPr>
        <p:spPr/>
        <p:txBody>
          <a:bodyPr/>
          <a:lstStyle/>
          <a:p>
            <a:r>
              <a:rPr lang="en-US" dirty="0" smtClean="0"/>
              <a:t>Sediment Transport</a:t>
            </a:r>
            <a:endParaRPr lang="en-US" dirty="0"/>
          </a:p>
        </p:txBody>
      </p:sp>
      <p:pic>
        <p:nvPicPr>
          <p:cNvPr id="4" name="sedimen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752600"/>
            <a:ext cx="8134350" cy="4572000"/>
          </a:xfrm>
          <a:prstGeom prst="rect">
            <a:avLst/>
          </a:prstGeom>
        </p:spPr>
      </p:pic>
      <p:grpSp>
        <p:nvGrpSpPr>
          <p:cNvPr id="9" name="Group 8"/>
          <p:cNvGrpSpPr/>
          <p:nvPr/>
        </p:nvGrpSpPr>
        <p:grpSpPr>
          <a:xfrm>
            <a:off x="5920341" y="164068"/>
            <a:ext cx="3071259" cy="1588532"/>
            <a:chOff x="5920341" y="164068"/>
            <a:chExt cx="3071259" cy="1588532"/>
          </a:xfrm>
        </p:grpSpPr>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5300" y="552450"/>
              <a:ext cx="74295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920341" y="164068"/>
              <a:ext cx="3071259" cy="1588532"/>
              <a:chOff x="5920341" y="164068"/>
              <a:chExt cx="3071259" cy="1588532"/>
            </a:xfrm>
          </p:grpSpPr>
          <p:sp>
            <p:nvSpPr>
              <p:cNvPr id="6" name="TextBox 5"/>
              <p:cNvSpPr txBox="1"/>
              <p:nvPr/>
            </p:nvSpPr>
            <p:spPr>
              <a:xfrm>
                <a:off x="8089871" y="164068"/>
                <a:ext cx="793807" cy="369332"/>
              </a:xfrm>
              <a:prstGeom prst="rect">
                <a:avLst/>
              </a:prstGeom>
              <a:noFill/>
            </p:spPr>
            <p:txBody>
              <a:bodyPr wrap="none" rtlCol="0">
                <a:spAutoFit/>
              </a:bodyPr>
              <a:lstStyle/>
              <a:p>
                <a:r>
                  <a:rPr lang="en-US" dirty="0" smtClean="0"/>
                  <a:t>VIDEO</a:t>
                </a:r>
                <a:endParaRPr lang="en-US" dirty="0"/>
              </a:p>
            </p:txBody>
          </p:sp>
          <p:sp>
            <p:nvSpPr>
              <p:cNvPr id="7" name="Rectangle 6"/>
              <p:cNvSpPr/>
              <p:nvPr/>
            </p:nvSpPr>
            <p:spPr>
              <a:xfrm>
                <a:off x="5920341" y="1290935"/>
                <a:ext cx="3071259" cy="461665"/>
              </a:xfrm>
              <a:prstGeom prst="rect">
                <a:avLst/>
              </a:prstGeom>
            </p:spPr>
            <p:txBody>
              <a:bodyPr wrap="square">
                <a:spAutoFit/>
              </a:bodyPr>
              <a:lstStyle/>
              <a:p>
                <a:pPr algn="r"/>
                <a:r>
                  <a:rPr lang="en-US" sz="1200" dirty="0"/>
                  <a:t>hover cursor over slide to </a:t>
                </a:r>
                <a:endParaRPr lang="en-US" sz="1200" dirty="0" smtClean="0"/>
              </a:p>
              <a:p>
                <a:pPr algn="r"/>
                <a:r>
                  <a:rPr lang="en-US" sz="1200" dirty="0" smtClean="0"/>
                  <a:t>activate </a:t>
                </a:r>
                <a:r>
                  <a:rPr lang="en-US" sz="1200" dirty="0"/>
                  <a:t>control bar at bottom</a:t>
                </a:r>
              </a:p>
            </p:txBody>
          </p:sp>
        </p:grpSp>
      </p:grpSp>
    </p:spTree>
    <p:extLst>
      <p:ext uri="{BB962C8B-B14F-4D97-AF65-F5344CB8AC3E}">
        <p14:creationId xmlns:p14="http://schemas.microsoft.com/office/powerpoint/2010/main" val="3452355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33728"/>
            <a:ext cx="8229600" cy="4081272"/>
          </a:xfrm>
        </p:spPr>
        <p:txBody>
          <a:bodyPr>
            <a:normAutofit/>
          </a:bodyPr>
          <a:lstStyle/>
          <a:p>
            <a:pPr marL="571500" indent="-571500">
              <a:buFont typeface="Wingdings 3" panose="05040102010807070707" pitchFamily="18" charset="2"/>
              <a:buChar char=""/>
            </a:pPr>
            <a:r>
              <a:rPr lang="en-US" sz="3600" dirty="0" smtClean="0"/>
              <a:t>Increased likelihood of flooding</a:t>
            </a:r>
          </a:p>
          <a:p>
            <a:pPr marL="571500" indent="-571500">
              <a:buFont typeface="Wingdings 3" panose="05040102010807070707" pitchFamily="18" charset="2"/>
              <a:buChar char=""/>
            </a:pPr>
            <a:r>
              <a:rPr lang="en-US" sz="3600" dirty="0" smtClean="0"/>
              <a:t>Loss of soil productivity</a:t>
            </a:r>
          </a:p>
          <a:p>
            <a:pPr marL="571500" indent="-571500">
              <a:buFont typeface="Wingdings 3" panose="05040102010807070707" pitchFamily="18" charset="2"/>
              <a:buChar char=""/>
            </a:pPr>
            <a:r>
              <a:rPr lang="en-US" sz="3600" dirty="0" smtClean="0"/>
              <a:t>Decreased recreational value</a:t>
            </a:r>
          </a:p>
          <a:p>
            <a:pPr marL="571500" indent="-571500">
              <a:buFont typeface="Wingdings 3" panose="05040102010807070707" pitchFamily="18" charset="2"/>
              <a:buChar char=""/>
            </a:pPr>
            <a:r>
              <a:rPr lang="en-US" sz="3600" dirty="0" smtClean="0"/>
              <a:t>Deterioration of water quality</a:t>
            </a:r>
          </a:p>
          <a:p>
            <a:pPr marL="571500" indent="-571500">
              <a:buFont typeface="Wingdings 3" panose="05040102010807070707" pitchFamily="18" charset="2"/>
              <a:buChar char=""/>
            </a:pPr>
            <a:r>
              <a:rPr lang="en-US" sz="3600" dirty="0" smtClean="0"/>
              <a:t>Increase costs and maintenance</a:t>
            </a:r>
          </a:p>
          <a:p>
            <a:pPr marL="571500" indent="-571500">
              <a:buFont typeface="Wingdings 3" panose="05040102010807070707" pitchFamily="18" charset="2"/>
              <a:buChar char=""/>
            </a:pPr>
            <a:r>
              <a:rPr lang="en-US" sz="3600" dirty="0" smtClean="0"/>
              <a:t>Impacts to wildlife and habitat</a:t>
            </a:r>
            <a:endParaRPr lang="en-US" sz="3600"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26</a:t>
            </a:fld>
            <a:endParaRPr lang="en-US"/>
          </a:p>
        </p:txBody>
      </p:sp>
      <p:sp>
        <p:nvSpPr>
          <p:cNvPr id="2" name="Title 1"/>
          <p:cNvSpPr>
            <a:spLocks noGrp="1"/>
          </p:cNvSpPr>
          <p:nvPr>
            <p:ph type="title"/>
          </p:nvPr>
        </p:nvSpPr>
        <p:spPr>
          <a:xfrm>
            <a:off x="152400" y="274638"/>
            <a:ext cx="8915400" cy="1143000"/>
          </a:xfrm>
        </p:spPr>
        <p:txBody>
          <a:bodyPr/>
          <a:lstStyle/>
          <a:p>
            <a:r>
              <a:rPr lang="en-US" sz="4000" dirty="0" smtClean="0"/>
              <a:t>Everyday Impacts of Sedimentation</a:t>
            </a:r>
            <a:endParaRPr lang="en-US" sz="4000" dirty="0"/>
          </a:p>
        </p:txBody>
      </p:sp>
    </p:spTree>
    <p:extLst>
      <p:ext uri="{BB962C8B-B14F-4D97-AF65-F5344CB8AC3E}">
        <p14:creationId xmlns:p14="http://schemas.microsoft.com/office/powerpoint/2010/main" val="3234425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27</a:t>
            </a:fld>
            <a:endParaRPr lang="en-US"/>
          </a:p>
        </p:txBody>
      </p:sp>
      <p:sp>
        <p:nvSpPr>
          <p:cNvPr id="2" name="Title 1"/>
          <p:cNvSpPr>
            <a:spLocks noGrp="1"/>
          </p:cNvSpPr>
          <p:nvPr>
            <p:ph type="title"/>
          </p:nvPr>
        </p:nvSpPr>
        <p:spPr>
          <a:xfrm>
            <a:off x="228600" y="274638"/>
            <a:ext cx="8763000" cy="1143000"/>
          </a:xfrm>
        </p:spPr>
        <p:txBody>
          <a:bodyPr/>
          <a:lstStyle/>
          <a:p>
            <a:r>
              <a:rPr lang="en-US" sz="4400" dirty="0" smtClean="0"/>
              <a:t>Increased Likelihood of Flooding</a:t>
            </a:r>
            <a:endParaRPr lang="en-US" sz="4400" dirty="0"/>
          </a:p>
        </p:txBody>
      </p:sp>
      <p:pic>
        <p:nvPicPr>
          <p:cNvPr id="2050" name="Picture 2" descr="C:\Users\bhart\AppData\Local\Microsoft\Windows\Temporary Internet Files\Content.IE5\8WOYXPSN\noah-floo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7729"/>
            <a:ext cx="6553200" cy="49149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533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hart\AppData\Local\Microsoft\Windows\Temporary Internet Files\Content.IE5\KSB9EFL7\fires5-300x19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76399"/>
            <a:ext cx="5848349" cy="3801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D:\Bens Pics\Dekalb OV March 18, 2010\Dekalb OV March 18, 2010 0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611068"/>
            <a:ext cx="3994150" cy="2995809"/>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28</a:t>
            </a:fld>
            <a:endParaRPr lang="en-US"/>
          </a:p>
        </p:txBody>
      </p:sp>
      <p:sp>
        <p:nvSpPr>
          <p:cNvPr id="2" name="Title 1"/>
          <p:cNvSpPr>
            <a:spLocks noGrp="1"/>
          </p:cNvSpPr>
          <p:nvPr>
            <p:ph type="title"/>
          </p:nvPr>
        </p:nvSpPr>
        <p:spPr/>
        <p:txBody>
          <a:bodyPr/>
          <a:lstStyle/>
          <a:p>
            <a:r>
              <a:rPr lang="en-US" dirty="0" smtClean="0"/>
              <a:t>Loss of Soil Productivity</a:t>
            </a:r>
            <a:endParaRPr lang="en-US" dirty="0"/>
          </a:p>
        </p:txBody>
      </p:sp>
    </p:spTree>
    <p:extLst>
      <p:ext uri="{BB962C8B-B14F-4D97-AF65-F5344CB8AC3E}">
        <p14:creationId xmlns:p14="http://schemas.microsoft.com/office/powerpoint/2010/main" val="3890354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29</a:t>
            </a:fld>
            <a:endParaRPr lang="en-US"/>
          </a:p>
        </p:txBody>
      </p:sp>
      <p:sp>
        <p:nvSpPr>
          <p:cNvPr id="2" name="Title 1"/>
          <p:cNvSpPr>
            <a:spLocks noGrp="1"/>
          </p:cNvSpPr>
          <p:nvPr>
            <p:ph type="title"/>
          </p:nvPr>
        </p:nvSpPr>
        <p:spPr>
          <a:xfrm>
            <a:off x="457200" y="274638"/>
            <a:ext cx="8534400" cy="1143000"/>
          </a:xfrm>
        </p:spPr>
        <p:txBody>
          <a:bodyPr/>
          <a:lstStyle/>
          <a:p>
            <a:r>
              <a:rPr lang="en-US" dirty="0" smtClean="0"/>
              <a:t>Decreased Recreational Value</a:t>
            </a:r>
            <a:endParaRPr lang="en-US" dirty="0"/>
          </a:p>
        </p:txBody>
      </p:sp>
      <p:pic>
        <p:nvPicPr>
          <p:cNvPr id="4" name="Picture 2" descr="PB19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8107402" cy="426719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72200" y="5410200"/>
            <a:ext cx="2218834"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Potential impacts to  revenue in the State</a:t>
            </a:r>
            <a:endParaRPr lang="en-US" sz="2000" dirty="0"/>
          </a:p>
        </p:txBody>
      </p:sp>
      <p:cxnSp>
        <p:nvCxnSpPr>
          <p:cNvPr id="7" name="Straight Arrow Connector 6"/>
          <p:cNvCxnSpPr/>
          <p:nvPr/>
        </p:nvCxnSpPr>
        <p:spPr>
          <a:xfrm flipH="1" flipV="1">
            <a:off x="5257800" y="4495800"/>
            <a:ext cx="914400" cy="1472372"/>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32903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a:t>
            </a:fld>
            <a:endParaRPr lang="en-US"/>
          </a:p>
        </p:txBody>
      </p:sp>
      <p:sp>
        <p:nvSpPr>
          <p:cNvPr id="2" name="Title 1"/>
          <p:cNvSpPr>
            <a:spLocks noGrp="1"/>
          </p:cNvSpPr>
          <p:nvPr>
            <p:ph type="title"/>
          </p:nvPr>
        </p:nvSpPr>
        <p:spPr/>
        <p:txBody>
          <a:bodyPr/>
          <a:lstStyle/>
          <a:p>
            <a:r>
              <a:rPr lang="en-US" dirty="0" smtClean="0"/>
              <a:t>Where is Earth’s Water?</a:t>
            </a:r>
            <a:endParaRPr lang="en-US" dirty="0"/>
          </a:p>
        </p:txBody>
      </p:sp>
      <p:pic>
        <p:nvPicPr>
          <p:cNvPr id="2050" name="Picture 2" descr="C:\Users\bhart\Desktop\earth-water-distribution-bar.png"/>
          <p:cNvPicPr>
            <a:picLocks noChangeAspect="1" noChangeArrowheads="1"/>
          </p:cNvPicPr>
          <p:nvPr/>
        </p:nvPicPr>
        <p:blipFill rotWithShape="1">
          <a:blip r:embed="rId3">
            <a:extLst>
              <a:ext uri="{28A0092B-C50C-407E-A947-70E740481C1C}">
                <a14:useLocalDpi xmlns:a14="http://schemas.microsoft.com/office/drawing/2010/main" val="0"/>
              </a:ext>
            </a:extLst>
          </a:blip>
          <a:srcRect t="9877"/>
          <a:stretch/>
        </p:blipFill>
        <p:spPr bwMode="auto">
          <a:xfrm>
            <a:off x="1600200" y="1752600"/>
            <a:ext cx="5772150" cy="47831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65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30</a:t>
            </a:fld>
            <a:endParaRPr lang="en-US"/>
          </a:p>
        </p:txBody>
      </p:sp>
      <p:sp>
        <p:nvSpPr>
          <p:cNvPr id="2" name="Title 1"/>
          <p:cNvSpPr>
            <a:spLocks noGrp="1"/>
          </p:cNvSpPr>
          <p:nvPr>
            <p:ph type="title"/>
          </p:nvPr>
        </p:nvSpPr>
        <p:spPr>
          <a:xfrm>
            <a:off x="457200" y="274638"/>
            <a:ext cx="8534400" cy="1143000"/>
          </a:xfrm>
        </p:spPr>
        <p:txBody>
          <a:bodyPr/>
          <a:lstStyle/>
          <a:p>
            <a:r>
              <a:rPr lang="en-US" dirty="0" smtClean="0"/>
              <a:t>Decreased Recreational Value</a:t>
            </a:r>
            <a:endParaRPr lang="en-US" dirty="0"/>
          </a:p>
        </p:txBody>
      </p:sp>
      <p:pic>
        <p:nvPicPr>
          <p:cNvPr id="1027" name="Picture 3" descr="\\topsoil\dropbox\course material\IMG_77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962400" y="1447801"/>
            <a:ext cx="4885610" cy="4885610"/>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4" descr="ligh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667125"/>
            <a:ext cx="4495800" cy="2994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1752600"/>
            <a:ext cx="2667000" cy="1631216"/>
          </a:xfrm>
          <a:prstGeom prst="rect">
            <a:avLst/>
          </a:prstGeom>
          <a:noFill/>
        </p:spPr>
        <p:txBody>
          <a:bodyPr wrap="square" rtlCol="0">
            <a:spAutoFit/>
          </a:bodyPr>
          <a:lstStyle/>
          <a:p>
            <a:pPr algn="ctr"/>
            <a:r>
              <a:rPr lang="en-US" sz="2000" dirty="0" smtClean="0"/>
              <a:t>Suspended sediment can block sunlight and result in a decline in plant growth </a:t>
            </a:r>
            <a:endParaRPr lang="en-US" sz="2000" dirty="0"/>
          </a:p>
        </p:txBody>
      </p:sp>
      <p:cxnSp>
        <p:nvCxnSpPr>
          <p:cNvPr id="7" name="Straight Arrow Connector 6"/>
          <p:cNvCxnSpPr>
            <a:stCxn id="6" idx="2"/>
          </p:cNvCxnSpPr>
          <p:nvPr/>
        </p:nvCxnSpPr>
        <p:spPr>
          <a:xfrm>
            <a:off x="2019300" y="3383816"/>
            <a:ext cx="342900" cy="1340584"/>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19346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31</a:t>
            </a:fld>
            <a:endParaRPr lang="en-US"/>
          </a:p>
        </p:txBody>
      </p:sp>
      <p:sp>
        <p:nvSpPr>
          <p:cNvPr id="2" name="Title 1"/>
          <p:cNvSpPr>
            <a:spLocks noGrp="1"/>
          </p:cNvSpPr>
          <p:nvPr>
            <p:ph type="title"/>
          </p:nvPr>
        </p:nvSpPr>
        <p:spPr>
          <a:xfrm>
            <a:off x="228600" y="274638"/>
            <a:ext cx="8763000" cy="1143000"/>
          </a:xfrm>
        </p:spPr>
        <p:txBody>
          <a:bodyPr/>
          <a:lstStyle/>
          <a:p>
            <a:r>
              <a:rPr lang="en-US" sz="4400" dirty="0" smtClean="0"/>
              <a:t>Deterioration of Water Quality</a:t>
            </a:r>
            <a:endParaRPr lang="en-US" sz="4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828800"/>
            <a:ext cx="6637265" cy="4419600"/>
          </a:xfrm>
          <a:prstGeom prst="rect">
            <a:avLst/>
          </a:prstGeom>
          <a:ln w="9525">
            <a:solidFill>
              <a:schemeClr val="accent1"/>
            </a:solidFill>
          </a:ln>
        </p:spPr>
      </p:pic>
    </p:spTree>
    <p:extLst>
      <p:ext uri="{BB962C8B-B14F-4D97-AF65-F5344CB8AC3E}">
        <p14:creationId xmlns:p14="http://schemas.microsoft.com/office/powerpoint/2010/main" val="5330572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32</a:t>
            </a:fld>
            <a:endParaRPr lang="en-US"/>
          </a:p>
        </p:txBody>
      </p:sp>
      <p:sp>
        <p:nvSpPr>
          <p:cNvPr id="2" name="Title 1"/>
          <p:cNvSpPr>
            <a:spLocks noGrp="1"/>
          </p:cNvSpPr>
          <p:nvPr>
            <p:ph type="title"/>
          </p:nvPr>
        </p:nvSpPr>
        <p:spPr>
          <a:xfrm>
            <a:off x="228600" y="274638"/>
            <a:ext cx="8763000" cy="1143000"/>
          </a:xfrm>
        </p:spPr>
        <p:txBody>
          <a:bodyPr/>
          <a:lstStyle/>
          <a:p>
            <a:r>
              <a:rPr lang="en-US" sz="4400" dirty="0"/>
              <a:t>Deterioration of Water Quality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399" y="1805763"/>
            <a:ext cx="6637265" cy="4419600"/>
          </a:xfrm>
          <a:prstGeom prst="rect">
            <a:avLst/>
          </a:prstGeom>
          <a:ln w="9525">
            <a:solidFill>
              <a:schemeClr val="accent1"/>
            </a:solidFill>
          </a:ln>
        </p:spPr>
      </p:pic>
    </p:spTree>
    <p:extLst>
      <p:ext uri="{BB962C8B-B14F-4D97-AF65-F5344CB8AC3E}">
        <p14:creationId xmlns:p14="http://schemas.microsoft.com/office/powerpoint/2010/main" val="2997451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752600"/>
            <a:ext cx="5181600" cy="3886200"/>
          </a:xfrm>
          <a:prstGeom prst="rect">
            <a:avLst/>
          </a:prstGeom>
          <a:ln w="9525">
            <a:solidFill>
              <a:schemeClr val="accent1"/>
            </a:solidFill>
          </a:ln>
        </p:spPr>
      </p:pic>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33</a:t>
            </a:fld>
            <a:endParaRPr lang="en-US"/>
          </a:p>
        </p:txBody>
      </p:sp>
      <p:sp>
        <p:nvSpPr>
          <p:cNvPr id="2" name="Title 1"/>
          <p:cNvSpPr>
            <a:spLocks noGrp="1"/>
          </p:cNvSpPr>
          <p:nvPr>
            <p:ph type="title"/>
          </p:nvPr>
        </p:nvSpPr>
        <p:spPr>
          <a:xfrm>
            <a:off x="228600" y="274638"/>
            <a:ext cx="8458200" cy="1143000"/>
          </a:xfrm>
        </p:spPr>
        <p:txBody>
          <a:bodyPr/>
          <a:lstStyle/>
          <a:p>
            <a:r>
              <a:rPr lang="en-US" sz="4400" dirty="0" smtClean="0"/>
              <a:t>Increased Costs &amp; Maintenance</a:t>
            </a:r>
            <a:endParaRPr lang="en-US" sz="4400" dirty="0"/>
          </a:p>
        </p:txBody>
      </p:sp>
      <p:pic>
        <p:nvPicPr>
          <p:cNvPr id="4" name="Picture 2" descr="PB190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429000"/>
            <a:ext cx="4419600" cy="2946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43600" y="1371600"/>
            <a:ext cx="2667000" cy="1631216"/>
          </a:xfrm>
          <a:prstGeom prst="rect">
            <a:avLst/>
          </a:prstGeom>
          <a:noFill/>
        </p:spPr>
        <p:txBody>
          <a:bodyPr wrap="square" rtlCol="0">
            <a:spAutoFit/>
          </a:bodyPr>
          <a:lstStyle/>
          <a:p>
            <a:pPr algn="ctr"/>
            <a:r>
              <a:rPr lang="en-US" sz="2000" dirty="0" smtClean="0"/>
              <a:t>As structures begin to fill with sediment, the flood control storage</a:t>
            </a:r>
          </a:p>
          <a:p>
            <a:pPr algn="ctr"/>
            <a:r>
              <a:rPr lang="en-US" sz="2000" dirty="0" smtClean="0"/>
              <a:t> volume decreases</a:t>
            </a:r>
            <a:endParaRPr lang="en-US" sz="2000" dirty="0"/>
          </a:p>
        </p:txBody>
      </p:sp>
      <p:cxnSp>
        <p:nvCxnSpPr>
          <p:cNvPr id="9" name="Straight Arrow Connector 8"/>
          <p:cNvCxnSpPr>
            <a:stCxn id="6" idx="2"/>
          </p:cNvCxnSpPr>
          <p:nvPr/>
        </p:nvCxnSpPr>
        <p:spPr>
          <a:xfrm flipH="1">
            <a:off x="6400800" y="3002816"/>
            <a:ext cx="876300" cy="1569184"/>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H="1">
            <a:off x="3124200" y="2187208"/>
            <a:ext cx="2895600" cy="1241792"/>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13481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34</a:t>
            </a:fld>
            <a:endParaRPr lang="en-US"/>
          </a:p>
        </p:txBody>
      </p:sp>
      <p:sp>
        <p:nvSpPr>
          <p:cNvPr id="2" name="Title 1"/>
          <p:cNvSpPr>
            <a:spLocks noGrp="1"/>
          </p:cNvSpPr>
          <p:nvPr>
            <p:ph type="title"/>
          </p:nvPr>
        </p:nvSpPr>
        <p:spPr/>
        <p:txBody>
          <a:bodyPr/>
          <a:lstStyle/>
          <a:p>
            <a:r>
              <a:rPr lang="en-US" sz="4400" dirty="0" smtClean="0"/>
              <a:t>Impacts to Wildlife &amp; Habitat</a:t>
            </a:r>
            <a:endParaRPr lang="en-US" sz="4400" dirty="0"/>
          </a:p>
        </p:txBody>
      </p:sp>
      <p:pic>
        <p:nvPicPr>
          <p:cNvPr id="1026" name="Picture 2" descr="C:\Users\bhart\AppData\Local\Microsoft\Windows\Temporary Internet Files\Content.IE5\LBLBGQP1\ecosystem[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200"/>
            <a:ext cx="5925533" cy="39909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1524000"/>
            <a:ext cx="2658710" cy="1724024"/>
          </a:xfrm>
          <a:prstGeom prst="rect">
            <a:avLst/>
          </a:prstGeom>
          <a:ln w="9525">
            <a:solidFill>
              <a:schemeClr val="accent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967353"/>
            <a:ext cx="2527463" cy="2734056"/>
          </a:xfrm>
          <a:prstGeom prst="rect">
            <a:avLst/>
          </a:prstGeom>
          <a:ln w="9525">
            <a:solidFill>
              <a:schemeClr val="accent1"/>
            </a:solidFill>
          </a:ln>
        </p:spPr>
      </p:pic>
      <p:pic>
        <p:nvPicPr>
          <p:cNvPr id="7" name="Picture 2" descr="MVC-030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676400"/>
            <a:ext cx="2895600" cy="1930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19782" y="1641336"/>
            <a:ext cx="1871418"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Decreased oxygen levels</a:t>
            </a:r>
            <a:endParaRPr lang="en-US" sz="2000" dirty="0"/>
          </a:p>
        </p:txBody>
      </p:sp>
      <p:sp>
        <p:nvSpPr>
          <p:cNvPr id="9" name="TextBox 8"/>
          <p:cNvSpPr txBox="1"/>
          <p:nvPr/>
        </p:nvSpPr>
        <p:spPr>
          <a:xfrm>
            <a:off x="6705600" y="3352800"/>
            <a:ext cx="1775795"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Aquatic plant changes</a:t>
            </a:r>
          </a:p>
        </p:txBody>
      </p:sp>
      <p:sp>
        <p:nvSpPr>
          <p:cNvPr id="10" name="TextBox 9"/>
          <p:cNvSpPr txBox="1"/>
          <p:nvPr/>
        </p:nvSpPr>
        <p:spPr>
          <a:xfrm>
            <a:off x="3331492" y="5334381"/>
            <a:ext cx="1523999"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Loss of habitat</a:t>
            </a:r>
            <a:endParaRPr lang="en-US" sz="2000" dirty="0"/>
          </a:p>
        </p:txBody>
      </p:sp>
    </p:spTree>
    <p:extLst>
      <p:ext uri="{BB962C8B-B14F-4D97-AF65-F5344CB8AC3E}">
        <p14:creationId xmlns:p14="http://schemas.microsoft.com/office/powerpoint/2010/main" val="8035890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Erosion &amp; Sedimentation are natural processes that can be accelerated by human activities</a:t>
            </a:r>
          </a:p>
          <a:p>
            <a:pPr>
              <a:buSzPct val="100000"/>
            </a:pPr>
            <a:r>
              <a:rPr lang="en-US" dirty="0" smtClean="0">
                <a:solidFill>
                  <a:schemeClr val="accent4"/>
                </a:solidFill>
              </a:rPr>
              <a:t>Erosion = Detachment</a:t>
            </a:r>
          </a:p>
          <a:p>
            <a:pPr>
              <a:buSzPct val="100000"/>
            </a:pPr>
            <a:r>
              <a:rPr lang="en-US" dirty="0" smtClean="0">
                <a:solidFill>
                  <a:schemeClr val="accent4"/>
                </a:solidFill>
              </a:rPr>
              <a:t>Sedimentation = Deposition</a:t>
            </a:r>
          </a:p>
          <a:p>
            <a:pPr>
              <a:buSzPct val="100000"/>
            </a:pPr>
            <a:r>
              <a:rPr lang="en-US" dirty="0" smtClean="0"/>
              <a:t>If accelerated erosion and sedimentation is not controlled properly on land disturbance sites, everyday resources will be impacted and costs will increase</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35</a:t>
            </a:fld>
            <a:endParaRPr lang="en-US"/>
          </a:p>
        </p:txBody>
      </p:sp>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24813665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
        <p:nvSpPr>
          <p:cNvPr id="2" name="Text Placeholder 1"/>
          <p:cNvSpPr>
            <a:spLocks noGrp="1"/>
          </p:cNvSpPr>
          <p:nvPr>
            <p:ph type="body" idx="1"/>
          </p:nvPr>
        </p:nvSpPr>
        <p:spPr>
          <a:xfrm>
            <a:off x="1868487" y="2971800"/>
            <a:ext cx="6894513" cy="2021288"/>
          </a:xfrm>
        </p:spPr>
        <p:txBody>
          <a:bodyPr>
            <a:normAutofit fontScale="92500" lnSpcReduction="20000"/>
          </a:bodyPr>
          <a:lstStyle/>
          <a:p>
            <a:r>
              <a:rPr lang="en-US" dirty="0"/>
              <a:t>GSWCC</a:t>
            </a:r>
          </a:p>
          <a:p>
            <a:r>
              <a:rPr lang="en-US" dirty="0"/>
              <a:t>Urban Program</a:t>
            </a:r>
          </a:p>
          <a:p>
            <a:r>
              <a:rPr lang="en-US" dirty="0" smtClean="0"/>
              <a:t>4310 Lexington Road</a:t>
            </a:r>
            <a:endParaRPr lang="en-US" dirty="0"/>
          </a:p>
          <a:p>
            <a:r>
              <a:rPr lang="en-US" dirty="0"/>
              <a:t>Athens, GA </a:t>
            </a:r>
            <a:r>
              <a:rPr lang="en-US" dirty="0" smtClean="0"/>
              <a:t>30605</a:t>
            </a:r>
            <a:endParaRPr lang="en-US" dirty="0"/>
          </a:p>
          <a:p>
            <a:r>
              <a:rPr lang="en-US" dirty="0"/>
              <a:t>(706) 552-4474</a:t>
            </a:r>
          </a:p>
          <a:p>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36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5020611"/>
            <a:ext cx="2667000" cy="694389"/>
          </a:xfrm>
          <a:prstGeom prst="rect">
            <a:avLst/>
          </a:prstGeom>
        </p:spPr>
      </p:pic>
    </p:spTree>
    <p:extLst>
      <p:ext uri="{BB962C8B-B14F-4D97-AF65-F5344CB8AC3E}">
        <p14:creationId xmlns:p14="http://schemas.microsoft.com/office/powerpoint/2010/main" val="999443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81328"/>
            <a:ext cx="8534400" cy="4525963"/>
          </a:xfrm>
        </p:spPr>
        <p:txBody>
          <a:bodyPr/>
          <a:lstStyle/>
          <a:p>
            <a:pPr>
              <a:buSzPct val="100000"/>
            </a:pPr>
            <a:r>
              <a:rPr lang="en-US" dirty="0" smtClean="0"/>
              <a:t>Sediment is the </a:t>
            </a:r>
            <a:r>
              <a:rPr lang="en-US" dirty="0" smtClean="0">
                <a:solidFill>
                  <a:schemeClr val="accent4"/>
                </a:solidFill>
              </a:rPr>
              <a:t>#1</a:t>
            </a:r>
            <a:r>
              <a:rPr lang="en-US" dirty="0" smtClean="0"/>
              <a:t> non-point source pollutant </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4</a:t>
            </a:fld>
            <a:endParaRPr lang="en-US"/>
          </a:p>
        </p:txBody>
      </p:sp>
      <p:sp>
        <p:nvSpPr>
          <p:cNvPr id="2" name="Title 1"/>
          <p:cNvSpPr>
            <a:spLocks noGrp="1"/>
          </p:cNvSpPr>
          <p:nvPr>
            <p:ph type="title"/>
          </p:nvPr>
        </p:nvSpPr>
        <p:spPr/>
        <p:txBody>
          <a:bodyPr/>
          <a:lstStyle/>
          <a:p>
            <a:r>
              <a:rPr lang="en-US" dirty="0" smtClean="0"/>
              <a:t>Water Quality</a:t>
            </a:r>
            <a:endParaRPr lang="en-US" dirty="0"/>
          </a:p>
        </p:txBody>
      </p:sp>
      <p:pic>
        <p:nvPicPr>
          <p:cNvPr id="3074" name="Picture 2" descr="C:\Users\bhart\Desktop\sediment-influx2-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0"/>
            <a:ext cx="6086475" cy="4157267"/>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981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76" y="838200"/>
            <a:ext cx="7772400" cy="1828800"/>
          </a:xfrm>
        </p:spPr>
        <p:txBody>
          <a:bodyPr/>
          <a:lstStyle/>
          <a:p>
            <a:r>
              <a:rPr lang="en-US" dirty="0" smtClean="0"/>
              <a:t>EROSION</a:t>
            </a:r>
            <a:endParaRPr lang="en-US" dirty="0"/>
          </a:p>
        </p:txBody>
      </p:sp>
      <p:sp>
        <p:nvSpPr>
          <p:cNvPr id="2" name="Text Placeholder 1"/>
          <p:cNvSpPr>
            <a:spLocks noGrp="1"/>
          </p:cNvSpPr>
          <p:nvPr>
            <p:ph type="body" idx="1"/>
          </p:nvPr>
        </p:nvSpPr>
        <p:spPr/>
        <p:txBody>
          <a:bodyPr>
            <a:normAutofit lnSpcReduction="10000"/>
          </a:bodyPr>
          <a:lstStyle/>
          <a:p>
            <a:r>
              <a:rPr lang="en-US" dirty="0" smtClean="0"/>
              <a:t>Definition</a:t>
            </a:r>
          </a:p>
          <a:p>
            <a:r>
              <a:rPr lang="en-US" dirty="0" smtClean="0"/>
              <a:t>Types</a:t>
            </a:r>
          </a:p>
          <a:p>
            <a:r>
              <a:rPr lang="en-US" dirty="0" smtClean="0"/>
              <a:t>Factors</a:t>
            </a:r>
            <a:endParaRPr lang="en-US" dirty="0"/>
          </a:p>
        </p:txBody>
      </p:sp>
      <p:sp>
        <p:nvSpPr>
          <p:cNvPr id="4" name="Slide Number Placeholder 3"/>
          <p:cNvSpPr>
            <a:spLocks noGrp="1"/>
          </p:cNvSpPr>
          <p:nvPr>
            <p:ph type="sldNum" sz="quarter" idx="12"/>
          </p:nvPr>
        </p:nvSpPr>
        <p:spPr/>
        <p:txBody>
          <a:bodyPr/>
          <a:lstStyle/>
          <a:p>
            <a:fld id="{FB946D05-688F-46EF-9CE9-C7A1187CF0E8}" type="slidenum">
              <a:rPr lang="en-US" smtClean="0"/>
              <a:t>5</a:t>
            </a:fld>
            <a:endParaRPr lang="en-US"/>
          </a:p>
        </p:txBody>
      </p:sp>
    </p:spTree>
    <p:extLst>
      <p:ext uri="{BB962C8B-B14F-4D97-AF65-F5344CB8AC3E}">
        <p14:creationId xmlns:p14="http://schemas.microsoft.com/office/powerpoint/2010/main" val="3665591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371600"/>
            <a:ext cx="8229600" cy="4525963"/>
          </a:xfrm>
        </p:spPr>
        <p:txBody>
          <a:bodyPr/>
          <a:lstStyle/>
          <a:p>
            <a:pPr>
              <a:buSzPct val="100000"/>
            </a:pPr>
            <a:r>
              <a:rPr lang="en-US" dirty="0" smtClean="0"/>
              <a:t>The process by which the land surface is worn away by the action of water, wind, ice and gravity</a:t>
            </a:r>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6</a:t>
            </a:fld>
            <a:endParaRPr lang="en-US"/>
          </a:p>
        </p:txBody>
      </p:sp>
      <p:sp>
        <p:nvSpPr>
          <p:cNvPr id="2" name="Title 1"/>
          <p:cNvSpPr>
            <a:spLocks noGrp="1"/>
          </p:cNvSpPr>
          <p:nvPr>
            <p:ph type="title"/>
          </p:nvPr>
        </p:nvSpPr>
        <p:spPr/>
        <p:txBody>
          <a:bodyPr/>
          <a:lstStyle/>
          <a:p>
            <a:r>
              <a:rPr lang="en-US" dirty="0" smtClean="0"/>
              <a:t>Definition</a:t>
            </a:r>
            <a:endParaRPr lang="en-US" dirty="0"/>
          </a:p>
        </p:txBody>
      </p:sp>
      <p:pic>
        <p:nvPicPr>
          <p:cNvPr id="2050" name="Picture 2" descr="C:\Users\bhart\AppData\Local\Microsoft\Windows\Temporary Internet Files\Content.IE5\UJR33OW0\grand-canyon-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344" y="2819400"/>
            <a:ext cx="5438775" cy="36198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376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533" y="3427853"/>
            <a:ext cx="4556468" cy="3439007"/>
          </a:xfrm>
          <a:prstGeom prst="rect">
            <a:avLst/>
          </a:prstGeom>
        </p:spPr>
      </p:pic>
      <p:pic>
        <p:nvPicPr>
          <p:cNvPr id="3" name="Picture 5" descr="118_18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533" y="3545"/>
            <a:ext cx="4556468" cy="345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118_18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 y="3438791"/>
            <a:ext cx="4587532" cy="3417130"/>
          </a:xfrm>
          <a:prstGeom prst="rect">
            <a:avLst/>
          </a:prstGeom>
        </p:spPr>
      </p:pic>
      <p:pic>
        <p:nvPicPr>
          <p:cNvPr id="6" name="Picture 2" descr="raindrop splash"/>
          <p:cNvPicPr>
            <a:picLocks noChangeAspect="1" noChangeArrowheads="1"/>
          </p:cNvPicPr>
          <p:nvPr/>
        </p:nvPicPr>
        <p:blipFill>
          <a:blip r:embed="rId6" cstate="print">
            <a:lum bright="12000" contrast="24000"/>
            <a:extLst>
              <a:ext uri="{28A0092B-C50C-407E-A947-70E740481C1C}">
                <a14:useLocalDpi xmlns:a14="http://schemas.microsoft.com/office/drawing/2010/main" val="0"/>
              </a:ext>
            </a:extLst>
          </a:blip>
          <a:srcRect/>
          <a:stretch>
            <a:fillRect/>
          </a:stretch>
        </p:blipFill>
        <p:spPr bwMode="auto">
          <a:xfrm>
            <a:off x="1" y="0"/>
            <a:ext cx="4587532" cy="3456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Box 7"/>
          <p:cNvSpPr txBox="1"/>
          <p:nvPr/>
        </p:nvSpPr>
        <p:spPr>
          <a:xfrm>
            <a:off x="152400" y="2833699"/>
            <a:ext cx="1143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smtClean="0"/>
              <a:t>Splash</a:t>
            </a:r>
            <a:endParaRPr lang="en-US" sz="2400" dirty="0"/>
          </a:p>
        </p:txBody>
      </p:sp>
      <p:sp>
        <p:nvSpPr>
          <p:cNvPr id="9" name="TextBox 8"/>
          <p:cNvSpPr txBox="1"/>
          <p:nvPr/>
        </p:nvSpPr>
        <p:spPr>
          <a:xfrm>
            <a:off x="4752975" y="6298256"/>
            <a:ext cx="100965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smtClean="0"/>
              <a:t>Gully</a:t>
            </a:r>
            <a:endParaRPr lang="en-US" sz="2400" dirty="0"/>
          </a:p>
        </p:txBody>
      </p:sp>
      <p:sp>
        <p:nvSpPr>
          <p:cNvPr id="10" name="TextBox 9"/>
          <p:cNvSpPr txBox="1"/>
          <p:nvPr/>
        </p:nvSpPr>
        <p:spPr>
          <a:xfrm>
            <a:off x="152400" y="6298256"/>
            <a:ext cx="7239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smtClean="0"/>
              <a:t>Rill</a:t>
            </a:r>
            <a:endParaRPr lang="en-US" sz="2400" dirty="0"/>
          </a:p>
        </p:txBody>
      </p:sp>
      <p:sp>
        <p:nvSpPr>
          <p:cNvPr id="11" name="TextBox 10"/>
          <p:cNvSpPr txBox="1"/>
          <p:nvPr/>
        </p:nvSpPr>
        <p:spPr>
          <a:xfrm>
            <a:off x="4752975" y="2833699"/>
            <a:ext cx="10668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smtClean="0"/>
              <a:t>Sheet</a:t>
            </a:r>
            <a:endParaRPr lang="en-US" sz="2400" dirty="0"/>
          </a:p>
        </p:txBody>
      </p:sp>
      <p:sp>
        <p:nvSpPr>
          <p:cNvPr id="13" name="TextBox 12"/>
          <p:cNvSpPr txBox="1"/>
          <p:nvPr/>
        </p:nvSpPr>
        <p:spPr>
          <a:xfrm>
            <a:off x="1524000" y="152400"/>
            <a:ext cx="60960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dirty="0" smtClean="0"/>
              <a:t>Types of Water Erosion</a:t>
            </a:r>
            <a:endParaRPr lang="en-US" sz="3600" dirty="0"/>
          </a:p>
        </p:txBody>
      </p:sp>
      <p:sp>
        <p:nvSpPr>
          <p:cNvPr id="12" name="Slide Number Placeholder 2"/>
          <p:cNvSpPr>
            <a:spLocks noGrp="1"/>
          </p:cNvSpPr>
          <p:nvPr>
            <p:ph type="sldNum" sz="quarter" idx="12"/>
          </p:nvPr>
        </p:nvSpPr>
        <p:spPr>
          <a:xfrm>
            <a:off x="7848600" y="6405429"/>
            <a:ext cx="707232" cy="365125"/>
          </a:xfrm>
        </p:spPr>
        <p:txBody>
          <a:bodyPr>
            <a:normAutofit fontScale="92500" lnSpcReduction="10000"/>
          </a:bodyPr>
          <a:lstStyle/>
          <a:p>
            <a:fld id="{FB946D05-688F-46EF-9CE9-C7A1187CF0E8}" type="slidenum">
              <a:rPr lang="en-US" smtClean="0">
                <a:solidFill>
                  <a:schemeClr val="bg1"/>
                </a:solidFill>
              </a:rPr>
              <a:t>7</a:t>
            </a:fld>
            <a:endParaRPr lang="en-US" dirty="0">
              <a:solidFill>
                <a:schemeClr val="bg1"/>
              </a:solidFill>
            </a:endParaRPr>
          </a:p>
        </p:txBody>
      </p:sp>
    </p:spTree>
    <p:extLst>
      <p:ext uri="{BB962C8B-B14F-4D97-AF65-F5344CB8AC3E}">
        <p14:creationId xmlns:p14="http://schemas.microsoft.com/office/powerpoint/2010/main" val="311087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8</a:t>
            </a:fld>
            <a:endParaRPr lang="en-US" dirty="0"/>
          </a:p>
        </p:txBody>
      </p:sp>
      <p:sp>
        <p:nvSpPr>
          <p:cNvPr id="2" name="Title 1"/>
          <p:cNvSpPr>
            <a:spLocks noGrp="1"/>
          </p:cNvSpPr>
          <p:nvPr>
            <p:ph type="title"/>
          </p:nvPr>
        </p:nvSpPr>
        <p:spPr/>
        <p:txBody>
          <a:bodyPr/>
          <a:lstStyle/>
          <a:p>
            <a:r>
              <a:rPr lang="en-US" dirty="0" smtClean="0"/>
              <a:t>Water Erosion</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654"/>
          <a:stretch/>
        </p:blipFill>
        <p:spPr>
          <a:xfrm>
            <a:off x="762000" y="1714500"/>
            <a:ext cx="7821752" cy="4800600"/>
          </a:xfrm>
          <a:prstGeom prst="rect">
            <a:avLst/>
          </a:prstGeom>
        </p:spPr>
      </p:pic>
    </p:spTree>
    <p:extLst>
      <p:ext uri="{BB962C8B-B14F-4D97-AF65-F5344CB8AC3E}">
        <p14:creationId xmlns:p14="http://schemas.microsoft.com/office/powerpoint/2010/main" val="321186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Definition</a:t>
            </a:r>
          </a:p>
          <a:p>
            <a:pPr lvl="1"/>
            <a:r>
              <a:rPr lang="en-US" dirty="0" smtClean="0"/>
              <a:t>Erosion without the interference of human activity that has been occurring since the earth was formed</a:t>
            </a:r>
          </a:p>
          <a:p>
            <a:pPr>
              <a:buSzPct val="100000"/>
            </a:pPr>
            <a:r>
              <a:rPr lang="en-US" dirty="0" smtClean="0"/>
              <a:t>Except in some cases of shore and stream channel erosion, the rate is very slow and uniform</a:t>
            </a:r>
            <a:endParaRPr lang="en-US" dirty="0"/>
          </a:p>
        </p:txBody>
      </p:sp>
      <p:sp>
        <p:nvSpPr>
          <p:cNvPr id="3" name="Slide Number Placeholder 2"/>
          <p:cNvSpPr>
            <a:spLocks noGrp="1"/>
          </p:cNvSpPr>
          <p:nvPr>
            <p:ph type="sldNum" sz="quarter" idx="12"/>
          </p:nvPr>
        </p:nvSpPr>
        <p:spPr/>
        <p:txBody>
          <a:bodyPr>
            <a:normAutofit fontScale="92500" lnSpcReduction="10000"/>
          </a:bodyPr>
          <a:lstStyle/>
          <a:p>
            <a:fld id="{FB946D05-688F-46EF-9CE9-C7A1187CF0E8}" type="slidenum">
              <a:rPr lang="en-US" smtClean="0"/>
              <a:t>9</a:t>
            </a:fld>
            <a:endParaRPr lang="en-US"/>
          </a:p>
        </p:txBody>
      </p:sp>
      <p:sp>
        <p:nvSpPr>
          <p:cNvPr id="2" name="Title 1"/>
          <p:cNvSpPr>
            <a:spLocks noGrp="1"/>
          </p:cNvSpPr>
          <p:nvPr>
            <p:ph type="title"/>
          </p:nvPr>
        </p:nvSpPr>
        <p:spPr/>
        <p:txBody>
          <a:bodyPr/>
          <a:lstStyle/>
          <a:p>
            <a:r>
              <a:rPr lang="en-US" dirty="0" smtClean="0"/>
              <a:t>Natural (Geologic) Erosion</a:t>
            </a:r>
            <a:endParaRPr lang="en-US" dirty="0"/>
          </a:p>
        </p:txBody>
      </p:sp>
      <p:pic>
        <p:nvPicPr>
          <p:cNvPr id="1033" name="Picture 9" descr="C:\Users\bhart\Desktop\arch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7684145" cy="1929041"/>
          </a:xfrm>
          <a:prstGeom prst="rect">
            <a:avLst/>
          </a:prstGeom>
          <a:noFill/>
          <a:ln w="952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8132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1388</TotalTime>
  <Words>1075</Words>
  <Application>Microsoft Office PowerPoint</Application>
  <PresentationFormat>On-screen Show (4:3)</PresentationFormat>
  <Paragraphs>218</Paragraphs>
  <Slides>36</Slides>
  <Notes>36</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Concourse</vt:lpstr>
      <vt:lpstr>BASICS OF  EROSION &amp;  SEDIMENTATION</vt:lpstr>
      <vt:lpstr>Hydrologic Cycle</vt:lpstr>
      <vt:lpstr>Where is Earth’s Water?</vt:lpstr>
      <vt:lpstr>Water Quality</vt:lpstr>
      <vt:lpstr>EROSION</vt:lpstr>
      <vt:lpstr>Definition</vt:lpstr>
      <vt:lpstr>PowerPoint Presentation</vt:lpstr>
      <vt:lpstr>Water Erosion</vt:lpstr>
      <vt:lpstr>Natural (Geologic) Erosion</vt:lpstr>
      <vt:lpstr>Accelerated Erosion</vt:lpstr>
      <vt:lpstr>Expected Erosion Rates</vt:lpstr>
      <vt:lpstr>Factors Influencing Erosion</vt:lpstr>
      <vt:lpstr>30-yr Average Rainfall Data - Atlanta</vt:lpstr>
      <vt:lpstr>Gradient</vt:lpstr>
      <vt:lpstr>Factors Influencing Erosion</vt:lpstr>
      <vt:lpstr>Factors Influencing Erosion</vt:lpstr>
      <vt:lpstr>Absorb Energy of Rain Drops</vt:lpstr>
      <vt:lpstr>Bind Soil Particles</vt:lpstr>
      <vt:lpstr>Slow Velocity of Runoff</vt:lpstr>
      <vt:lpstr>Increase Absorption</vt:lpstr>
      <vt:lpstr>Remove Subsurface Water</vt:lpstr>
      <vt:lpstr>SEDIMENTATION</vt:lpstr>
      <vt:lpstr>Definition</vt:lpstr>
      <vt:lpstr>3 Step Process</vt:lpstr>
      <vt:lpstr>Sediment Transport</vt:lpstr>
      <vt:lpstr>Everyday Impacts of Sedimentation</vt:lpstr>
      <vt:lpstr>Increased Likelihood of Flooding</vt:lpstr>
      <vt:lpstr>Loss of Soil Productivity</vt:lpstr>
      <vt:lpstr>Decreased Recreational Value</vt:lpstr>
      <vt:lpstr>Decreased Recreational Value</vt:lpstr>
      <vt:lpstr>Deterioration of Water Quality</vt:lpstr>
      <vt:lpstr>Deterioration of Water Quality</vt:lpstr>
      <vt:lpstr>Increased Costs &amp; Maintenance</vt:lpstr>
      <vt:lpstr>Impacts to Wildlife &amp; Habitat</vt:lpstr>
      <vt:lpstr>Summary</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O.C.G.A. Volume 10 Title 12</dc:title>
  <dc:creator>Brady Hart;Ben Ruzowicz</dc:creator>
  <cp:lastModifiedBy>Jennifer Howell</cp:lastModifiedBy>
  <cp:revision>111</cp:revision>
  <cp:lastPrinted>2018-08-14T12:59:31Z</cp:lastPrinted>
  <dcterms:created xsi:type="dcterms:W3CDTF">2016-03-28T19:37:40Z</dcterms:created>
  <dcterms:modified xsi:type="dcterms:W3CDTF">2018-10-22T13:26:42Z</dcterms:modified>
</cp:coreProperties>
</file>