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2" r:id="rId6"/>
    <p:sldId id="294" r:id="rId7"/>
    <p:sldId id="260" r:id="rId8"/>
    <p:sldId id="263" r:id="rId9"/>
    <p:sldId id="264" r:id="rId10"/>
    <p:sldId id="265" r:id="rId11"/>
    <p:sldId id="266" r:id="rId12"/>
    <p:sldId id="267" r:id="rId13"/>
    <p:sldId id="261" r:id="rId14"/>
    <p:sldId id="270" r:id="rId15"/>
    <p:sldId id="271" r:id="rId16"/>
    <p:sldId id="276" r:id="rId17"/>
    <p:sldId id="277" r:id="rId18"/>
    <p:sldId id="274" r:id="rId19"/>
    <p:sldId id="290" r:id="rId20"/>
    <p:sldId id="268" r:id="rId21"/>
    <p:sldId id="286" r:id="rId22"/>
    <p:sldId id="269" r:id="rId23"/>
    <p:sldId id="291" r:id="rId24"/>
    <p:sldId id="275" r:id="rId25"/>
    <p:sldId id="282" r:id="rId26"/>
    <p:sldId id="283" r:id="rId27"/>
    <p:sldId id="289" r:id="rId28"/>
    <p:sldId id="285" r:id="rId29"/>
    <p:sldId id="278" r:id="rId30"/>
    <p:sldId id="284" r:id="rId31"/>
    <p:sldId id="280" r:id="rId32"/>
    <p:sldId id="279" r:id="rId33"/>
    <p:sldId id="281" r:id="rId34"/>
    <p:sldId id="272" r:id="rId35"/>
    <p:sldId id="273" r:id="rId36"/>
    <p:sldId id="292" r:id="rId37"/>
    <p:sldId id="293" r:id="rId38"/>
    <p:sldId id="287" r:id="rId39"/>
    <p:sldId id="288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20" y="-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3386B8-5894-4E32-97F4-F25FC8816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372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AEE2D6-0454-4789-AEE6-EE258476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356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wrong with this outlet protection on some of the </a:t>
            </a:r>
            <a:r>
              <a:rPr lang="en-US" dirty="0" err="1" smtClean="0"/>
              <a:t>st’s</a:t>
            </a:r>
            <a:r>
              <a:rPr lang="en-US" dirty="0" smtClean="0"/>
              <a:t> in the picture?   In the closest </a:t>
            </a:r>
            <a:r>
              <a:rPr lang="en-US" dirty="0" err="1" smtClean="0"/>
              <a:t>st</a:t>
            </a:r>
            <a:r>
              <a:rPr lang="en-US" dirty="0" smtClean="0"/>
              <a:t> the water comes out with such velocity that it misses half</a:t>
            </a:r>
            <a:r>
              <a:rPr lang="en-US" baseline="0" dirty="0" smtClean="0"/>
              <a:t> of the St causing more erosion in the bottom of the sediment pond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Sd2-BB (Baffle box)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64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temporary and permanent ponds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well as the Green</a:t>
            </a:r>
            <a:r>
              <a:rPr lang="en-US" baseline="0" dirty="0" smtClean="0"/>
              <a:t> Book &amp; ES&amp;PC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</a:t>
            </a:r>
            <a:r>
              <a:rPr lang="en-US" baseline="0" dirty="0" smtClean="0"/>
              <a:t> mulching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roads after 14 days of sitting idol</a:t>
            </a:r>
            <a:r>
              <a:rPr lang="en-US" baseline="0" dirty="0" smtClean="0"/>
              <a:t> need stabilization if left alone.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shows Brown</a:t>
            </a:r>
            <a:r>
              <a:rPr lang="en-US" baseline="0" dirty="0" smtClean="0"/>
              <a:t> top millet which is warm season temporary vegetation.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3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20’x50’</a:t>
            </a:r>
            <a:r>
              <a:rPr lang="en-US" baseline="0" dirty="0" smtClean="0"/>
              <a:t> with 1.5-3.5 inch stone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5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Temporary</a:t>
            </a:r>
            <a:r>
              <a:rPr lang="en-US" baseline="0" dirty="0" smtClean="0"/>
              <a:t> structure that shall be removed at final stabilization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2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likely indicative of another maintenance problem on the</a:t>
            </a:r>
            <a:r>
              <a:rPr lang="en-US" baseline="0" dirty="0" smtClean="0"/>
              <a:t> site such as a failure to maintain the pond and properly stabilize the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091416" y="281940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1905000" y="281940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229600" y="6407944"/>
            <a:ext cx="78343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2000" b="0">
                <a:solidFill>
                  <a:schemeClr val="tx1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8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Book Antiqua" panose="02040602050305030304" pitchFamily="18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5562600" cy="16001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Common Issues </a:t>
            </a:r>
            <a:br>
              <a:rPr lang="en-US" dirty="0" smtClean="0"/>
            </a:br>
            <a:r>
              <a:rPr lang="en-US" dirty="0" smtClean="0"/>
              <a:t>on 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038600"/>
            <a:ext cx="8839200" cy="960393"/>
          </a:xfrm>
        </p:spPr>
        <p:txBody>
          <a:bodyPr anchor="t">
            <a:normAutofit/>
          </a:bodyPr>
          <a:lstStyle/>
          <a:p>
            <a:pPr algn="l"/>
            <a:r>
              <a:rPr lang="en-US" sz="2600" dirty="0"/>
              <a:t>Level </a:t>
            </a:r>
            <a:r>
              <a:rPr lang="en-US" sz="2600" dirty="0" smtClean="0"/>
              <a:t>1A Recertification</a:t>
            </a:r>
          </a:p>
          <a:p>
            <a:pPr algn="l"/>
            <a:r>
              <a:rPr lang="en-US" sz="2000" i="1" dirty="0" smtClean="0"/>
              <a:t>Effective August 2018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0"/>
            <a:ext cx="3512021" cy="914400"/>
          </a:xfrm>
          <a:prstGeom prst="rect">
            <a:avLst/>
          </a:prstGeom>
        </p:spPr>
      </p:pic>
      <p:pic>
        <p:nvPicPr>
          <p:cNvPr id="1027" name="Picture 3" descr="C:\Users\bhart\AppData\Local\Microsoft\Windows\Temporary Internet Files\Content.IE5\3925EZRF\large-Tools-Icon-0-13620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06295"/>
            <a:ext cx="2667000" cy="20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81000"/>
            <a:ext cx="8077200" cy="1600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Structural &amp; Vegetative Measures</a:t>
            </a:r>
            <a:endParaRPr lang="en-US" sz="4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Ds2 – Temporary Vegetation</a:t>
            </a:r>
            <a:endParaRPr lang="en-US" dirty="0"/>
          </a:p>
        </p:txBody>
      </p:sp>
      <p:pic>
        <p:nvPicPr>
          <p:cNvPr id="4099" name="Picture 3" descr="C:\Users\bhart\Desktop\Ds2b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248400" cy="46863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981200"/>
            <a:ext cx="1981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Area in need of temporary </a:t>
            </a:r>
          </a:p>
          <a:p>
            <a:pPr algn="ctr"/>
            <a:r>
              <a:rPr lang="en-US" dirty="0" smtClean="0"/>
              <a:t>seeding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Ds2 – Temporary Vegetation</a:t>
            </a:r>
          </a:p>
        </p:txBody>
      </p:sp>
      <p:pic>
        <p:nvPicPr>
          <p:cNvPr id="3" name="Picture 4" descr="C:\Users\bhart\Desktop\Ds2i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581775" cy="43676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2209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adequate stand has failed to emerge. Re-seeding may be</a:t>
            </a:r>
          </a:p>
          <a:p>
            <a:pPr algn="ctr"/>
            <a:r>
              <a:rPr lang="en-US" dirty="0" smtClean="0"/>
              <a:t> needed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4800600"/>
            <a:ext cx="2209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Sedimentation can also inhibit plant growth by screening out </a:t>
            </a:r>
          </a:p>
          <a:p>
            <a:pPr algn="ctr"/>
            <a:r>
              <a:rPr lang="en-US" dirty="0" smtClean="0"/>
              <a:t>sunlight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Ds2 – Temporary Vegetation</a:t>
            </a:r>
          </a:p>
        </p:txBody>
      </p:sp>
      <p:pic>
        <p:nvPicPr>
          <p:cNvPr id="3" name="Picture 2" descr="C:\Users\bhart\Desktop\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324600" cy="47434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1865889"/>
            <a:ext cx="2209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stabilized stand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5486400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top growth of 6” should be maintained at all</a:t>
            </a:r>
          </a:p>
          <a:p>
            <a:pPr algn="ctr"/>
            <a:r>
              <a:rPr lang="en-US" dirty="0" smtClean="0"/>
              <a:t>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76" y="533400"/>
            <a:ext cx="7772400" cy="1828800"/>
          </a:xfrm>
        </p:spPr>
        <p:txBody>
          <a:bodyPr/>
          <a:lstStyle/>
          <a:p>
            <a:r>
              <a:rPr lang="en-US" dirty="0" smtClean="0"/>
              <a:t>Structural Measures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14600" y="2743200"/>
            <a:ext cx="4572000" cy="14548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 Maintenance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0790"/>
            <a:ext cx="6172200" cy="53410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 – Construction Exit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396" y="1295400"/>
            <a:ext cx="2667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shall be maintained in a condition that will not</a:t>
            </a:r>
          </a:p>
          <a:p>
            <a:pPr algn="ctr"/>
            <a:r>
              <a:rPr lang="en-US" dirty="0" smtClean="0"/>
              <a:t> allow mud onto the streets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3494344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Geotextile underliner?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257800" y="3494344"/>
            <a:ext cx="2057400" cy="32316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3145" y="3676471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Mud shall be immediately removed from </a:t>
            </a:r>
          </a:p>
          <a:p>
            <a:pPr algn="ctr"/>
            <a:r>
              <a:rPr lang="en-US" dirty="0" smtClean="0"/>
              <a:t>roadway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858045" y="2590801"/>
            <a:ext cx="2261403" cy="10856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5200" y="5334000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Refresh stone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410200" y="5334000"/>
            <a:ext cx="1905000" cy="32316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– Construction Exit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96902"/>
            <a:ext cx="6400800" cy="48006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22358" y="198120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</a:t>
            </a:r>
          </a:p>
          <a:p>
            <a:pPr algn="ctr"/>
            <a:r>
              <a:rPr lang="en-US" dirty="0" smtClean="0"/>
              <a:t>Construction Exit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8645" y="2155746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should be periodically dressed with 1.5” </a:t>
            </a:r>
          </a:p>
          <a:p>
            <a:pPr algn="ctr"/>
            <a:r>
              <a:rPr lang="en-US" dirty="0" smtClean="0"/>
              <a:t>– 3.5” 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" y="1857191"/>
            <a:ext cx="4695463" cy="3521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1143000"/>
          </a:xfrm>
        </p:spPr>
        <p:txBody>
          <a:bodyPr/>
          <a:lstStyle/>
          <a:p>
            <a:r>
              <a:rPr lang="en-US" dirty="0" smtClean="0"/>
              <a:t>Dn1 – Temporary </a:t>
            </a:r>
            <a:r>
              <a:rPr lang="en-US" dirty="0" err="1" smtClean="0"/>
              <a:t>Downdrain</a:t>
            </a:r>
            <a:endParaRPr lang="en-US" dirty="0"/>
          </a:p>
        </p:txBody>
      </p:sp>
      <p:pic>
        <p:nvPicPr>
          <p:cNvPr id="4" name="Picture 4" descr="112806 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76" y="2164981"/>
            <a:ext cx="5181821" cy="3886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1882917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dike ridge over top of the pipe was not properly </a:t>
            </a:r>
          </a:p>
          <a:p>
            <a:pPr algn="ctr"/>
            <a:r>
              <a:rPr lang="en-US" dirty="0" smtClean="0"/>
              <a:t>compacted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103674"/>
            <a:ext cx="2667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the maximum drainage area is being exceeded for each structure, a design </a:t>
            </a:r>
          </a:p>
          <a:p>
            <a:pPr algn="ctr"/>
            <a:r>
              <a:rPr lang="en-US" dirty="0" smtClean="0"/>
              <a:t>change would be needed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392" y="1483574"/>
            <a:ext cx="3200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Improper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dirty="0" smtClean="0"/>
              <a:t>Dn1 – Temporary </a:t>
            </a:r>
            <a:r>
              <a:rPr lang="en-US" dirty="0" err="1" smtClean="0"/>
              <a:t>Downdrain</a:t>
            </a:r>
            <a:endParaRPr lang="en-US" dirty="0"/>
          </a:p>
        </p:txBody>
      </p:sp>
      <p:pic>
        <p:nvPicPr>
          <p:cNvPr id="4" name="Picture 4" descr="4 16 07 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838" y="1752600"/>
            <a:ext cx="6445250" cy="4834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7050" y="5943600"/>
            <a:ext cx="2362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stabilized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1967" y="1914597"/>
            <a:ext cx="1828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Stakes should always be used to </a:t>
            </a:r>
          </a:p>
          <a:p>
            <a:pPr algn="ctr"/>
            <a:r>
              <a:rPr lang="en-US" dirty="0" smtClean="0"/>
              <a:t>anchor pipe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6788150" y="3886200"/>
            <a:ext cx="450850" cy="20574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2656367" y="3114926"/>
            <a:ext cx="620233" cy="105485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1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Rt</a:t>
            </a:r>
            <a:r>
              <a:rPr lang="en-US" dirty="0" smtClean="0"/>
              <a:t> - Retrofit</a:t>
            </a:r>
            <a:endParaRPr lang="en-US" dirty="0"/>
          </a:p>
        </p:txBody>
      </p:sp>
      <p:pic>
        <p:nvPicPr>
          <p:cNvPr id="4" name="Picture 4" descr="100_14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7087427" cy="47244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41020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Rt</a:t>
            </a:r>
            <a:r>
              <a:rPr lang="en-US" dirty="0" smtClean="0"/>
              <a:t> shall be cleaned out at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2658070"/>
            <a:ext cx="2667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Rt</a:t>
            </a:r>
            <a:r>
              <a:rPr lang="en-US" dirty="0" smtClean="0"/>
              <a:t> should have 1” holes that are 8-10”</a:t>
            </a:r>
          </a:p>
          <a:p>
            <a:pPr algn="ctr"/>
            <a:r>
              <a:rPr lang="en-US" dirty="0" smtClean="0"/>
              <a:t> apart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5600700" y="3581400"/>
            <a:ext cx="1104900" cy="8687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0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 - Retrofit</a:t>
            </a:r>
          </a:p>
        </p:txBody>
      </p:sp>
      <p:pic>
        <p:nvPicPr>
          <p:cNvPr id="2050" name="Picture 2" descr="C:\Users\bhart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6549538" cy="4921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8288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Rt</a:t>
            </a:r>
            <a:r>
              <a:rPr lang="en-US" dirty="0" smtClean="0"/>
              <a:t> shall be affixed to the outlet control structure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" y="3710651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1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328"/>
            <a:ext cx="8229600" cy="4525963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A series of properly designed, installed, and </a:t>
            </a:r>
            <a:r>
              <a:rPr lang="en-US" b="1" dirty="0" smtClean="0">
                <a:solidFill>
                  <a:schemeClr val="accent4"/>
                </a:solidFill>
              </a:rPr>
              <a:t>MAINTAINED</a:t>
            </a:r>
            <a:r>
              <a:rPr lang="en-US" dirty="0" smtClean="0"/>
              <a:t> BMPs shall constitute a complete defense to any regulatory enforcement</a:t>
            </a:r>
          </a:p>
          <a:p>
            <a:pPr>
              <a:buSzPct val="100000"/>
            </a:pPr>
            <a:r>
              <a:rPr lang="en-US" dirty="0" smtClean="0"/>
              <a:t>A BMP cannot function properly if it is not being properly maintained</a:t>
            </a:r>
          </a:p>
          <a:p>
            <a:pPr>
              <a:buSzPct val="100000"/>
            </a:pPr>
            <a:r>
              <a:rPr lang="en-US" dirty="0" smtClean="0"/>
              <a:t>Permittees should be inspecting BMPs on a daily, weekly, and monthly basis</a:t>
            </a:r>
          </a:p>
          <a:p>
            <a:pPr>
              <a:buSzPct val="100000"/>
            </a:pPr>
            <a:r>
              <a:rPr lang="en-US" dirty="0" smtClean="0"/>
              <a:t>All reporting to EPD is to be done </a:t>
            </a:r>
            <a:r>
              <a:rPr lang="en-US" dirty="0" smtClean="0">
                <a:solidFill>
                  <a:schemeClr val="accent1"/>
                </a:solidFill>
              </a:rPr>
              <a:t>electronically</a:t>
            </a:r>
            <a:r>
              <a:rPr lang="en-US" dirty="0" smtClean="0"/>
              <a:t> in GEOS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 dirty="0" err="1" smtClean="0"/>
              <a:t>Sk</a:t>
            </a:r>
            <a:r>
              <a:rPr lang="en-US" dirty="0" smtClean="0"/>
              <a:t> – Floating Surface Skimmer</a:t>
            </a:r>
            <a:endParaRPr lang="en-US" dirty="0"/>
          </a:p>
        </p:txBody>
      </p:sp>
      <p:pic>
        <p:nvPicPr>
          <p:cNvPr id="1026" name="Picture 2" descr="\\archivehq\archive-bhart\Overviews\Sugar Hill 4-27-2016\Sugar Hill Overview\Sugar Hill Pics\HE\IMG_0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543674" cy="490775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1865889"/>
            <a:ext cx="29765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Skimmer shall be freed from the accumulated sediment to allow</a:t>
            </a:r>
          </a:p>
          <a:p>
            <a:pPr algn="ctr"/>
            <a:r>
              <a:rPr lang="en-US" dirty="0" smtClean="0"/>
              <a:t> normal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dirty="0" err="1"/>
              <a:t>Sk</a:t>
            </a:r>
            <a:r>
              <a:rPr lang="en-US" dirty="0"/>
              <a:t> – Floating Surface Skimmer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451600" cy="4838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18288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Skimmer resting on metal bar out of the accumulated </a:t>
            </a:r>
          </a:p>
          <a:p>
            <a:pPr algn="ctr"/>
            <a:r>
              <a:rPr lang="en-US" dirty="0" smtClean="0"/>
              <a:t>sediment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en-US" sz="4400" dirty="0" smtClean="0"/>
              <a:t>St – Storm Drain Outlet Protection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95450"/>
            <a:ext cx="6578600" cy="4933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0" y="1837480"/>
            <a:ext cx="2362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Pond should discharge clean water. This should be cleaned out and</a:t>
            </a:r>
          </a:p>
          <a:p>
            <a:pPr algn="ctr"/>
            <a:r>
              <a:rPr lang="en-US" dirty="0" smtClean="0"/>
              <a:t> riprap replaced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4200" dirty="0"/>
              <a:t>St – Storm Drain Outlet Protection</a:t>
            </a:r>
          </a:p>
        </p:txBody>
      </p:sp>
      <p:pic>
        <p:nvPicPr>
          <p:cNvPr id="1026" name="Picture 2" descr="\\topsoil.gaswcc.local\usershares\bruzowicz\mydocs\Overviews\City of Atlanta Overview Pics 2012\P10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12791"/>
            <a:ext cx="7206240" cy="452750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9812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incorrect installation can lead to additional </a:t>
            </a:r>
          </a:p>
          <a:p>
            <a:pPr algn="ctr"/>
            <a:r>
              <a:rPr lang="en-US" dirty="0" smtClean="0"/>
              <a:t>maintenance needs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2552700" y="3181529"/>
            <a:ext cx="1181100" cy="89501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0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US" sz="4200" dirty="0" smtClean="0"/>
              <a:t>St – Storm Drain Outlet Protection</a:t>
            </a:r>
            <a:endParaRPr lang="en-US" sz="4200" dirty="0"/>
          </a:p>
        </p:txBody>
      </p:sp>
      <p:pic>
        <p:nvPicPr>
          <p:cNvPr id="4" name="Picture 5" descr="IMG_5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752600"/>
            <a:ext cx="7162800" cy="4525963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5410200"/>
            <a:ext cx="198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Outlet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pic>
        <p:nvPicPr>
          <p:cNvPr id="4" name="Picture 4" descr="100_0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714514"/>
            <a:ext cx="7086600" cy="47238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7912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shall be cleaned out at ½</a:t>
            </a:r>
          </a:p>
          <a:p>
            <a:pPr algn="ctr"/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93948" y="318403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row is completely full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562600" y="3830361"/>
            <a:ext cx="1212448" cy="8178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76700" y="3184030"/>
            <a:ext cx="914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</a:p>
          <a:p>
            <a:pPr algn="ctr"/>
            <a:r>
              <a:rPr lang="en-US" dirty="0" smtClean="0"/>
              <a:t> Row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4533900" y="3830361"/>
            <a:ext cx="104775" cy="4368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22863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space between the rows should be at least 36”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476500" y="3209630"/>
            <a:ext cx="571500" cy="89933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9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uzowicz\Desktop\Files\Presentations\Ben\Newton Co Images\Subdivsion Pictures\Avonlea Liela\Hinton Chase\21207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662577"/>
            <a:ext cx="7138988" cy="4982509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548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is to maintain 80% of its properly designed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hart\Desktop\S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8669"/>
            <a:ext cx="6497698" cy="487778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7350" y="1771055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Silt fence is to be trenched in a minimum of 6</a:t>
            </a:r>
          </a:p>
          <a:p>
            <a:pPr algn="ctr"/>
            <a:r>
              <a:rPr lang="en-US" dirty="0" smtClean="0"/>
              <a:t> inches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the Right BMPs?</a:t>
            </a:r>
            <a:endParaRPr lang="en-US" dirty="0"/>
          </a:p>
        </p:txBody>
      </p:sp>
      <p:pic>
        <p:nvPicPr>
          <p:cNvPr id="4" name="Picture 4" descr="11 26 07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14500"/>
            <a:ext cx="4953000" cy="37035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819400"/>
            <a:ext cx="4622800" cy="34671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19800" y="15240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is not designed to be placed in </a:t>
            </a:r>
          </a:p>
          <a:p>
            <a:pPr algn="ctr"/>
            <a:r>
              <a:rPr lang="en-US" dirty="0" smtClean="0"/>
              <a:t>concentrated flow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629400" y="2724329"/>
            <a:ext cx="571500" cy="200007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5626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sediment storage BMP would be a better choice for </a:t>
            </a:r>
          </a:p>
          <a:p>
            <a:pPr algn="ctr"/>
            <a:r>
              <a:rPr lang="en-US" dirty="0" smtClean="0"/>
              <a:t>this area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2247900" y="3581400"/>
            <a:ext cx="114300" cy="19812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Sd2 – Curb Inlet Protection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833" y="1876439"/>
            <a:ext cx="5655733" cy="424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9699" y="2065894"/>
            <a:ext cx="2362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589567"/>
            <a:ext cx="4267200" cy="4572000"/>
          </a:xfrm>
        </p:spPr>
        <p:txBody>
          <a:bodyPr>
            <a:normAutofit fontScale="92500"/>
          </a:bodyPr>
          <a:lstStyle/>
          <a:p>
            <a:pPr>
              <a:buSzPct val="100000"/>
            </a:pPr>
            <a:r>
              <a:rPr lang="en-US" dirty="0" smtClean="0"/>
              <a:t>The current 2016 edition of the </a:t>
            </a:r>
            <a:r>
              <a:rPr lang="en-US" i="1" dirty="0" smtClean="0"/>
              <a:t>Field Manual for Erosion &amp; Sediment Control in Georgia </a:t>
            </a:r>
            <a:r>
              <a:rPr lang="en-US" dirty="0" smtClean="0"/>
              <a:t>contains maintenance requirements for each structural and vegetative BMP</a:t>
            </a:r>
          </a:p>
          <a:p>
            <a:pPr>
              <a:buSzPct val="100000"/>
            </a:pPr>
            <a:r>
              <a:rPr lang="en-US" dirty="0" smtClean="0"/>
              <a:t>Can be found at: </a:t>
            </a:r>
          </a:p>
          <a:p>
            <a:pPr marL="393192" lvl="1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www.gaswcc.georgia.gov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Manual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8333"/>
          <a:stretch/>
        </p:blipFill>
        <p:spPr bwMode="auto">
          <a:xfrm rot="5400000">
            <a:off x="132526" y="2763073"/>
            <a:ext cx="4802245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4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Sd2 – Curb Inlet Protection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1100" y="5165559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 shall be removed from curb inlet protection</a:t>
            </a:r>
          </a:p>
          <a:p>
            <a:pPr algn="ctr"/>
            <a:r>
              <a:rPr lang="en-US" dirty="0" smtClean="0"/>
              <a:t> immediately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07" y="2514600"/>
            <a:ext cx="4814093" cy="361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11124"/>
            <a:ext cx="4419600" cy="33147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19600" y="14478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inlet cannot drain properly, ponding can occur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Sd2 – Inlet Protection</a:t>
            </a:r>
            <a:endParaRPr lang="en-US" dirty="0"/>
          </a:p>
        </p:txBody>
      </p:sp>
      <p:pic>
        <p:nvPicPr>
          <p:cNvPr id="2050" name="Picture 2" descr="\\archivehq\archive-bhart\Overviews\Columbus 3-16-2016\Pics\P102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380163" cy="4785122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47281" y="4800600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Sd2 installation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3733800"/>
            <a:ext cx="90408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Sd2-BB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00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4600" dirty="0" smtClean="0"/>
              <a:t>Sd2 – Excavated Inlet Protection</a:t>
            </a:r>
            <a:endParaRPr lang="en-US" sz="4600" dirty="0"/>
          </a:p>
        </p:txBody>
      </p:sp>
      <p:pic>
        <p:nvPicPr>
          <p:cNvPr id="4" name="Picture 5" descr="100_1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858000" cy="4889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1884581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Sd2 shall be cleaned out at ½</a:t>
            </a:r>
          </a:p>
          <a:p>
            <a:pPr algn="ctr"/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6576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Filter fabric and frame should be</a:t>
            </a:r>
          </a:p>
          <a:p>
            <a:pPr algn="ctr"/>
            <a:r>
              <a:rPr lang="en-US" dirty="0" smtClean="0"/>
              <a:t> replaced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791200" y="2743200"/>
            <a:ext cx="1943100" cy="9144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8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/>
          <a:lstStyle/>
          <a:p>
            <a:r>
              <a:rPr lang="en-US" sz="4600" dirty="0"/>
              <a:t>Sd2 – Excavated Inlet Protection</a:t>
            </a:r>
          </a:p>
        </p:txBody>
      </p:sp>
      <p:pic>
        <p:nvPicPr>
          <p:cNvPr id="4" name="Picture 4" descr="9 13 07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5364480" cy="49902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1894106"/>
            <a:ext cx="24536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excavated Sd2 shown in conjunction with a</a:t>
            </a:r>
          </a:p>
          <a:p>
            <a:pPr algn="ctr"/>
            <a:r>
              <a:rPr lang="en-US" dirty="0" smtClean="0"/>
              <a:t> Filter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4400" dirty="0" smtClean="0"/>
              <a:t>Sd3 – Temporary Sediment Basin</a:t>
            </a:r>
            <a:endParaRPr lang="en-US" sz="4400" dirty="0"/>
          </a:p>
        </p:txBody>
      </p:sp>
      <p:pic>
        <p:nvPicPr>
          <p:cNvPr id="4" name="Picture 4" descr="72606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0"/>
            <a:ext cx="4470400" cy="33528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67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Sd3 shall be cleaned out at</a:t>
            </a:r>
          </a:p>
          <a:p>
            <a:pPr algn="ctr"/>
            <a:r>
              <a:rPr lang="en-US" dirty="0" smtClean="0"/>
              <a:t>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62250"/>
            <a:ext cx="4614797" cy="3461098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3505200" y="1947565"/>
            <a:ext cx="2209800" cy="7575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6896100" y="2599730"/>
            <a:ext cx="0" cy="24294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5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Clean-out Marker</a:t>
            </a:r>
            <a:endParaRPr lang="en-US" dirty="0"/>
          </a:p>
        </p:txBody>
      </p:sp>
      <p:pic>
        <p:nvPicPr>
          <p:cNvPr id="4" name="Picture 4" descr="5 25 07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52600"/>
            <a:ext cx="7086600" cy="47077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sz="4600" dirty="0" smtClean="0"/>
              <a:t>Sd4 – Temporary Sediment Trap</a:t>
            </a:r>
            <a:endParaRPr lang="en-US" sz="4600" dirty="0"/>
          </a:p>
        </p:txBody>
      </p:sp>
      <p:pic>
        <p:nvPicPr>
          <p:cNvPr id="1026" name="Picture 2" descr="C:\Users\bhart\Desktop\100_2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599"/>
            <a:ext cx="6454775" cy="4840831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19050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Sd4 shall be cleaned out at</a:t>
            </a:r>
          </a:p>
          <a:p>
            <a:pPr algn="ctr"/>
            <a:r>
              <a:rPr lang="en-US" dirty="0" smtClean="0"/>
              <a:t>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2857500" y="2828330"/>
            <a:ext cx="190500" cy="5244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</a:t>
            </a:r>
            <a:r>
              <a:rPr lang="en-US" dirty="0" smtClean="0"/>
              <a:t> - Topsoil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6629400" cy="497205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1828800"/>
            <a:ext cx="2362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Stockpile should be stabilized with temporary vegetative </a:t>
            </a:r>
          </a:p>
          <a:p>
            <a:pPr algn="ctr"/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48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Stockpile should be contained by sediment barriers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2781300" y="3306128"/>
            <a:ext cx="1905000" cy="42767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6019800" y="4800600"/>
            <a:ext cx="571500" cy="6858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0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r>
              <a:rPr lang="en-US" dirty="0" smtClean="0"/>
              <a:t>Remember to use the approved ES&amp;PC Plan &amp; Field Manual for guidance when it comes to maintenance requirements</a:t>
            </a:r>
          </a:p>
          <a:p>
            <a:pPr>
              <a:buSzPct val="100000"/>
            </a:pPr>
            <a:r>
              <a:rPr lang="en-US" dirty="0" smtClean="0"/>
              <a:t>Failure to maintain BMPs can result in possible enforcement, loss of resources (time, money, </a:t>
            </a:r>
            <a:r>
              <a:rPr lang="en-US" dirty="0" err="1" smtClean="0"/>
              <a:t>etc</a:t>
            </a:r>
            <a:r>
              <a:rPr lang="en-US" dirty="0" smtClean="0"/>
              <a:t>…), and even civil suits</a:t>
            </a:r>
          </a:p>
          <a:p>
            <a:pPr>
              <a:buSzPct val="100000"/>
            </a:pPr>
            <a:r>
              <a:rPr lang="en-US" dirty="0" smtClean="0"/>
              <a:t>Using a </a:t>
            </a:r>
            <a:r>
              <a:rPr lang="en-US" u="sng" dirty="0" smtClean="0">
                <a:solidFill>
                  <a:schemeClr val="accent4"/>
                </a:solidFill>
              </a:rPr>
              <a:t>series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of sound BMPs that are properly (1) designed, (2) installed, and (3) maintained is the only way to prevent problems from occurring on site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05200" y="2931712"/>
            <a:ext cx="4989513" cy="1945088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GSWCC</a:t>
            </a:r>
          </a:p>
          <a:p>
            <a:r>
              <a:rPr lang="en-US" sz="3100" dirty="0"/>
              <a:t>Urban Program</a:t>
            </a:r>
          </a:p>
          <a:p>
            <a:r>
              <a:rPr lang="en-US" sz="3100" dirty="0" smtClean="0"/>
              <a:t>4310 Lexington Road</a:t>
            </a:r>
            <a:endParaRPr lang="en-US" sz="3100" dirty="0"/>
          </a:p>
          <a:p>
            <a:r>
              <a:rPr lang="en-US" sz="3100" dirty="0"/>
              <a:t>Athens, GA </a:t>
            </a:r>
            <a:r>
              <a:rPr lang="en-US" sz="3100" dirty="0" smtClean="0"/>
              <a:t>30605</a:t>
            </a:r>
            <a:endParaRPr lang="en-US" sz="3100" dirty="0"/>
          </a:p>
          <a:p>
            <a:r>
              <a:rPr lang="en-US" sz="3100" dirty="0"/>
              <a:t>(706) 552-4474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96811"/>
            <a:ext cx="2667000" cy="6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6" y="1418552"/>
            <a:ext cx="6228464" cy="47536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(Sd1)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36837"/>
            <a:ext cx="4038600" cy="2697163"/>
          </a:xfrm>
        </p:spPr>
        <p:txBody>
          <a:bodyPr/>
          <a:lstStyle/>
          <a:p>
            <a:pPr lvl="1"/>
            <a:r>
              <a:rPr lang="en-US" dirty="0" smtClean="0"/>
              <a:t>Lime requirements</a:t>
            </a:r>
          </a:p>
          <a:p>
            <a:pPr lvl="1"/>
            <a:r>
              <a:rPr lang="en-US" dirty="0" smtClean="0"/>
              <a:t>Fertilizer requirements</a:t>
            </a:r>
          </a:p>
          <a:p>
            <a:pPr lvl="1"/>
            <a:r>
              <a:rPr lang="en-US" dirty="0" smtClean="0"/>
              <a:t>Mulching </a:t>
            </a:r>
          </a:p>
          <a:p>
            <a:pPr lvl="1"/>
            <a:r>
              <a:rPr lang="en-US" dirty="0" smtClean="0"/>
              <a:t>Re-seeding</a:t>
            </a:r>
          </a:p>
          <a:p>
            <a:pPr lvl="1"/>
            <a:r>
              <a:rPr lang="en-US" dirty="0" smtClean="0"/>
              <a:t>Mowing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636837"/>
            <a:ext cx="4038600" cy="2544763"/>
          </a:xfrm>
        </p:spPr>
        <p:txBody>
          <a:bodyPr/>
          <a:lstStyle/>
          <a:p>
            <a:pPr lvl="1"/>
            <a:r>
              <a:rPr lang="en-US" dirty="0" smtClean="0"/>
              <a:t>Inspections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De-mucking</a:t>
            </a:r>
          </a:p>
          <a:p>
            <a:pPr lvl="1"/>
            <a:r>
              <a:rPr lang="en-US" dirty="0" smtClean="0"/>
              <a:t>Clean-out depths</a:t>
            </a:r>
          </a:p>
          <a:p>
            <a:pPr lvl="1"/>
            <a:r>
              <a:rPr lang="en-US" dirty="0" smtClean="0"/>
              <a:t>Replacing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Look For</a:t>
            </a:r>
            <a:endParaRPr lang="en-US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609600" y="1828800"/>
            <a:ext cx="4040188" cy="762000"/>
          </a:xfrm>
          <a:prstGeom prst="rect">
            <a:avLst/>
          </a:prstGeom>
          <a:solidFill>
            <a:srgbClr val="2DA2BF"/>
          </a:solidFill>
          <a:ln w="9652">
            <a:solidFill>
              <a:srgbClr val="2DA2BF"/>
            </a:solidFill>
            <a:miter lim="800000"/>
          </a:ln>
        </p:spPr>
        <p:txBody>
          <a:bodyPr vert="horz" lIns="182880" anchor="ctr">
            <a:normAutofit/>
          </a:bodyPr>
          <a:lstStyle>
            <a:lvl1pPr mar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4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Vegetative Measures</a:t>
            </a: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4876800" y="1828800"/>
            <a:ext cx="4040188" cy="762000"/>
          </a:xfrm>
          <a:prstGeom prst="rect">
            <a:avLst/>
          </a:prstGeom>
          <a:solidFill>
            <a:srgbClr val="2DA2BF"/>
          </a:solidFill>
          <a:ln w="9652">
            <a:solidFill>
              <a:srgbClr val="2DA2BF"/>
            </a:solidFill>
            <a:miter lim="800000"/>
          </a:ln>
        </p:spPr>
        <p:txBody>
          <a:bodyPr vert="horz" lIns="182880" anchor="ctr">
            <a:normAutofit/>
          </a:bodyPr>
          <a:lstStyle>
            <a:lvl1pPr mar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4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lang="en-US" dirty="0" smtClean="0">
                <a:solidFill>
                  <a:sysClr val="window" lastClr="FFFFFF"/>
                </a:solidFill>
              </a:rPr>
              <a:t>Structural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Measures</a:t>
            </a:r>
          </a:p>
        </p:txBody>
      </p:sp>
    </p:spTree>
    <p:extLst>
      <p:ext uri="{BB962C8B-B14F-4D97-AF65-F5344CB8AC3E}">
        <p14:creationId xmlns:p14="http://schemas.microsoft.com/office/powerpoint/2010/main" val="8139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7313"/>
            <a:ext cx="3886200" cy="2913611"/>
          </a:xfrm>
          <a:ln w="9525">
            <a:solidFill>
              <a:schemeClr val="accent1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59101" cy="4887433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en-US" sz="2200" dirty="0" smtClean="0"/>
              <a:t>If any BMP is in need of maintenance, it should be noted in the permittee inspection reports</a:t>
            </a:r>
          </a:p>
          <a:p>
            <a:pPr>
              <a:buSzPct val="100000"/>
            </a:pPr>
            <a:r>
              <a:rPr lang="en-US" sz="2200" dirty="0" smtClean="0"/>
              <a:t>Include all observations related to each individual BMP</a:t>
            </a:r>
          </a:p>
          <a:p>
            <a:pPr>
              <a:buSzPct val="100000"/>
            </a:pPr>
            <a:r>
              <a:rPr lang="en-US" sz="2200" dirty="0" smtClean="0"/>
              <a:t>Document on the reports the fix for each maintenance requirement</a:t>
            </a:r>
          </a:p>
          <a:p>
            <a:pPr>
              <a:buSzPct val="100000"/>
            </a:pPr>
            <a:r>
              <a:rPr lang="en-US" sz="2200" dirty="0" smtClean="0"/>
              <a:t>Document compliant BMPs on all inspection reports as well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76" y="685800"/>
            <a:ext cx="7772400" cy="1828800"/>
          </a:xfrm>
        </p:spPr>
        <p:txBody>
          <a:bodyPr/>
          <a:lstStyle/>
          <a:p>
            <a:r>
              <a:rPr lang="en-US" dirty="0" smtClean="0"/>
              <a:t>Vegetative Measures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90800" y="2743200"/>
            <a:ext cx="4572000" cy="21736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 Maintenance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Ds1 - Mulching</a:t>
            </a:r>
            <a:endParaRPr lang="en-US" dirty="0"/>
          </a:p>
        </p:txBody>
      </p:sp>
      <p:pic>
        <p:nvPicPr>
          <p:cNvPr id="3074" name="Picture 2" descr="C:\Users\bhart\Desktop\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85924"/>
            <a:ext cx="6400800" cy="47961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2807137"/>
            <a:ext cx="1828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90% cover is not being</a:t>
            </a:r>
          </a:p>
          <a:p>
            <a:pPr algn="ctr"/>
            <a:r>
              <a:rPr lang="en-US" dirty="0" smtClean="0"/>
              <a:t> maintained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4648200" y="3730467"/>
            <a:ext cx="228600" cy="152733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Ds1 - Mulching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400800" cy="4800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76400" y="1828800"/>
            <a:ext cx="1828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Straw/hay shall be at a depth of 2”-4”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2590800" y="2752130"/>
            <a:ext cx="914400" cy="10578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980</TotalTime>
  <Words>976</Words>
  <Application>Microsoft Office PowerPoint</Application>
  <PresentationFormat>On-screen Show (4:3)</PresentationFormat>
  <Paragraphs>211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Concourse</vt:lpstr>
      <vt:lpstr>Common Issues  on Site</vt:lpstr>
      <vt:lpstr>Maintenance</vt:lpstr>
      <vt:lpstr>Field Manual</vt:lpstr>
      <vt:lpstr>Example (Sd1)</vt:lpstr>
      <vt:lpstr>What to Look For</vt:lpstr>
      <vt:lpstr>Documentation</vt:lpstr>
      <vt:lpstr>Vegetative Measures</vt:lpstr>
      <vt:lpstr>Ds1 - Mulching</vt:lpstr>
      <vt:lpstr>Ds1 - Mulching</vt:lpstr>
      <vt:lpstr>Ds2 – Temporary Vegetation</vt:lpstr>
      <vt:lpstr>Ds2 – Temporary Vegetation</vt:lpstr>
      <vt:lpstr>Ds2 – Temporary Vegetation</vt:lpstr>
      <vt:lpstr>Structural Measures</vt:lpstr>
      <vt:lpstr>Co – Construction Exit</vt:lpstr>
      <vt:lpstr>Co – Construction Exit</vt:lpstr>
      <vt:lpstr>Dn1 – Temporary Downdrain</vt:lpstr>
      <vt:lpstr>Dn1 – Temporary Downdrain</vt:lpstr>
      <vt:lpstr>Rt - Retrofit</vt:lpstr>
      <vt:lpstr>Rt - Retrofit</vt:lpstr>
      <vt:lpstr>Sk – Floating Surface Skimmer</vt:lpstr>
      <vt:lpstr>Sk – Floating Surface Skimmer</vt:lpstr>
      <vt:lpstr>St – Storm Drain Outlet Protection</vt:lpstr>
      <vt:lpstr>St – Storm Drain Outlet Protection</vt:lpstr>
      <vt:lpstr>St – Storm Drain Outlet Protection</vt:lpstr>
      <vt:lpstr>Sd1 – Sediment Barrier</vt:lpstr>
      <vt:lpstr>Sd1 – Sediment Barrier</vt:lpstr>
      <vt:lpstr>Sd1 – Sediment Barrier</vt:lpstr>
      <vt:lpstr>Are These the Right BMPs?</vt:lpstr>
      <vt:lpstr>Sd2 – Curb Inlet Protection</vt:lpstr>
      <vt:lpstr>Sd2 – Curb Inlet Protection</vt:lpstr>
      <vt:lpstr>Sd2 – Inlet Protection</vt:lpstr>
      <vt:lpstr>Sd2 – Excavated Inlet Protection</vt:lpstr>
      <vt:lpstr>Sd2 – Excavated Inlet Protection</vt:lpstr>
      <vt:lpstr>Sd3 – Temporary Sediment Basin</vt:lpstr>
      <vt:lpstr>Example Clean-out Marker</vt:lpstr>
      <vt:lpstr>Sd4 – Temporary Sediment Trap</vt:lpstr>
      <vt:lpstr>Tp - Topsoil</vt:lpstr>
      <vt:lpstr>Summary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Hart;Ben Ruzowicz</dc:creator>
  <cp:lastModifiedBy>Jennifer Howell</cp:lastModifiedBy>
  <cp:revision>64</cp:revision>
  <cp:lastPrinted>2018-08-21T20:20:52Z</cp:lastPrinted>
  <dcterms:created xsi:type="dcterms:W3CDTF">2016-05-31T18:06:16Z</dcterms:created>
  <dcterms:modified xsi:type="dcterms:W3CDTF">2018-11-15T15:41:34Z</dcterms:modified>
</cp:coreProperties>
</file>