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86" r:id="rId5"/>
    <p:sldId id="288" r:id="rId6"/>
    <p:sldId id="287" r:id="rId7"/>
    <p:sldId id="260" r:id="rId8"/>
    <p:sldId id="266" r:id="rId9"/>
    <p:sldId id="269" r:id="rId10"/>
    <p:sldId id="267" r:id="rId11"/>
    <p:sldId id="268" r:id="rId12"/>
    <p:sldId id="261" r:id="rId13"/>
    <p:sldId id="270" r:id="rId14"/>
    <p:sldId id="271" r:id="rId15"/>
    <p:sldId id="262" r:id="rId16"/>
    <p:sldId id="273" r:id="rId17"/>
    <p:sldId id="272" r:id="rId18"/>
    <p:sldId id="274" r:id="rId19"/>
    <p:sldId id="263" r:id="rId20"/>
    <p:sldId id="275" r:id="rId21"/>
    <p:sldId id="276" r:id="rId22"/>
    <p:sldId id="277" r:id="rId23"/>
    <p:sldId id="264" r:id="rId24"/>
    <p:sldId id="278" r:id="rId25"/>
    <p:sldId id="279" r:id="rId26"/>
    <p:sldId id="280" r:id="rId27"/>
    <p:sldId id="265" r:id="rId28"/>
    <p:sldId id="281" r:id="rId29"/>
    <p:sldId id="282" r:id="rId30"/>
    <p:sldId id="283" r:id="rId31"/>
    <p:sldId id="284" r:id="rId32"/>
    <p:sldId id="285" r:id="rId33"/>
    <p:sldId id="25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8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FA6CF-FE2E-4BED-BAB7-333D4ACB5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9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75D8DB-29A2-42B9-A9CA-BDD270FC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9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DB-29A2-42B9-A9CA-BDD270FC01E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DB-29A2-42B9-A9CA-BDD270FC01E3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Selective enforcement – EPD enforces the NPDES permit where there is no local issuing authority and also provides selective enforcement in all jurisdictions.  When a city or county can not resolve compliance problems, the problem must be referred to EPD for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DB-29A2-42B9-A9CA-BDD270FC01E3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Georgia is in EPA</a:t>
            </a:r>
            <a:r>
              <a:rPr lang="en-US" baseline="0" dirty="0" smtClean="0"/>
              <a:t> Region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DB-29A2-42B9-A9CA-BDD270FC01E3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931712"/>
            <a:ext cx="6437313" cy="14548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634216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144780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9050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892094"/>
            <a:ext cx="4040188" cy="27467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2094"/>
            <a:ext cx="4041775" cy="27467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39A44B-391A-4EC5-B7F9-65B2816BC0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29600" y="6248400"/>
            <a:ext cx="783432" cy="52466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000" b="0">
                <a:solidFill>
                  <a:schemeClr val="tx1"/>
                </a:solidFill>
              </a:defRPr>
            </a:lvl1pPr>
            <a:extLst/>
          </a:lstStyle>
          <a:p>
            <a:fld id="{F839A44B-391A-4EC5-B7F9-65B2816BC0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Book Antiqua" panose="0204060205030503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pa.gov/cgi-bin/epalink?target=http://www.epa.gov/&amp;logname=epahome&amp;referrer=seal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25" y="609600"/>
            <a:ext cx="8848726" cy="9153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AGENCY ROLES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26" y="4114800"/>
            <a:ext cx="8677674" cy="884193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Level 1B: Advanced </a:t>
            </a:r>
            <a:r>
              <a:rPr lang="en-US" sz="2600" dirty="0" smtClean="0"/>
              <a:t>Fundamentals</a:t>
            </a:r>
          </a:p>
          <a:p>
            <a:pPr algn="l"/>
            <a:r>
              <a:rPr lang="en-US" sz="2000" i="1" dirty="0" smtClean="0"/>
              <a:t>Effective August 2018</a:t>
            </a:r>
            <a:endParaRPr lang="en-US" sz="2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6" y="5638800"/>
            <a:ext cx="3512021" cy="914400"/>
          </a:xfrm>
          <a:prstGeom prst="rect">
            <a:avLst/>
          </a:prstGeom>
        </p:spPr>
      </p:pic>
      <p:pic>
        <p:nvPicPr>
          <p:cNvPr id="1039" name="Picture 15" descr="C:\Users\bhart\Desktop\teamwo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03" y1="55833" x2="4903" y2="55833"/>
                        <a14:foregroundMark x1="8194" y1="70944" x2="8194" y2="70944"/>
                        <a14:foregroundMark x1="7097" y1="81167" x2="7097" y2="81167"/>
                        <a14:foregroundMark x1="9667" y1="85556" x2="9667" y2="85556"/>
                        <a14:foregroundMark x1="6000" y1="87000" x2="6000" y2="87000"/>
                        <a14:foregroundMark x1="17583" y1="49000" x2="17583" y2="49000"/>
                        <a14:foregroundMark x1="15028" y1="83611" x2="15028" y2="83611"/>
                        <a14:foregroundMark x1="16236" y1="86056" x2="16236" y2="86056"/>
                        <a14:foregroundMark x1="41583" y1="66556" x2="41583" y2="66556"/>
                        <a14:foregroundMark x1="77417" y1="65056" x2="77542" y2="47056"/>
                        <a14:foregroundMark x1="63403" y1="62611" x2="62792" y2="74333"/>
                        <a14:foregroundMark x1="50125" y1="70944" x2="49028" y2="40222"/>
                        <a14:foregroundMark x1="49264" y1="29500" x2="51097" y2="45111"/>
                        <a14:foregroundMark x1="47194" y1="43167" x2="48417" y2="29000"/>
                        <a14:foregroundMark x1="64139" y1="85556" x2="64750" y2="80667"/>
                        <a14:foregroundMark x1="49750" y1="30944" x2="50361" y2="28500"/>
                        <a14:foregroundMark x1="51708" y1="33389" x2="51708" y2="33389"/>
                        <a14:foregroundMark x1="51222" y1="30444" x2="51222" y2="30444"/>
                        <a14:foregroundMark x1="43639" y1="82556" x2="43639" y2="82556"/>
                        <a14:foregroundMark x1="14651" y1="68078" x2="14651" y2="68078"/>
                        <a14:foregroundMark x1="48941" y1="19753" x2="48941" y2="19753"/>
                        <a14:foregroundMark x1="61342" y1="82187" x2="61342" y2="82187"/>
                        <a14:foregroundMark x1="60680" y1="85714" x2="60680" y2="85714"/>
                        <a14:backgroundMark x1="8569" y1="82611" x2="8569" y2="82611"/>
                        <a14:backgroundMark x1="35500" y1="72889" x2="35500" y2="72889"/>
                        <a14:backgroundMark x1="31347" y1="67500" x2="31347" y2="67500"/>
                        <a14:backgroundMark x1="26972" y1="79222" x2="26972" y2="79222"/>
                        <a14:backgroundMark x1="27208" y1="57278" x2="27208" y2="57278"/>
                        <a14:backgroundMark x1="48167" y1="69000" x2="48167" y2="69000"/>
                        <a14:backgroundMark x1="48167" y1="48500" x2="48167" y2="48500"/>
                        <a14:backgroundMark x1="50125" y1="49000" x2="50125" y2="49000"/>
                        <a14:backgroundMark x1="48292" y1="41667" x2="48292" y2="41667"/>
                        <a14:backgroundMark x1="70111" y1="78722" x2="70111" y2="78722"/>
                        <a14:backgroundMark x1="70111" y1="56778" x2="70111" y2="56778"/>
                        <a14:backgroundMark x1="50847" y1="34389" x2="50847" y2="34389"/>
                        <a14:backgroundMark x1="39889" y1="66556" x2="39889" y2="66556"/>
                        <a14:backgroundMark x1="6125" y1="49500" x2="6125" y2="49500"/>
                        <a14:backgroundMark x1="83639" y1="23667" x2="95458" y2="64611"/>
                        <a14:backgroundMark x1="95208" y1="49500" x2="95208" y2="49500"/>
                        <a14:backgroundMark x1="35525" y1="64021" x2="35525" y2="64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89"/>
          <a:stretch/>
        </p:blipFill>
        <p:spPr bwMode="auto">
          <a:xfrm>
            <a:off x="990600" y="1905000"/>
            <a:ext cx="7277100" cy="20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524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ook Antiqua" panose="02040602050305030304" pitchFamily="18" charset="0"/>
              </a:rPr>
              <a:t>Local, State, &amp; Federal</a:t>
            </a:r>
            <a:endParaRPr lang="en-US" sz="4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/>
              <a:t>Urban Water Resource Program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Certification Program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Course design and development w/ SAB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Administration of certification program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Offer training opportunities around the </a:t>
            </a:r>
            <a:r>
              <a:rPr lang="en-US" sz="2400" dirty="0" smtClean="0"/>
              <a:t>State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 smtClean="0"/>
              <a:t>Audit approved trainers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Technical Program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Publication of Design and Field Manuals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Development and implementation of Plan Review Checklists</a:t>
            </a:r>
          </a:p>
          <a:p>
            <a:pPr lvl="3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2400" dirty="0"/>
              <a:t>Provides technical assistance to SWCDs, other government agencies, various stakeholders</a:t>
            </a:r>
          </a:p>
          <a:p>
            <a:pPr lvl="1">
              <a:defRPr/>
            </a:pPr>
            <a:r>
              <a:rPr lang="en-US" dirty="0" smtClean="0"/>
              <a:t>Technical </a:t>
            </a:r>
            <a:r>
              <a:rPr lang="en-US" dirty="0"/>
              <a:t>review ES&amp;PC Plans</a:t>
            </a:r>
          </a:p>
          <a:p>
            <a:pPr lvl="1">
              <a:defRPr/>
            </a:pPr>
            <a:r>
              <a:rPr lang="en-US" dirty="0" smtClean="0"/>
              <a:t>Participant </a:t>
            </a:r>
            <a:r>
              <a:rPr lang="en-US" dirty="0"/>
              <a:t>in Complaint Resolution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4300" dirty="0" smtClean="0"/>
              <a:t>GSWCC Role in E&amp;SC in Georgia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9130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09800"/>
            <a:ext cx="8153400" cy="388620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/>
              <a:t>Rural Water Resources Program</a:t>
            </a:r>
          </a:p>
          <a:p>
            <a:pPr lvl="1"/>
            <a:r>
              <a:rPr lang="en-US" dirty="0" smtClean="0"/>
              <a:t>Contact concerning any agricultural type E&amp;SC complaints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300" dirty="0" smtClean="0"/>
              <a:t>GSWCC role in E&amp;SC in Georgia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481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&amp; Water </a:t>
            </a:r>
            <a:br>
              <a:rPr lang="en-US" dirty="0" smtClean="0"/>
            </a:br>
            <a:r>
              <a:rPr lang="en-US" dirty="0" smtClean="0"/>
              <a:t>Conservation Districts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C:\Users\bhart\Desktop\GACD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124200"/>
            <a:ext cx="2076849" cy="20768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89567"/>
            <a:ext cx="4005004" cy="4572000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en-US" altLang="en-US" sz="2800" dirty="0"/>
              <a:t>Created in 1937 by GA legislature</a:t>
            </a:r>
          </a:p>
          <a:p>
            <a:pPr>
              <a:buSzPct val="100000"/>
            </a:pPr>
            <a:r>
              <a:rPr lang="en-US" altLang="en-US" sz="2800" dirty="0" smtClean="0"/>
              <a:t>There are 40 </a:t>
            </a:r>
            <a:r>
              <a:rPr lang="en-US" altLang="en-US" sz="2800" dirty="0"/>
              <a:t>Soil </a:t>
            </a:r>
            <a:r>
              <a:rPr lang="en-US" altLang="en-US" sz="2800" dirty="0" smtClean="0"/>
              <a:t>&amp; Water </a:t>
            </a:r>
            <a:r>
              <a:rPr lang="en-US" altLang="en-US" sz="2800" dirty="0"/>
              <a:t>Conservation Districts in </a:t>
            </a:r>
            <a:r>
              <a:rPr lang="en-US" altLang="en-US" sz="2800" dirty="0" smtClean="0"/>
              <a:t>Georgia with 370 Supervisor positions</a:t>
            </a:r>
            <a:endParaRPr lang="en-US" altLang="en-US" sz="2800" dirty="0"/>
          </a:p>
          <a:p>
            <a:pPr lvl="2"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 dirty="0"/>
              <a:t>Each county has at least two supervisors</a:t>
            </a:r>
          </a:p>
          <a:p>
            <a:pPr lvl="2"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 dirty="0"/>
              <a:t>Supervisors are elected and appointed</a:t>
            </a:r>
          </a:p>
          <a:p>
            <a:pPr lvl="2"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 dirty="0"/>
              <a:t>Unpaid public </a:t>
            </a:r>
            <a:r>
              <a:rPr lang="en-US" altLang="en-US" sz="2000" dirty="0" smtClean="0"/>
              <a:t>servants</a:t>
            </a:r>
            <a:endParaRPr lang="en-US" alt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17" y="554457"/>
            <a:ext cx="4340983" cy="5617743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en-US" dirty="0" smtClean="0"/>
              <a:t>Approve/deny </a:t>
            </a:r>
            <a:r>
              <a:rPr lang="en-US" dirty="0"/>
              <a:t>ES&amp;PC Plans</a:t>
            </a:r>
          </a:p>
          <a:p>
            <a:pPr>
              <a:buSzPct val="100000"/>
              <a:defRPr/>
            </a:pPr>
            <a:r>
              <a:rPr lang="en-US" dirty="0"/>
              <a:t>Participate in District Assessment Teams (DAT) and overview </a:t>
            </a:r>
            <a:r>
              <a:rPr lang="en-US" dirty="0" smtClean="0"/>
              <a:t>Local Issuing Authority </a:t>
            </a:r>
            <a:r>
              <a:rPr lang="en-US" dirty="0"/>
              <a:t>programs</a:t>
            </a:r>
          </a:p>
          <a:p>
            <a:pPr>
              <a:buSzPct val="100000"/>
              <a:defRPr/>
            </a:pPr>
            <a:r>
              <a:rPr lang="en-US" dirty="0"/>
              <a:t>Memorandums of Agreement with </a:t>
            </a:r>
            <a:r>
              <a:rPr lang="en-US" dirty="0" smtClean="0"/>
              <a:t>Local Issuing </a:t>
            </a:r>
            <a:r>
              <a:rPr lang="en-US" dirty="0"/>
              <a:t>A</a:t>
            </a:r>
            <a:r>
              <a:rPr lang="en-US" dirty="0" smtClean="0"/>
              <a:t>uthorities</a:t>
            </a:r>
            <a:endParaRPr lang="en-US" dirty="0"/>
          </a:p>
          <a:p>
            <a:pPr>
              <a:buSzPct val="100000"/>
              <a:defRPr/>
            </a:pPr>
            <a:r>
              <a:rPr lang="en-US" dirty="0"/>
              <a:t>Participant in Conservation partnership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400" dirty="0" smtClean="0"/>
              <a:t>SWCD Role in E&amp;SC in Georgia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842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 Environmental Protection Division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70" y="2971800"/>
            <a:ext cx="51619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accent4"/>
                </a:solidFill>
              </a:rPr>
              <a:t>Environmental Protection </a:t>
            </a:r>
            <a:r>
              <a:rPr lang="en-US" b="1" dirty="0" smtClean="0">
                <a:solidFill>
                  <a:schemeClr val="accent4"/>
                </a:solidFill>
              </a:rPr>
              <a:t>Division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Georgia Department of Natural Resources is a state agency charged with protecting Georgia's air, land, and water resources through the authority of state and federal environmental statutes.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EPD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2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dirty="0"/>
              <a:t>Selective enforcement </a:t>
            </a:r>
          </a:p>
          <a:p>
            <a:pPr>
              <a:buSzPct val="100000"/>
              <a:defRPr/>
            </a:pPr>
            <a:r>
              <a:rPr lang="en-US" dirty="0"/>
              <a:t>Certification/De-certification of Local </a:t>
            </a:r>
            <a:r>
              <a:rPr lang="en-US" dirty="0" smtClean="0"/>
              <a:t>Issuing Authorities</a:t>
            </a:r>
            <a:endParaRPr lang="en-US" dirty="0"/>
          </a:p>
          <a:p>
            <a:pPr>
              <a:buSzPct val="100000"/>
              <a:defRPr/>
            </a:pPr>
            <a:r>
              <a:rPr lang="en-US" dirty="0"/>
              <a:t>Complaint Resolution</a:t>
            </a:r>
          </a:p>
          <a:p>
            <a:pPr>
              <a:buSzPct val="100000"/>
              <a:defRPr/>
            </a:pPr>
            <a:r>
              <a:rPr lang="en-US" dirty="0" smtClean="0"/>
              <a:t>State Waters determinations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EPD Role </a:t>
            </a:r>
            <a:r>
              <a:rPr lang="en-US" dirty="0"/>
              <a:t>in E&amp;SC in Georgia</a:t>
            </a:r>
          </a:p>
        </p:txBody>
      </p:sp>
    </p:spTree>
    <p:extLst>
      <p:ext uri="{BB962C8B-B14F-4D97-AF65-F5344CB8AC3E}">
        <p14:creationId xmlns:p14="http://schemas.microsoft.com/office/powerpoint/2010/main" val="21335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USDA-Natural Resources Conservation Service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6" descr="C:\Users\bhart\Desktop\NRC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74" y="3048000"/>
            <a:ext cx="384849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Local Issuing Authorities (County/Municipality)</a:t>
            </a:r>
          </a:p>
          <a:p>
            <a:pPr>
              <a:buSzPct val="100000"/>
            </a:pP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Georgia Soil &amp; Water Conservation Commission</a:t>
            </a:r>
          </a:p>
          <a:p>
            <a:pPr lvl="1"/>
            <a:r>
              <a:rPr lang="en-US" dirty="0" smtClean="0"/>
              <a:t>Soil &amp; Water Conservation Districts</a:t>
            </a:r>
          </a:p>
          <a:p>
            <a:pPr lvl="1"/>
            <a:r>
              <a:rPr lang="en-US" dirty="0" smtClean="0"/>
              <a:t>Georgia Environmental Protection Division</a:t>
            </a:r>
          </a:p>
          <a:p>
            <a:pPr>
              <a:buSzPct val="100000"/>
            </a:pPr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USDA - Natural Resources Conservation Service</a:t>
            </a:r>
          </a:p>
          <a:p>
            <a:pPr lvl="1"/>
            <a:r>
              <a:rPr lang="en-US" dirty="0" smtClean="0"/>
              <a:t>U.S. Army Corps of Engineers</a:t>
            </a:r>
          </a:p>
          <a:p>
            <a:pPr lvl="1"/>
            <a:r>
              <a:rPr lang="en-US" dirty="0" smtClean="0"/>
              <a:t>Environmental Protection Agency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Agencies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949891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/>
                </a:solidFill>
              </a:rPr>
              <a:t>Natural Resources Conservation Service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of the United States Department of Agriculture provides technical </a:t>
            </a:r>
            <a:r>
              <a:rPr lang="en-US" dirty="0"/>
              <a:t>expertise and conservation planning for farmers, ranchers and forest landowners wanting to make conservation improvements to their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USDA-NRCS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USDA-NRCS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764" y="1981200"/>
            <a:ext cx="19152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dirty="0" smtClean="0"/>
              <a:t>NRCS </a:t>
            </a:r>
            <a:r>
              <a:rPr lang="en-US" altLang="en-US" dirty="0"/>
              <a:t>also operates Service Centers across Georgia to meet the needs of each of </a:t>
            </a:r>
            <a:r>
              <a:rPr lang="en-US" altLang="en-US" dirty="0" smtClean="0"/>
              <a:t>Georgia</a:t>
            </a:r>
            <a:r>
              <a:rPr lang="ja-JP" altLang="en-US" dirty="0"/>
              <a:t>’</a:t>
            </a:r>
            <a:r>
              <a:rPr lang="en-US" altLang="ja-JP" dirty="0"/>
              <a:t>s 159 counties.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69064"/>
            <a:ext cx="4617692" cy="5530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239000" y="1828800"/>
            <a:ext cx="18284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Area 1  Griffin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201 W Solomon St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Griffin, GA 30223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Area 2 Athens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355 E Hancock Ave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Athens, GA 30601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Area 3 Americus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295 Morris </a:t>
            </a:r>
            <a:r>
              <a:rPr lang="en-US" sz="1400" dirty="0" err="1" smtClean="0">
                <a:latin typeface="Cambria" panose="02040503050406030204" pitchFamily="18" charset="0"/>
              </a:rPr>
              <a:t>Dr</a:t>
            </a:r>
            <a:endParaRPr lang="en-US" sz="1400" dirty="0" smtClean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Americus, GA 31719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Area 4 Baxley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239 NE Park Ave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Baxley, GA 31513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State Office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355 E Hancock Ave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Athens, GA 30601</a:t>
            </a:r>
          </a:p>
        </p:txBody>
      </p:sp>
    </p:spTree>
    <p:extLst>
      <p:ext uri="{BB962C8B-B14F-4D97-AF65-F5344CB8AC3E}">
        <p14:creationId xmlns:p14="http://schemas.microsoft.com/office/powerpoint/2010/main" val="238308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dirty="0"/>
              <a:t>Technical review of ES&amp;PC plans </a:t>
            </a:r>
            <a:endParaRPr lang="en-US" dirty="0" smtClean="0"/>
          </a:p>
          <a:p>
            <a:pPr>
              <a:buSzPct val="100000"/>
              <a:defRPr/>
            </a:pPr>
            <a:r>
              <a:rPr lang="en-US" dirty="0" smtClean="0"/>
              <a:t>Technical </a:t>
            </a:r>
            <a:r>
              <a:rPr lang="en-US" dirty="0"/>
              <a:t>guidance and support as </a:t>
            </a:r>
            <a:r>
              <a:rPr lang="en-US" dirty="0" smtClean="0"/>
              <a:t>requested</a:t>
            </a:r>
            <a:endParaRPr lang="en-US" dirty="0"/>
          </a:p>
          <a:p>
            <a:pPr>
              <a:buSzPct val="100000"/>
              <a:defRPr/>
            </a:pPr>
            <a:r>
              <a:rPr lang="en-US" dirty="0"/>
              <a:t>Participant in Conservation Partnership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274638"/>
            <a:ext cx="8786648" cy="1143000"/>
          </a:xfrm>
        </p:spPr>
        <p:txBody>
          <a:bodyPr/>
          <a:lstStyle/>
          <a:p>
            <a:r>
              <a:rPr lang="en-US" sz="4600" dirty="0" smtClean="0"/>
              <a:t>NRCS </a:t>
            </a:r>
            <a:r>
              <a:rPr lang="en-US" sz="4600" dirty="0"/>
              <a:t>R</a:t>
            </a:r>
            <a:r>
              <a:rPr lang="en-US" sz="4600" dirty="0" smtClean="0"/>
              <a:t>ole </a:t>
            </a:r>
            <a:r>
              <a:rPr lang="en-US" sz="4600" dirty="0"/>
              <a:t>in E&amp;SC in Georgia</a:t>
            </a:r>
          </a:p>
        </p:txBody>
      </p:sp>
    </p:spTree>
    <p:extLst>
      <p:ext uri="{BB962C8B-B14F-4D97-AF65-F5344CB8AC3E}">
        <p14:creationId xmlns:p14="http://schemas.microsoft.com/office/powerpoint/2010/main" val="341533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Army Corps </a:t>
            </a:r>
            <a:br>
              <a:rPr lang="en-US" dirty="0" smtClean="0"/>
            </a:br>
            <a:r>
              <a:rPr lang="en-US" dirty="0" smtClean="0"/>
              <a:t>of Engineers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6542" r="5199" b="6555"/>
          <a:stretch/>
        </p:blipFill>
        <p:spPr>
          <a:xfrm>
            <a:off x="4554791" y="3124200"/>
            <a:ext cx="2455609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Regulatory Program of the </a:t>
            </a:r>
            <a:r>
              <a:rPr lang="en-US" b="1" dirty="0" smtClean="0">
                <a:solidFill>
                  <a:schemeClr val="accent4"/>
                </a:solidFill>
              </a:rPr>
              <a:t>United States Army Corps </a:t>
            </a:r>
            <a:r>
              <a:rPr lang="en-US" b="1" dirty="0">
                <a:solidFill>
                  <a:schemeClr val="accent4"/>
                </a:solidFill>
              </a:rPr>
              <a:t>of Engineers</a:t>
            </a:r>
            <a:r>
              <a:rPr lang="en-US" dirty="0"/>
              <a:t> is committed to protecting the Nation's aquatic resources and navigation capacity, while allowing reasonable development through fair and balanced decisions.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20773"/>
          <a:stretch/>
        </p:blipFill>
        <p:spPr>
          <a:xfrm>
            <a:off x="4114801" y="685800"/>
            <a:ext cx="4765158" cy="5527446"/>
          </a:xfr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3265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/>
                <a:latin typeface="Cambria" panose="02040503050406030204" pitchFamily="18" charset="0"/>
              </a:rPr>
              <a:t>Savannah District</a:t>
            </a:r>
          </a:p>
          <a:p>
            <a:r>
              <a:rPr lang="en-US" sz="1600" dirty="0" smtClean="0">
                <a:effectLst/>
                <a:latin typeface="Cambria" panose="02040503050406030204" pitchFamily="18" charset="0"/>
              </a:rPr>
              <a:t>Regulatory Division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U.S. Army Corps of Engineers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ATTN: CESAS-RD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100 West Oglethorpe Avenue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Savannah, Georgia 31401-3604</a:t>
            </a:r>
            <a:endParaRPr lang="en-US" sz="1200" dirty="0" smtClean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674007"/>
            <a:ext cx="3177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/>
                <a:latin typeface="Cambria" panose="02040503050406030204" pitchFamily="18" charset="0"/>
              </a:rPr>
              <a:t>Coastal Branch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U.S. Army Corps of Engineers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ATTN: CESAS-RD-C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100 West Oglethorpe Avenue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Savannah, Georgia 31401-3604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1" y="3200147"/>
            <a:ext cx="3177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/>
                <a:latin typeface="Cambria" panose="02040503050406030204" pitchFamily="18" charset="0"/>
              </a:rPr>
              <a:t>Piedmont Branch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U.S Army Corps of Engineers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1590 Adamson Parkway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The Plaza, Suite 200</a:t>
            </a:r>
            <a:br>
              <a:rPr lang="en-US" sz="1600" dirty="0" smtClean="0">
                <a:effectLst/>
                <a:latin typeface="Cambria" panose="02040503050406030204" pitchFamily="18" charset="0"/>
              </a:rPr>
            </a:br>
            <a:r>
              <a:rPr lang="en-US" sz="1600" dirty="0" smtClean="0">
                <a:effectLst/>
                <a:latin typeface="Cambria" panose="02040503050406030204" pitchFamily="18" charset="0"/>
              </a:rPr>
              <a:t>Morrow, GA 30260-1777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3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Evaluate permit applications for construction activities that occur in the Nation’s waters</a:t>
            </a:r>
          </a:p>
          <a:p>
            <a:pPr>
              <a:buSzPct val="100000"/>
            </a:pPr>
            <a:r>
              <a:rPr lang="en-US" dirty="0" smtClean="0"/>
              <a:t>Jurisdiction</a:t>
            </a:r>
          </a:p>
          <a:p>
            <a:pPr lvl="1"/>
            <a:r>
              <a:rPr lang="en-US" altLang="en-US" dirty="0">
                <a:solidFill>
                  <a:schemeClr val="accent4"/>
                </a:solidFill>
              </a:rPr>
              <a:t>Section 10 – Rivers and Harbors Act of 1899</a:t>
            </a:r>
          </a:p>
          <a:p>
            <a:pPr lvl="2"/>
            <a:r>
              <a:rPr lang="en-US" altLang="en-US" sz="2400" dirty="0" smtClean="0"/>
              <a:t>Regulates </a:t>
            </a:r>
            <a:r>
              <a:rPr lang="en-US" altLang="en-US" sz="2400" dirty="0"/>
              <a:t>structures, or work in or affecting, navigable waters of the United States</a:t>
            </a:r>
          </a:p>
          <a:p>
            <a:pPr lvl="1"/>
            <a:r>
              <a:rPr lang="en-US" altLang="en-US" dirty="0">
                <a:solidFill>
                  <a:schemeClr val="accent4"/>
                </a:solidFill>
              </a:rPr>
              <a:t>Section 404 – Clean Water Act of 1972</a:t>
            </a:r>
          </a:p>
          <a:p>
            <a:pPr lvl="2"/>
            <a:r>
              <a:rPr lang="en-US" altLang="en-US" sz="2400" dirty="0"/>
              <a:t>Regulates discharges of dredged or fill material into wetlands and other waters of the United </a:t>
            </a:r>
            <a:r>
              <a:rPr lang="en-US" altLang="en-US" sz="2400" dirty="0" smtClean="0"/>
              <a:t>States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400" dirty="0" smtClean="0"/>
              <a:t>USACE Role in E&amp;SC in Georgia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757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</a:t>
            </a:r>
            <a:br>
              <a:rPr lang="en-US" dirty="0" smtClean="0"/>
            </a:br>
            <a:r>
              <a:rPr lang="en-US" dirty="0" smtClean="0"/>
              <a:t>Protection Agency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1037" descr="United States Environmental Protection Agenc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13992"/>
            <a:ext cx="2438400" cy="23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0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/>
                </a:solidFill>
              </a:rPr>
              <a:t>Environmental Protection Agency </a:t>
            </a:r>
            <a:r>
              <a:rPr lang="en-US" dirty="0"/>
              <a:t>leads the nation's environmental science, research, education and assessment efforts </a:t>
            </a:r>
            <a:r>
              <a:rPr lang="en-US" dirty="0" smtClean="0"/>
              <a:t>and protects Americans from significant risks to human health and the environment where they live, learn, and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1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67000" y="1295400"/>
            <a:ext cx="6324600" cy="4778586"/>
          </a:xfrm>
          <a:ln w="3175"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133600"/>
            <a:ext cx="2438400" cy="1447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/>
              <a:buNone/>
              <a:defRPr/>
            </a:pPr>
            <a:r>
              <a:rPr lang="en-US" sz="1800" u="sng" dirty="0" smtClean="0"/>
              <a:t>EPA Region 4 Office</a:t>
            </a:r>
          </a:p>
          <a:p>
            <a:pPr algn="ctr">
              <a:lnSpc>
                <a:spcPct val="90000"/>
              </a:lnSpc>
              <a:buFont typeface="Wingdings"/>
              <a:buNone/>
              <a:defRPr/>
            </a:pPr>
            <a:r>
              <a:rPr lang="en-US" sz="1800" dirty="0" smtClean="0"/>
              <a:t>61 Forsyth Street SW</a:t>
            </a:r>
          </a:p>
          <a:p>
            <a:pPr algn="ctr">
              <a:lnSpc>
                <a:spcPct val="90000"/>
              </a:lnSpc>
              <a:buFont typeface="Wingdings"/>
              <a:buNone/>
              <a:defRPr/>
            </a:pPr>
            <a:r>
              <a:rPr lang="en-US" sz="1800" dirty="0" smtClean="0"/>
              <a:t>Atlanta, GA 30303</a:t>
            </a:r>
          </a:p>
          <a:p>
            <a:pPr algn="ctr">
              <a:lnSpc>
                <a:spcPct val="90000"/>
              </a:lnSpc>
              <a:buFont typeface="Wingdings"/>
              <a:buNone/>
              <a:defRPr/>
            </a:pPr>
            <a:r>
              <a:rPr lang="en-US" sz="1800" dirty="0" smtClean="0"/>
              <a:t>(800) 241-1754</a:t>
            </a:r>
            <a:endParaRPr lang="en-US" sz="3200" dirty="0" smtClean="0"/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Issuing Authorities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dirty="0"/>
              <a:t>Develops and enforces environmental regulations</a:t>
            </a:r>
          </a:p>
          <a:p>
            <a:pPr>
              <a:buSzPct val="100000"/>
              <a:defRPr/>
            </a:pPr>
            <a:r>
              <a:rPr lang="en-US" dirty="0"/>
              <a:t>Offers financial assistance in the form of grants</a:t>
            </a:r>
          </a:p>
          <a:p>
            <a:pPr>
              <a:buSzPct val="100000"/>
              <a:defRPr/>
            </a:pPr>
            <a:r>
              <a:rPr lang="en-US" dirty="0"/>
              <a:t>Performs environmental research</a:t>
            </a:r>
          </a:p>
          <a:p>
            <a:pPr>
              <a:buSzPct val="100000"/>
              <a:defRPr/>
            </a:pPr>
            <a:r>
              <a:rPr lang="en-US" dirty="0"/>
              <a:t>Sponsors voluntary projects and programs</a:t>
            </a:r>
          </a:p>
          <a:p>
            <a:pPr>
              <a:buSzPct val="100000"/>
              <a:defRPr/>
            </a:pPr>
            <a:r>
              <a:rPr lang="en-US" dirty="0"/>
              <a:t>Furthers environmental education</a:t>
            </a:r>
          </a:p>
          <a:p>
            <a:pPr>
              <a:buSzPct val="100000"/>
              <a:defRPr/>
            </a:pPr>
            <a:r>
              <a:rPr lang="en-US" dirty="0"/>
              <a:t>Provides technical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EPA Role in E&amp;SC in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 smtClean="0"/>
              <a:t>Georgia Forestry Commission</a:t>
            </a:r>
          </a:p>
          <a:p>
            <a:pPr lvl="1"/>
            <a:r>
              <a:rPr lang="en-US" dirty="0" smtClean="0"/>
              <a:t>Purpose is to minimize </a:t>
            </a:r>
            <a:r>
              <a:rPr lang="en-US" dirty="0"/>
              <a:t>erosion and stream sedimentation from forestry practices </a:t>
            </a:r>
          </a:p>
          <a:p>
            <a:pPr lvl="1"/>
            <a:r>
              <a:rPr lang="en-US" dirty="0" smtClean="0"/>
              <a:t>Accept E&amp;SC complaints relating to logging/</a:t>
            </a:r>
            <a:r>
              <a:rPr lang="en-US" dirty="0" err="1" smtClean="0"/>
              <a:t>silviculture</a:t>
            </a:r>
            <a:endParaRPr lang="en-US" dirty="0" smtClean="0"/>
          </a:p>
          <a:p>
            <a:pPr>
              <a:buSzPct val="100000"/>
            </a:pPr>
            <a:r>
              <a:rPr lang="en-US" dirty="0" smtClean="0"/>
              <a:t>GA DNR Coastal Resources Division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responsibility </a:t>
            </a:r>
            <a:r>
              <a:rPr lang="en-US" dirty="0" smtClean="0"/>
              <a:t>is managing </a:t>
            </a:r>
            <a:r>
              <a:rPr lang="en-US" dirty="0"/>
              <a:t>Georgia's marshes, beaches, and marine fishery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determining marsh jurisdictional lines relating to </a:t>
            </a:r>
            <a:r>
              <a:rPr lang="en-US" dirty="0" smtClean="0"/>
              <a:t>buffers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Agencies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457" r="85024" b="6174"/>
          <a:stretch/>
        </p:blipFill>
        <p:spPr bwMode="auto">
          <a:xfrm>
            <a:off x="7543800" y="1499384"/>
            <a:ext cx="1478076" cy="16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5029200"/>
            <a:ext cx="3977640" cy="12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altLang="en-US" dirty="0"/>
              <a:t>Local, State and Federal agencies are involved in erosion and sediment control regulation, enforcement and technical guidance</a:t>
            </a:r>
          </a:p>
          <a:p>
            <a:pPr>
              <a:lnSpc>
                <a:spcPct val="70000"/>
              </a:lnSpc>
              <a:buSzPct val="100000"/>
            </a:pPr>
            <a:endParaRPr lang="en-US" altLang="en-US" dirty="0"/>
          </a:p>
          <a:p>
            <a:pPr>
              <a:buSzPct val="100000"/>
            </a:pPr>
            <a:r>
              <a:rPr lang="en-US" altLang="en-US" dirty="0"/>
              <a:t>Contact information for participating agencies available in </a:t>
            </a:r>
            <a:r>
              <a:rPr lang="ja-JP" altLang="en-US" dirty="0"/>
              <a:t>“</a:t>
            </a:r>
            <a:r>
              <a:rPr lang="en-US" altLang="ja-JP" dirty="0"/>
              <a:t>Resource Information</a:t>
            </a:r>
            <a:r>
              <a:rPr lang="ja-JP" altLang="en-US" dirty="0"/>
              <a:t>”</a:t>
            </a:r>
            <a:r>
              <a:rPr lang="en-US" altLang="ja-JP" dirty="0"/>
              <a:t> section of course notebook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3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7400" y="2931712"/>
            <a:ext cx="6477000" cy="2176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GSWCC</a:t>
            </a:r>
          </a:p>
          <a:p>
            <a:r>
              <a:rPr lang="en-US" dirty="0"/>
              <a:t>Urban Program</a:t>
            </a:r>
          </a:p>
          <a:p>
            <a:r>
              <a:rPr lang="en-US" dirty="0" smtClean="0"/>
              <a:t>4310 Lexington Road</a:t>
            </a:r>
            <a:endParaRPr lang="en-US" dirty="0"/>
          </a:p>
          <a:p>
            <a:r>
              <a:rPr lang="en-US" dirty="0"/>
              <a:t>Athens, GA </a:t>
            </a:r>
            <a:r>
              <a:rPr lang="en-US" dirty="0" smtClean="0"/>
              <a:t>30605</a:t>
            </a:r>
            <a:endParaRPr lang="en-US" dirty="0"/>
          </a:p>
          <a:p>
            <a:r>
              <a:rPr lang="en-US" dirty="0"/>
              <a:t>(706) 552-4474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9" y="5096811"/>
            <a:ext cx="2667000" cy="6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u="sng" dirty="0" smtClean="0">
                <a:solidFill>
                  <a:schemeClr val="accent4"/>
                </a:solidFill>
              </a:rPr>
              <a:t>Certified LIA</a:t>
            </a:r>
          </a:p>
          <a:p>
            <a:pPr marL="0" indent="0" algn="ctr">
              <a:buNone/>
              <a:defRPr/>
            </a:pPr>
            <a:r>
              <a:rPr lang="en-US" dirty="0" smtClean="0"/>
              <a:t>City </a:t>
            </a:r>
            <a:r>
              <a:rPr lang="en-US" dirty="0"/>
              <a:t>or county has adopted an ordinance which is in compliance with the provisions of </a:t>
            </a:r>
            <a:r>
              <a:rPr lang="en-US" dirty="0" smtClean="0"/>
              <a:t>O.C.GA </a:t>
            </a:r>
            <a:r>
              <a:rPr lang="en-US" dirty="0"/>
              <a:t>12-7</a:t>
            </a:r>
          </a:p>
          <a:p>
            <a:pPr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City or county has inspection personnel, who are or will be certified inspectors (IB certified) in erosion and sediment control.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Issuing Authorities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Issuing Authorities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19400"/>
            <a:ext cx="28194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Please refer to the “Resource Information” in the back of this section for a complete </a:t>
            </a:r>
            <a:r>
              <a:rPr lang="en-US" i="1" dirty="0" smtClean="0"/>
              <a:t>list </a:t>
            </a:r>
            <a:r>
              <a:rPr lang="en-US" i="1" dirty="0"/>
              <a:t>of all </a:t>
            </a:r>
            <a:r>
              <a:rPr lang="en-US" i="1" dirty="0" smtClean="0"/>
              <a:t>Local Issuing Authorities </a:t>
            </a:r>
            <a:r>
              <a:rPr lang="en-US" i="1" dirty="0"/>
              <a:t>in </a:t>
            </a:r>
            <a:endParaRPr lang="en-US" i="1" dirty="0" smtClean="0"/>
          </a:p>
          <a:p>
            <a:pPr algn="ctr"/>
            <a:r>
              <a:rPr lang="en-US" i="1" dirty="0" smtClean="0"/>
              <a:t>the </a:t>
            </a:r>
            <a:r>
              <a:rPr lang="en-US" i="1" dirty="0"/>
              <a:t>State of Georgia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" y="1752600"/>
            <a:ext cx="5438394" cy="4413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6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Process </a:t>
            </a:r>
            <a:r>
              <a:rPr lang="en-US" dirty="0" smtClean="0"/>
              <a:t>LDA applications</a:t>
            </a:r>
            <a:endParaRPr lang="en-US" dirty="0"/>
          </a:p>
          <a:p>
            <a:pPr>
              <a:buSzPct val="100000"/>
            </a:pPr>
            <a:r>
              <a:rPr lang="en-US" dirty="0"/>
              <a:t>Forward ES&amp;PC plans to SWCD for review</a:t>
            </a:r>
          </a:p>
          <a:p>
            <a:pPr>
              <a:buSzPct val="100000"/>
            </a:pPr>
            <a:r>
              <a:rPr lang="en-US" dirty="0"/>
              <a:t>Issue permits</a:t>
            </a:r>
          </a:p>
          <a:p>
            <a:pPr>
              <a:buSzPct val="100000"/>
            </a:pPr>
            <a:r>
              <a:rPr lang="en-US" dirty="0"/>
              <a:t>Maintain list of active permits</a:t>
            </a:r>
          </a:p>
          <a:p>
            <a:pPr>
              <a:buSzPct val="100000"/>
            </a:pPr>
            <a:r>
              <a:rPr lang="en-US" dirty="0"/>
              <a:t>Conduct inspections</a:t>
            </a:r>
          </a:p>
          <a:p>
            <a:pPr>
              <a:buSzPct val="100000"/>
            </a:pPr>
            <a:r>
              <a:rPr lang="en-US" dirty="0"/>
              <a:t>Enforce ordinance</a:t>
            </a:r>
          </a:p>
          <a:p>
            <a:pPr>
              <a:buSzPct val="100000"/>
            </a:pPr>
            <a:r>
              <a:rPr lang="en-US" dirty="0"/>
              <a:t>Collect fees</a:t>
            </a:r>
          </a:p>
          <a:p>
            <a:pPr>
              <a:buSzPct val="100000"/>
            </a:pPr>
            <a:r>
              <a:rPr lang="en-US" dirty="0"/>
              <a:t>Handle </a:t>
            </a:r>
            <a:r>
              <a:rPr lang="en-US" dirty="0" smtClean="0"/>
              <a:t>E&amp;S complaints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dirty="0" smtClean="0"/>
              <a:t>LIA Role in E&amp;SC in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Georgia Soil &amp; Water </a:t>
            </a:r>
            <a:br>
              <a:rPr lang="en-US" dirty="0" smtClean="0"/>
            </a:br>
            <a:r>
              <a:rPr lang="en-US" dirty="0" smtClean="0"/>
              <a:t>Conservation Commission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9A44B-391A-4EC5-B7F9-65B2816BC0E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53" y="3048000"/>
            <a:ext cx="380468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/>
                </a:solidFill>
              </a:rPr>
              <a:t>Georgia Soil &amp; Water Conservation Commission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is a non-regulatory agency charged by law to provide information, education and technical assistance to Georgia citizens to better protect the state’s land and water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GSWCC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88743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3000" u="sng" dirty="0">
                <a:solidFill>
                  <a:schemeClr val="accent1"/>
                </a:solidFill>
              </a:rPr>
              <a:t>State Headquarters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600" dirty="0"/>
              <a:t>4310 Lexington Road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600" dirty="0" smtClean="0"/>
              <a:t>Athens</a:t>
            </a:r>
            <a:r>
              <a:rPr lang="en-US" sz="2600" dirty="0"/>
              <a:t>, GA </a:t>
            </a:r>
            <a:r>
              <a:rPr lang="en-US" sz="2600" dirty="0" smtClean="0"/>
              <a:t>30605</a:t>
            </a:r>
            <a:endParaRPr lang="en-US" sz="260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600" dirty="0"/>
              <a:t>(706) </a:t>
            </a:r>
            <a:r>
              <a:rPr lang="en-US" sz="2600" dirty="0" smtClean="0"/>
              <a:t>552-4470</a:t>
            </a:r>
            <a:endParaRPr lang="en-US" sz="2600" dirty="0"/>
          </a:p>
          <a:p>
            <a:pPr algn="ctr">
              <a:lnSpc>
                <a:spcPct val="90000"/>
              </a:lnSpc>
              <a:buNone/>
              <a:defRPr/>
            </a:pPr>
            <a:endParaRPr lang="en-US" sz="320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3000" u="sng" dirty="0" smtClean="0">
                <a:solidFill>
                  <a:schemeClr val="accent1"/>
                </a:solidFill>
              </a:rPr>
              <a:t>Education &amp; Certification Program</a:t>
            </a:r>
            <a:endParaRPr lang="en-US" sz="3000" u="sng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600" dirty="0" smtClean="0"/>
              <a:t>(</a:t>
            </a:r>
            <a:r>
              <a:rPr lang="en-US" sz="2600" dirty="0"/>
              <a:t>706) </a:t>
            </a:r>
            <a:r>
              <a:rPr lang="en-US" sz="2600" dirty="0" smtClean="0"/>
              <a:t>552-4474</a:t>
            </a:r>
            <a:endParaRPr lang="en-US" sz="2600" dirty="0"/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200" dirty="0" smtClean="0"/>
              <a:t>certification@gaswcc.ga.gov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391891" cy="5683624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39A44B-391A-4EC5-B7F9-65B2816BC0EA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GSWCC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956</Words>
  <Application>Microsoft Office PowerPoint</Application>
  <PresentationFormat>On-screen Show (4:3)</PresentationFormat>
  <Paragraphs>204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AGENCY ROLES</vt:lpstr>
      <vt:lpstr>Agencies Involved</vt:lpstr>
      <vt:lpstr>Local Issuing Authorities</vt:lpstr>
      <vt:lpstr>Local Issuing Authorities</vt:lpstr>
      <vt:lpstr>Local Issuing Authorities</vt:lpstr>
      <vt:lpstr>LIA Role in E&amp;SC in Georgia</vt:lpstr>
      <vt:lpstr>Georgia Soil &amp; Water  Conservation Commission</vt:lpstr>
      <vt:lpstr>GSWCC</vt:lpstr>
      <vt:lpstr>GSWCC</vt:lpstr>
      <vt:lpstr>GSWCC Role in E&amp;SC in Georgia</vt:lpstr>
      <vt:lpstr>GSWCC role in E&amp;SC in Georgia</vt:lpstr>
      <vt:lpstr>Soil &amp; Water  Conservation Districts</vt:lpstr>
      <vt:lpstr>SWCD</vt:lpstr>
      <vt:lpstr>SWCD Role in E&amp;SC in Georgia</vt:lpstr>
      <vt:lpstr>Georgia Environmental Protection Division</vt:lpstr>
      <vt:lpstr>GA EPD</vt:lpstr>
      <vt:lpstr>PowerPoint Presentation</vt:lpstr>
      <vt:lpstr>EPD Role in E&amp;SC in Georgia</vt:lpstr>
      <vt:lpstr>USDA-Natural Resources Conservation Service</vt:lpstr>
      <vt:lpstr>USDA-NRCS</vt:lpstr>
      <vt:lpstr>USDA-NRCS</vt:lpstr>
      <vt:lpstr>NRCS Role in E&amp;SC in Georgia</vt:lpstr>
      <vt:lpstr>U.S. Army Corps  of Engineers</vt:lpstr>
      <vt:lpstr>USACE</vt:lpstr>
      <vt:lpstr>USACE</vt:lpstr>
      <vt:lpstr>USACE Role in E&amp;SC in Georgia</vt:lpstr>
      <vt:lpstr>Environmental  Protection Agency</vt:lpstr>
      <vt:lpstr>EPA</vt:lpstr>
      <vt:lpstr>EPA</vt:lpstr>
      <vt:lpstr>EPA Role in E&amp;SC in Georgia</vt:lpstr>
      <vt:lpstr>Additional Agencies</vt:lpstr>
      <vt:lpstr>Summary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Roles</dc:title>
  <dc:creator>Brady Hart</dc:creator>
  <cp:lastModifiedBy>Jennifer Howell</cp:lastModifiedBy>
  <cp:revision>52</cp:revision>
  <cp:lastPrinted>2018-08-21T13:57:37Z</cp:lastPrinted>
  <dcterms:created xsi:type="dcterms:W3CDTF">2016-06-02T15:24:28Z</dcterms:created>
  <dcterms:modified xsi:type="dcterms:W3CDTF">2018-10-18T18:38:49Z</dcterms:modified>
</cp:coreProperties>
</file>