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1"/>
  </p:notesMasterIdLst>
  <p:sldIdLst>
    <p:sldId id="256" r:id="rId2"/>
    <p:sldId id="258" r:id="rId3"/>
    <p:sldId id="297" r:id="rId4"/>
    <p:sldId id="296" r:id="rId5"/>
    <p:sldId id="259" r:id="rId6"/>
    <p:sldId id="260" r:id="rId7"/>
    <p:sldId id="261" r:id="rId8"/>
    <p:sldId id="291" r:id="rId9"/>
    <p:sldId id="262" r:id="rId10"/>
    <p:sldId id="263" r:id="rId11"/>
    <p:sldId id="292" r:id="rId12"/>
    <p:sldId id="264" r:id="rId13"/>
    <p:sldId id="265" r:id="rId14"/>
    <p:sldId id="294" r:id="rId15"/>
    <p:sldId id="266" r:id="rId16"/>
    <p:sldId id="298" r:id="rId17"/>
    <p:sldId id="267" r:id="rId18"/>
    <p:sldId id="299" r:id="rId19"/>
    <p:sldId id="300" r:id="rId20"/>
    <p:sldId id="301" r:id="rId21"/>
    <p:sldId id="272" r:id="rId22"/>
    <p:sldId id="271" r:id="rId23"/>
    <p:sldId id="268" r:id="rId24"/>
    <p:sldId id="269" r:id="rId25"/>
    <p:sldId id="302" r:id="rId26"/>
    <p:sldId id="270" r:id="rId27"/>
    <p:sldId id="303" r:id="rId28"/>
    <p:sldId id="273" r:id="rId29"/>
    <p:sldId id="304" r:id="rId30"/>
    <p:sldId id="274" r:id="rId31"/>
    <p:sldId id="275" r:id="rId32"/>
    <p:sldId id="276" r:id="rId33"/>
    <p:sldId id="305" r:id="rId34"/>
    <p:sldId id="278" r:id="rId35"/>
    <p:sldId id="277" r:id="rId36"/>
    <p:sldId id="306" r:id="rId37"/>
    <p:sldId id="279" r:id="rId38"/>
    <p:sldId id="281" r:id="rId39"/>
    <p:sldId id="280" r:id="rId40"/>
    <p:sldId id="282" r:id="rId41"/>
    <p:sldId id="284" r:id="rId42"/>
    <p:sldId id="287" r:id="rId43"/>
    <p:sldId id="286" r:id="rId44"/>
    <p:sldId id="288" r:id="rId45"/>
    <p:sldId id="289" r:id="rId46"/>
    <p:sldId id="290" r:id="rId47"/>
    <p:sldId id="283" r:id="rId48"/>
    <p:sldId id="295" r:id="rId49"/>
    <p:sldId id="25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25" autoAdjust="0"/>
  </p:normalViewPr>
  <p:slideViewPr>
    <p:cSldViewPr>
      <p:cViewPr>
        <p:scale>
          <a:sx n="95" d="100"/>
          <a:sy n="95" d="100"/>
        </p:scale>
        <p:origin x="-3930" y="-27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8A0BDC-D521-400E-A57A-5C8972C79E6C}" type="datetimeFigureOut">
              <a:rPr lang="en-US" smtClean="0"/>
              <a:t>11/14/2018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44312B-646C-4FD0-943E-5B03EAAEF775}" type="slidenum">
              <a:rPr lang="en-US" smtClean="0"/>
              <a:t>‹#›</a:t>
            </a:fld>
            <a:endParaRPr lang="en-US"/>
          </a:p>
        </p:txBody>
      </p:sp>
    </p:spTree>
    <p:extLst>
      <p:ext uri="{BB962C8B-B14F-4D97-AF65-F5344CB8AC3E}">
        <p14:creationId xmlns:p14="http://schemas.microsoft.com/office/powerpoint/2010/main" val="59058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eaLnBrk="1" hangingPunct="1">
              <a:buFontTx/>
              <a:buAutoNum type="arabicPeriod"/>
              <a:defRPr/>
            </a:pPr>
            <a:r>
              <a:rPr lang="en-US" dirty="0" smtClean="0"/>
              <a:t>Personification of agency, city or county,</a:t>
            </a:r>
            <a:r>
              <a:rPr lang="en-US" baseline="0" dirty="0" smtClean="0"/>
              <a:t> </a:t>
            </a:r>
            <a:r>
              <a:rPr lang="en-US" dirty="0" smtClean="0"/>
              <a:t>Quality of work reflection on credibility of agency,</a:t>
            </a:r>
            <a:r>
              <a:rPr lang="en-US" baseline="0" dirty="0" smtClean="0"/>
              <a:t> </a:t>
            </a:r>
            <a:r>
              <a:rPr lang="en-US" dirty="0" smtClean="0"/>
              <a:t>Intermediary between public and regulated community</a:t>
            </a:r>
          </a:p>
          <a:p>
            <a:pPr marL="685800" lvl="1" indent="-228600" eaLnBrk="1" hangingPunct="1">
              <a:buFontTx/>
              <a:buAutoNum type="arabicPeriod"/>
              <a:defRPr/>
            </a:pPr>
            <a:r>
              <a:rPr lang="en-US" dirty="0" smtClean="0"/>
              <a:t>Gathers</a:t>
            </a:r>
            <a:r>
              <a:rPr lang="en-US" baseline="0" dirty="0" smtClean="0"/>
              <a:t> information through site inspections and determines compliance</a:t>
            </a:r>
          </a:p>
          <a:p>
            <a:pPr marL="685800" lvl="1" indent="-228600" eaLnBrk="1" hangingPunct="1">
              <a:buFontTx/>
              <a:buAutoNum type="arabicPeriod"/>
              <a:defRPr/>
            </a:pPr>
            <a:r>
              <a:rPr lang="en-US" baseline="0" dirty="0" smtClean="0"/>
              <a:t>A calm demeanor is always best</a:t>
            </a:r>
          </a:p>
          <a:p>
            <a:pPr marL="685800" lvl="1" indent="-228600" eaLnBrk="1" hangingPunct="1">
              <a:buFontTx/>
              <a:buAutoNum type="arabicPeriod"/>
              <a:defRPr/>
            </a:pPr>
            <a:r>
              <a:rPr lang="en-US" baseline="0" dirty="0" smtClean="0"/>
              <a:t>Collects and preserves evidence of non-compliance, Generates documentation</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Inspector serves as a source of regulatory information and may provide technical assistance to individuals on-site</a:t>
            </a:r>
          </a:p>
          <a:p>
            <a:pPr marL="685800" lvl="1" indent="-228600" eaLnBrk="1" hangingPunct="1">
              <a:buFontTx/>
              <a:buAutoNum type="arabicPeriod"/>
              <a:defRPr/>
            </a:pPr>
            <a:r>
              <a:rPr lang="en-US" dirty="0" smtClean="0"/>
              <a:t>Interpret regulatory requirements, assess the adequacy of control measures on site, interpret technical data, assess impacts</a:t>
            </a:r>
          </a:p>
          <a:p>
            <a:endParaRPr lang="en-US" dirty="0"/>
          </a:p>
        </p:txBody>
      </p:sp>
      <p:sp>
        <p:nvSpPr>
          <p:cNvPr id="4" name="Slide Number Placeholder 3"/>
          <p:cNvSpPr>
            <a:spLocks noGrp="1"/>
          </p:cNvSpPr>
          <p:nvPr>
            <p:ph type="sldNum" sz="quarter" idx="10"/>
          </p:nvPr>
        </p:nvSpPr>
        <p:spPr/>
        <p:txBody>
          <a:bodyPr/>
          <a:lstStyle/>
          <a:p>
            <a:fld id="{EF44312B-646C-4FD0-943E-5B03EAAEF775}" type="slidenum">
              <a:rPr lang="en-US" smtClean="0"/>
              <a:t>3</a:t>
            </a:fld>
            <a:endParaRPr lang="en-US"/>
          </a:p>
        </p:txBody>
      </p:sp>
    </p:spTree>
    <p:extLst>
      <p:ext uri="{BB962C8B-B14F-4D97-AF65-F5344CB8AC3E}">
        <p14:creationId xmlns:p14="http://schemas.microsoft.com/office/powerpoint/2010/main" val="177491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Before leaving the office, ensure you have everything you need to conduct a proper inspection</a:t>
            </a:r>
          </a:p>
        </p:txBody>
      </p:sp>
      <p:sp>
        <p:nvSpPr>
          <p:cNvPr id="4" name="Slide Number Placeholder 3"/>
          <p:cNvSpPr>
            <a:spLocks noGrp="1"/>
          </p:cNvSpPr>
          <p:nvPr>
            <p:ph type="sldNum" sz="quarter" idx="10"/>
          </p:nvPr>
        </p:nvSpPr>
        <p:spPr/>
        <p:txBody>
          <a:bodyPr/>
          <a:lstStyle/>
          <a:p>
            <a:fld id="{EF44312B-646C-4FD0-943E-5B03EAAEF775}" type="slidenum">
              <a:rPr lang="en-US" smtClean="0"/>
              <a:t>7</a:t>
            </a:fld>
            <a:endParaRPr lang="en-US"/>
          </a:p>
        </p:txBody>
      </p:sp>
    </p:spTree>
    <p:extLst>
      <p:ext uri="{BB962C8B-B14F-4D97-AF65-F5344CB8AC3E}">
        <p14:creationId xmlns:p14="http://schemas.microsoft.com/office/powerpoint/2010/main" val="306276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itchFamily="34" charset="0"/>
                <a:ea typeface="ＭＳ Ｐゴシック" pitchFamily="34" charset="-128"/>
              </a:rPr>
              <a:t>If this is the first site visit – walking the site will give you a clear idea of the terrain and will alert you to any potential problems that are occurring from off site water and sedimentation</a:t>
            </a:r>
          </a:p>
        </p:txBody>
      </p:sp>
      <p:sp>
        <p:nvSpPr>
          <p:cNvPr id="4" name="Slide Number Placeholder 3"/>
          <p:cNvSpPr>
            <a:spLocks noGrp="1"/>
          </p:cNvSpPr>
          <p:nvPr>
            <p:ph type="sldNum" sz="quarter" idx="10"/>
          </p:nvPr>
        </p:nvSpPr>
        <p:spPr/>
        <p:txBody>
          <a:bodyPr/>
          <a:lstStyle/>
          <a:p>
            <a:fld id="{EF44312B-646C-4FD0-943E-5B03EAAEF775}" type="slidenum">
              <a:rPr lang="en-US" smtClean="0"/>
              <a:t>9</a:t>
            </a:fld>
            <a:endParaRPr lang="en-US"/>
          </a:p>
        </p:txBody>
      </p:sp>
    </p:spTree>
    <p:extLst>
      <p:ext uri="{BB962C8B-B14F-4D97-AF65-F5344CB8AC3E}">
        <p14:creationId xmlns:p14="http://schemas.microsoft.com/office/powerpoint/2010/main" val="342633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time the site is visited</a:t>
            </a:r>
            <a:endParaRPr lang="en-US" dirty="0"/>
          </a:p>
        </p:txBody>
      </p:sp>
      <p:sp>
        <p:nvSpPr>
          <p:cNvPr id="4" name="Slide Number Placeholder 3"/>
          <p:cNvSpPr>
            <a:spLocks noGrp="1"/>
          </p:cNvSpPr>
          <p:nvPr>
            <p:ph type="sldNum" sz="quarter" idx="10"/>
          </p:nvPr>
        </p:nvSpPr>
        <p:spPr/>
        <p:txBody>
          <a:bodyPr/>
          <a:lstStyle/>
          <a:p>
            <a:fld id="{EF44312B-646C-4FD0-943E-5B03EAAEF775}" type="slidenum">
              <a:rPr lang="en-US" smtClean="0"/>
              <a:t>11</a:t>
            </a:fld>
            <a:endParaRPr lang="en-US"/>
          </a:p>
        </p:txBody>
      </p:sp>
    </p:spTree>
    <p:extLst>
      <p:ext uri="{BB962C8B-B14F-4D97-AF65-F5344CB8AC3E}">
        <p14:creationId xmlns:p14="http://schemas.microsoft.com/office/powerpoint/2010/main" val="53480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latin typeface="Arial" pitchFamily="34" charset="0"/>
                <a:ea typeface="ＭＳ Ｐゴシック" pitchFamily="34" charset="-128"/>
              </a:rPr>
              <a:t>After an inspection is performed some type of report must be completed.  This may simply mean completing the inspection form, making comments and signing off on the form.  In the case of sites that are severely out of compliance and facing enforcement action, a more detailed written report may be needed. </a:t>
            </a:r>
          </a:p>
        </p:txBody>
      </p:sp>
      <p:sp>
        <p:nvSpPr>
          <p:cNvPr id="4" name="Slide Number Placeholder 3"/>
          <p:cNvSpPr>
            <a:spLocks noGrp="1"/>
          </p:cNvSpPr>
          <p:nvPr>
            <p:ph type="sldNum" sz="quarter" idx="10"/>
          </p:nvPr>
        </p:nvSpPr>
        <p:spPr/>
        <p:txBody>
          <a:bodyPr/>
          <a:lstStyle/>
          <a:p>
            <a:fld id="{EF44312B-646C-4FD0-943E-5B03EAAEF775}" type="slidenum">
              <a:rPr lang="en-US" smtClean="0"/>
              <a:t>14</a:t>
            </a:fld>
            <a:endParaRPr lang="en-US"/>
          </a:p>
        </p:txBody>
      </p:sp>
    </p:spTree>
    <p:extLst>
      <p:ext uri="{BB962C8B-B14F-4D97-AF65-F5344CB8AC3E}">
        <p14:creationId xmlns:p14="http://schemas.microsoft.com/office/powerpoint/2010/main" val="1481723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C48DCB58-B30B-4E09-8CCA-607ECFC859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C48DCB58-B30B-4E09-8CCA-607ECFC859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C48DCB58-B30B-4E09-8CCA-607ECFC859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Slide Number Placeholder 5"/>
          <p:cNvSpPr>
            <a:spLocks noGrp="1"/>
          </p:cNvSpPr>
          <p:nvPr>
            <p:ph type="sldNum" sz="quarter" idx="12"/>
          </p:nvPr>
        </p:nvSpPr>
        <p:spPr/>
        <p:txBody>
          <a:bodyPr/>
          <a:lstStyle>
            <a:extLst/>
          </a:lstStyle>
          <a:p>
            <a:fld id="{C48DCB58-B30B-4E09-8CCA-607ECFC8592B}"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438400" y="2931712"/>
            <a:ext cx="6056313" cy="1454888"/>
          </a:xfrm>
        </p:spPr>
        <p:txBody>
          <a:bodyPr lIns="91440" rIns="91440" anchor="t">
            <a:normAutofit/>
          </a:bodyPr>
          <a:lstStyle>
            <a:lvl1pPr marL="0" indent="0" algn="l">
              <a:buNone/>
              <a:defRPr sz="28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smtClean="0"/>
              <a:t>Click to edit Master text styles</a:t>
            </a:r>
          </a:p>
        </p:txBody>
      </p:sp>
      <p:sp>
        <p:nvSpPr>
          <p:cNvPr id="6" name="Slide Number Placeholder 5"/>
          <p:cNvSpPr>
            <a:spLocks noGrp="1"/>
          </p:cNvSpPr>
          <p:nvPr>
            <p:ph type="sldNum" sz="quarter" idx="12"/>
          </p:nvPr>
        </p:nvSpPr>
        <p:spPr/>
        <p:txBody>
          <a:bodyPr/>
          <a:lstStyle>
            <a:extLst/>
          </a:lstStyle>
          <a:p>
            <a:fld id="{C48DCB58-B30B-4E09-8CCA-607ECFC8592B}" type="slidenum">
              <a:rPr lang="en-US" smtClean="0"/>
              <a:t>‹#›</a:t>
            </a:fld>
            <a:endParaRPr lang="en-US"/>
          </a:p>
        </p:txBody>
      </p:sp>
      <p:sp>
        <p:nvSpPr>
          <p:cNvPr id="7" name="Chevron 6"/>
          <p:cNvSpPr/>
          <p:nvPr/>
        </p:nvSpPr>
        <p:spPr>
          <a:xfrm>
            <a:off x="1558016"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137160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2624328"/>
            <a:ext cx="4038600" cy="36240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2624328"/>
            <a:ext cx="4038600" cy="36240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extLst/>
          </a:lstStyle>
          <a:p>
            <a:fld id="{C48DCB58-B30B-4E09-8CCA-607ECFC8592B}"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526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645026" y="17526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663494"/>
            <a:ext cx="4040188" cy="2822906"/>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663494"/>
            <a:ext cx="4041775" cy="2822906"/>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p:txBody>
          <a:bodyPr/>
          <a:lstStyle>
            <a:extLst/>
          </a:lstStyle>
          <a:p>
            <a:fld id="{C48DCB58-B30B-4E09-8CCA-607ECFC8592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extLst/>
          </a:lstStyle>
          <a:p>
            <a:fld id="{C48DCB58-B30B-4E09-8CCA-607ECFC8592B}"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extLst/>
          </a:lstStyle>
          <a:p>
            <a:fld id="{C48DCB58-B30B-4E09-8CCA-607ECFC859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p:txBody>
          <a:bodyPr/>
          <a:lstStyle>
            <a:extLst/>
          </a:lstStyle>
          <a:p>
            <a:fld id="{C48DCB58-B30B-4E09-8CCA-607ECFC8592B}"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C48DCB58-B30B-4E09-8CCA-607ECFC8592B}"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Autofit/>
            <a:scene3d>
              <a:camera prst="orthographicFront"/>
              <a:lightRig rig="soft" dir="t"/>
            </a:scene3d>
            <a:sp3d prstMaterial="softEdge">
              <a:bevelT w="25400" h="25400"/>
            </a:sp3d>
          </a:bodyPr>
          <a:lstStyle>
            <a:extLst/>
          </a:lstStyle>
          <a:p>
            <a:r>
              <a:rPr kumimoji="0" lang="en-US" dirty="0" smtClean="0"/>
              <a:t>Click to edit Master title style</a:t>
            </a:r>
            <a:endParaRPr kumimoji="0" lang="en-US" dirty="0"/>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8" name="Slide Number Placeholder 17"/>
          <p:cNvSpPr>
            <a:spLocks noGrp="1"/>
          </p:cNvSpPr>
          <p:nvPr>
            <p:ph type="sldNum" sz="quarter" idx="4"/>
          </p:nvPr>
        </p:nvSpPr>
        <p:spPr>
          <a:xfrm>
            <a:off x="8305800" y="6329930"/>
            <a:ext cx="707232" cy="443140"/>
          </a:xfrm>
          <a:prstGeom prst="rect">
            <a:avLst/>
          </a:prstGeom>
        </p:spPr>
        <p:txBody>
          <a:bodyPr vert="horz" anchor="b"/>
          <a:lstStyle>
            <a:lvl1pPr algn="r" eaLnBrk="1" latinLnBrk="0" hangingPunct="1">
              <a:defRPr kumimoji="0" sz="2000" b="0">
                <a:solidFill>
                  <a:schemeClr val="tx1"/>
                </a:solidFill>
              </a:defRPr>
            </a:lvl1pPr>
            <a:extLst/>
          </a:lstStyle>
          <a:p>
            <a:fld id="{C48DCB58-B30B-4E09-8CCA-607ECFC859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4800" b="1" kern="1200">
          <a:solidFill>
            <a:schemeClr val="tx2"/>
          </a:solidFill>
          <a:effectLst>
            <a:outerShdw blurRad="31750" dist="25400" dir="5400000" algn="tl" rotWithShape="0">
              <a:srgbClr val="000000">
                <a:alpha val="25000"/>
              </a:srgbClr>
            </a:outerShdw>
          </a:effectLst>
          <a:latin typeface="Book Antiqua" panose="02040602050305030304" pitchFamily="18" charset="0"/>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800" kern="1200">
          <a:solidFill>
            <a:schemeClr val="tx1"/>
          </a:solidFill>
          <a:latin typeface="Century Gothic" panose="020B0502020202020204" pitchFamily="34" charset="0"/>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52601"/>
            <a:ext cx="4914900" cy="1829761"/>
          </a:xfrm>
        </p:spPr>
        <p:txBody>
          <a:bodyPr/>
          <a:lstStyle/>
          <a:p>
            <a:pPr algn="ctr"/>
            <a:r>
              <a:rPr lang="en-US" dirty="0" smtClean="0"/>
              <a:t>Role of the Inspector</a:t>
            </a:r>
            <a:endParaRPr lang="en-US" dirty="0"/>
          </a:p>
        </p:txBody>
      </p:sp>
      <p:sp>
        <p:nvSpPr>
          <p:cNvPr id="5" name="Slide Number Placeholder 4"/>
          <p:cNvSpPr>
            <a:spLocks noGrp="1"/>
          </p:cNvSpPr>
          <p:nvPr>
            <p:ph type="sldNum" sz="quarter" idx="12"/>
          </p:nvPr>
        </p:nvSpPr>
        <p:spPr/>
        <p:txBody>
          <a:bodyPr/>
          <a:lstStyle/>
          <a:p>
            <a:fld id="{C48DCB58-B30B-4E09-8CCA-607ECFC8592B}" type="slidenum">
              <a:rPr lang="en-US" smtClean="0"/>
              <a:t>1</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562600"/>
            <a:ext cx="3512021" cy="914400"/>
          </a:xfrm>
          <a:prstGeom prst="rect">
            <a:avLst/>
          </a:prstGeom>
        </p:spPr>
      </p:pic>
      <p:pic>
        <p:nvPicPr>
          <p:cNvPr id="1026" name="Picture 2" descr="C:\Users\bhart\Desktop\technician-inspector-worker-clipboard-retro-illustration-tradesman-work-writing-pen-set-inside-circle-done-3263745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r="7449"/>
          <a:stretch/>
        </p:blipFill>
        <p:spPr bwMode="auto">
          <a:xfrm>
            <a:off x="5372100" y="516100"/>
            <a:ext cx="3543300" cy="35987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590550"/>
            <a:ext cx="5486400" cy="1085850"/>
          </a:xfrm>
          <a:prstGeom prst="rect">
            <a:avLst/>
          </a:prstGeom>
        </p:spPr>
        <p:txBody>
          <a:bodyPr vert="horz" anchor="b">
            <a:noAutofit/>
          </a:bodyPr>
          <a:lstStyle>
            <a:lvl1pPr algn="l" rtl="0" eaLnBrk="1" latinLnBrk="0" hangingPunct="1">
              <a:spcBef>
                <a:spcPct val="0"/>
              </a:spcBef>
              <a:buNone/>
              <a:defRPr kumimoji="0" sz="4400" kern="1200" cap="all" baseline="0">
                <a:solidFill>
                  <a:schemeClr val="tx2"/>
                </a:solidFill>
                <a:latin typeface="+mj-lt"/>
                <a:ea typeface="+mj-ea"/>
                <a:cs typeface="+mj-cs"/>
              </a:defRPr>
            </a:lvl1pPr>
          </a:lstStyle>
          <a:p>
            <a:r>
              <a:rPr lang="en-US" sz="4800" dirty="0" smtClean="0">
                <a:latin typeface="Book Antiqua" panose="02040602050305030304" pitchFamily="18" charset="0"/>
              </a:rPr>
              <a:t>Enforcement</a:t>
            </a:r>
            <a:endParaRPr lang="en-US" sz="4800" dirty="0">
              <a:latin typeface="Book Antiqua" panose="02040602050305030304" pitchFamily="18" charset="0"/>
            </a:endParaRPr>
          </a:p>
        </p:txBody>
      </p:sp>
      <p:sp>
        <p:nvSpPr>
          <p:cNvPr id="8" name="Subtitle 2"/>
          <p:cNvSpPr>
            <a:spLocks noGrp="1"/>
          </p:cNvSpPr>
          <p:nvPr/>
        </p:nvSpPr>
        <p:spPr>
          <a:xfrm>
            <a:off x="315566" y="4267200"/>
            <a:ext cx="8512868" cy="762000"/>
          </a:xfrm>
          <a:prstGeom prst="rect">
            <a:avLst/>
          </a:prstGeom>
        </p:spPr>
        <p:txBody>
          <a:bodyPr vert="horz" lIns="45720" rIns="45720" anchor="t">
            <a:normAutofit fontScale="40000" lnSpcReduction="20000"/>
          </a:bodyPr>
          <a:lstStyle>
            <a:lvl1pPr marL="0" marR="64008" indent="0" algn="r" rtl="0" eaLnBrk="1" latinLnBrk="0" hangingPunct="1">
              <a:spcBef>
                <a:spcPts val="400"/>
              </a:spcBef>
              <a:spcAft>
                <a:spcPts val="0"/>
              </a:spcAft>
              <a:buClr>
                <a:schemeClr val="accent1"/>
              </a:buClr>
              <a:buSzPct val="68000"/>
              <a:buFont typeface="Wingdings 3"/>
              <a:buNone/>
              <a:defRPr kumimoji="0" sz="2800" kern="1200">
                <a:solidFill>
                  <a:schemeClr val="tx2"/>
                </a:solidFill>
                <a:latin typeface="Century Gothic" panose="020B0502020202020204" pitchFamily="34" charset="0"/>
                <a:ea typeface="+mn-ea"/>
                <a:cs typeface="+mn-cs"/>
              </a:defRPr>
            </a:lvl1pPr>
            <a:lvl2pPr marL="457200" indent="0" algn="ctr" rtl="0" eaLnBrk="1" latinLnBrk="0" hangingPunct="1">
              <a:spcBef>
                <a:spcPts val="324"/>
              </a:spcBef>
              <a:buClr>
                <a:schemeClr val="accent1"/>
              </a:buClr>
              <a:buFont typeface="Verdana"/>
              <a:buNone/>
              <a:defRPr kumimoji="0" sz="2300" kern="1200">
                <a:solidFill>
                  <a:schemeClr val="tx1"/>
                </a:solidFill>
                <a:latin typeface="+mn-lt"/>
                <a:ea typeface="+mn-ea"/>
                <a:cs typeface="+mn-cs"/>
              </a:defRPr>
            </a:lvl2pPr>
            <a:lvl3pPr marL="914400" indent="0" algn="ctr" rtl="0" eaLnBrk="1" latinLnBrk="0" hangingPunct="1">
              <a:spcBef>
                <a:spcPts val="350"/>
              </a:spcBef>
              <a:buClr>
                <a:schemeClr val="accent2"/>
              </a:buClr>
              <a:buSzPct val="100000"/>
              <a:buFont typeface="Wingdings 2"/>
              <a:buNone/>
              <a:defRPr kumimoji="0" sz="2100" kern="1200">
                <a:solidFill>
                  <a:schemeClr val="tx1"/>
                </a:solidFill>
                <a:latin typeface="+mn-lt"/>
                <a:ea typeface="+mn-ea"/>
                <a:cs typeface="+mn-cs"/>
              </a:defRPr>
            </a:lvl3pPr>
            <a:lvl4pPr marL="1371600" indent="0" algn="ctr" rtl="0" eaLnBrk="1" latinLnBrk="0" hangingPunct="1">
              <a:spcBef>
                <a:spcPts val="350"/>
              </a:spcBef>
              <a:buClr>
                <a:schemeClr val="accent2"/>
              </a:buClr>
              <a:buFont typeface="Wingdings 2"/>
              <a:buNone/>
              <a:defRPr kumimoji="0" sz="1900" kern="1200">
                <a:solidFill>
                  <a:schemeClr val="tx1"/>
                </a:solidFill>
                <a:latin typeface="+mn-lt"/>
                <a:ea typeface="+mn-ea"/>
                <a:cs typeface="+mn-cs"/>
              </a:defRPr>
            </a:lvl4pPr>
            <a:lvl5pPr marL="1828800" indent="0" algn="ctr" rtl="0" eaLnBrk="1" latinLnBrk="0" hangingPunct="1">
              <a:spcBef>
                <a:spcPts val="350"/>
              </a:spcBef>
              <a:buClr>
                <a:schemeClr val="accent2"/>
              </a:buClr>
              <a:buFont typeface="Wingdings 2"/>
              <a:buNone/>
              <a:defRPr kumimoji="0" sz="1800" kern="1200">
                <a:solidFill>
                  <a:schemeClr val="tx1"/>
                </a:solidFill>
                <a:latin typeface="+mn-lt"/>
                <a:ea typeface="+mn-ea"/>
                <a:cs typeface="+mn-cs"/>
              </a:defRPr>
            </a:lvl5pPr>
            <a:lvl6pPr marL="2286000" indent="0" algn="ctr" rtl="0" eaLnBrk="1" latinLnBrk="0" hangingPunct="1">
              <a:spcBef>
                <a:spcPts val="350"/>
              </a:spcBef>
              <a:buClr>
                <a:schemeClr val="accent3"/>
              </a:buClr>
              <a:buFont typeface="Wingdings 2"/>
              <a:buNone/>
              <a:defRPr kumimoji="0" sz="1800" kern="1200">
                <a:solidFill>
                  <a:schemeClr val="tx1"/>
                </a:solidFill>
                <a:latin typeface="+mn-lt"/>
                <a:ea typeface="+mn-ea"/>
                <a:cs typeface="+mn-cs"/>
              </a:defRPr>
            </a:lvl6pPr>
            <a:lvl7pPr marL="27432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7pPr>
            <a:lvl8pPr marL="3200400" indent="0" algn="ctr" rtl="0" eaLnBrk="1" latinLnBrk="0" hangingPunct="1">
              <a:spcBef>
                <a:spcPts val="350"/>
              </a:spcBef>
              <a:buClr>
                <a:schemeClr val="accent3"/>
              </a:buClr>
              <a:buFont typeface="Wingdings 2"/>
              <a:buNone/>
              <a:defRPr kumimoji="0" sz="1600" kern="1200">
                <a:solidFill>
                  <a:schemeClr val="tx1"/>
                </a:solidFill>
                <a:latin typeface="+mn-lt"/>
                <a:ea typeface="+mn-ea"/>
                <a:cs typeface="+mn-cs"/>
              </a:defRPr>
            </a:lvl8pPr>
            <a:lvl9pPr marL="3657600" indent="0" algn="ctr" rtl="0" eaLnBrk="1" latinLnBrk="0" hangingPunct="1">
              <a:spcBef>
                <a:spcPts val="350"/>
              </a:spcBef>
              <a:buClr>
                <a:schemeClr val="accent3"/>
              </a:buClr>
              <a:buFont typeface="Wingdings 2"/>
              <a:buNone/>
              <a:defRPr kumimoji="0" sz="1600" kern="1200" baseline="0">
                <a:solidFill>
                  <a:schemeClr val="tx1"/>
                </a:solidFill>
                <a:latin typeface="+mn-lt"/>
                <a:ea typeface="+mn-ea"/>
                <a:cs typeface="+mn-cs"/>
              </a:defRPr>
            </a:lvl9pPr>
            <a:extLst/>
          </a:lstStyle>
          <a:p>
            <a:pPr algn="l"/>
            <a:r>
              <a:rPr lang="en-US" sz="6500" dirty="0"/>
              <a:t>Level 1B: Advanced </a:t>
            </a:r>
            <a:r>
              <a:rPr lang="en-US" sz="6500" dirty="0" smtClean="0"/>
              <a:t>Fundamentals</a:t>
            </a:r>
          </a:p>
          <a:p>
            <a:pPr algn="l"/>
            <a:r>
              <a:rPr lang="en-US" sz="5000" i="1" dirty="0" smtClean="0"/>
              <a:t>Effective August 2018</a:t>
            </a:r>
            <a:endParaRPr lang="en-US" sz="5000" i="1" dirty="0"/>
          </a:p>
        </p:txBody>
      </p:sp>
    </p:spTree>
    <p:extLst>
      <p:ext uri="{BB962C8B-B14F-4D97-AF65-F5344CB8AC3E}">
        <p14:creationId xmlns:p14="http://schemas.microsoft.com/office/powerpoint/2010/main" val="14511255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During every site inspection</a:t>
            </a:r>
          </a:p>
          <a:p>
            <a:pPr lvl="1"/>
            <a:r>
              <a:rPr lang="en-US" dirty="0"/>
              <a:t>Y</a:t>
            </a:r>
            <a:r>
              <a:rPr lang="en-US" dirty="0" smtClean="0"/>
              <a:t>ou should ask to see the approved ES&amp;PC Plan</a:t>
            </a:r>
          </a:p>
          <a:p>
            <a:pPr lvl="1"/>
            <a:r>
              <a:rPr lang="en-US" dirty="0" smtClean="0"/>
              <a:t>Observe how the site has changed since the last inspection</a:t>
            </a:r>
          </a:p>
          <a:p>
            <a:pPr lvl="1"/>
            <a:r>
              <a:rPr lang="en-US" dirty="0" smtClean="0"/>
              <a:t>Confirm the site conditions match the plan</a:t>
            </a:r>
          </a:p>
          <a:p>
            <a:pPr lvl="1"/>
            <a:r>
              <a:rPr lang="en-US" dirty="0" smtClean="0"/>
              <a:t>Determine that all practices have been installed and are being maintained</a:t>
            </a:r>
          </a:p>
          <a:p>
            <a:pPr lvl="1"/>
            <a:r>
              <a:rPr lang="en-US" dirty="0" smtClean="0"/>
              <a:t>If any deficiencies are found, appropriate action must be taken to obtain compliance</a:t>
            </a:r>
          </a:p>
          <a:p>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10</a:t>
            </a:fld>
            <a:endParaRPr lang="en-US"/>
          </a:p>
        </p:txBody>
      </p:sp>
      <p:sp>
        <p:nvSpPr>
          <p:cNvPr id="2" name="Title 1"/>
          <p:cNvSpPr>
            <a:spLocks noGrp="1"/>
          </p:cNvSpPr>
          <p:nvPr>
            <p:ph type="title"/>
          </p:nvPr>
        </p:nvSpPr>
        <p:spPr/>
        <p:txBody>
          <a:bodyPr/>
          <a:lstStyle/>
          <a:p>
            <a:r>
              <a:rPr lang="en-US" dirty="0" smtClean="0"/>
              <a:t>The ES&amp;PC Plan</a:t>
            </a:r>
            <a:endParaRPr lang="en-US" dirty="0"/>
          </a:p>
        </p:txBody>
      </p:sp>
    </p:spTree>
    <p:extLst>
      <p:ext uri="{BB962C8B-B14F-4D97-AF65-F5344CB8AC3E}">
        <p14:creationId xmlns:p14="http://schemas.microsoft.com/office/powerpoint/2010/main" val="3503912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447800"/>
            <a:ext cx="8153400" cy="4800600"/>
          </a:xfrm>
        </p:spPr>
        <p:txBody>
          <a:bodyPr>
            <a:normAutofit fontScale="92500" lnSpcReduction="10000"/>
          </a:bodyPr>
          <a:lstStyle/>
          <a:p>
            <a:pPr>
              <a:buSzPct val="100000"/>
              <a:buFont typeface="Wingdings 3" panose="05040102010807070707" pitchFamily="18" charset="2"/>
              <a:buChar char="}"/>
            </a:pPr>
            <a:r>
              <a:rPr lang="en-US" dirty="0" smtClean="0"/>
              <a:t>Construction exits</a:t>
            </a:r>
          </a:p>
          <a:p>
            <a:pPr>
              <a:buSzPct val="100000"/>
              <a:buFont typeface="Wingdings 3" panose="05040102010807070707" pitchFamily="18" charset="2"/>
              <a:buChar char="}"/>
            </a:pPr>
            <a:r>
              <a:rPr lang="en-US" dirty="0" smtClean="0"/>
              <a:t>Inspect discharge points &amp; downstream areas for impact</a:t>
            </a:r>
          </a:p>
          <a:p>
            <a:pPr>
              <a:buSzPct val="100000"/>
              <a:buFont typeface="Wingdings 3" panose="05040102010807070707" pitchFamily="18" charset="2"/>
              <a:buChar char="}"/>
            </a:pPr>
            <a:r>
              <a:rPr lang="en-US" dirty="0" smtClean="0"/>
              <a:t>Walk the perimeter of the site</a:t>
            </a:r>
          </a:p>
          <a:p>
            <a:pPr>
              <a:buSzPct val="100000"/>
              <a:buFont typeface="Wingdings 3" panose="05040102010807070707" pitchFamily="18" charset="2"/>
              <a:buChar char="}"/>
            </a:pPr>
            <a:r>
              <a:rPr lang="en-US" dirty="0" smtClean="0"/>
              <a:t>Inspect active areas</a:t>
            </a:r>
          </a:p>
          <a:p>
            <a:pPr>
              <a:buSzPct val="100000"/>
              <a:buFont typeface="Wingdings 3" panose="05040102010807070707" pitchFamily="18" charset="2"/>
              <a:buChar char="}"/>
            </a:pPr>
            <a:r>
              <a:rPr lang="en-US" dirty="0" smtClean="0"/>
              <a:t>Inspect disturbed areas that are not currently being worked</a:t>
            </a:r>
          </a:p>
          <a:p>
            <a:pPr>
              <a:buSzPct val="100000"/>
              <a:buFont typeface="Wingdings 3" panose="05040102010807070707" pitchFamily="18" charset="2"/>
              <a:buChar char="}"/>
            </a:pPr>
            <a:r>
              <a:rPr lang="en-US" dirty="0" smtClean="0"/>
              <a:t>Inspect areas that have undergone final stabilization</a:t>
            </a:r>
          </a:p>
          <a:p>
            <a:pPr>
              <a:buSzPct val="100000"/>
              <a:buFont typeface="Wingdings 3" panose="05040102010807070707" pitchFamily="18" charset="2"/>
              <a:buChar char="}"/>
            </a:pPr>
            <a:r>
              <a:rPr lang="en-US" dirty="0" smtClean="0"/>
              <a:t>Take into account the entire site, phase of the Plan, and ensure that the project is reflective of the Plan</a:t>
            </a: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11</a:t>
            </a:fld>
            <a:endParaRPr lang="en-US"/>
          </a:p>
        </p:txBody>
      </p:sp>
      <p:sp>
        <p:nvSpPr>
          <p:cNvPr id="2" name="Title 1"/>
          <p:cNvSpPr>
            <a:spLocks noGrp="1"/>
          </p:cNvSpPr>
          <p:nvPr>
            <p:ph type="title"/>
          </p:nvPr>
        </p:nvSpPr>
        <p:spPr/>
        <p:txBody>
          <a:bodyPr/>
          <a:lstStyle/>
          <a:p>
            <a:r>
              <a:rPr lang="en-US" dirty="0" smtClean="0"/>
              <a:t>What to Inspect</a:t>
            </a:r>
            <a:endParaRPr lang="en-US" dirty="0"/>
          </a:p>
        </p:txBody>
      </p:sp>
    </p:spTree>
    <p:extLst>
      <p:ext uri="{BB962C8B-B14F-4D97-AF65-F5344CB8AC3E}">
        <p14:creationId xmlns:p14="http://schemas.microsoft.com/office/powerpoint/2010/main" val="15895020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724400"/>
          </a:xfrm>
        </p:spPr>
        <p:txBody>
          <a:bodyPr>
            <a:normAutofit/>
          </a:bodyPr>
          <a:lstStyle/>
          <a:p>
            <a:pPr>
              <a:buSzPct val="100000"/>
            </a:pPr>
            <a:r>
              <a:rPr lang="en-US" dirty="0" smtClean="0"/>
              <a:t>Approved ES&amp;PC Plan</a:t>
            </a:r>
          </a:p>
          <a:p>
            <a:pPr lvl="1"/>
            <a:r>
              <a:rPr lang="en-US" dirty="0" smtClean="0"/>
              <a:t>These should be updated on site if there is ever a revision to the plan</a:t>
            </a:r>
          </a:p>
          <a:p>
            <a:pPr>
              <a:buSzPct val="100000"/>
            </a:pPr>
            <a:r>
              <a:rPr lang="en-US" dirty="0" smtClean="0"/>
              <a:t>At a minimum, one certified person shall be on site at all times when land disturbing activities are being conducted</a:t>
            </a:r>
          </a:p>
          <a:p>
            <a:pPr>
              <a:buSzPct val="100000"/>
            </a:pPr>
            <a:r>
              <a:rPr lang="en-US" dirty="0" smtClean="0"/>
              <a:t>The </a:t>
            </a:r>
            <a:r>
              <a:rPr lang="en-US" u="sng" dirty="0" smtClean="0"/>
              <a:t>following slide</a:t>
            </a:r>
            <a:r>
              <a:rPr lang="en-US" dirty="0" smtClean="0"/>
              <a:t> lists all of the documents that </a:t>
            </a:r>
            <a:r>
              <a:rPr lang="en-US" dirty="0" smtClean="0">
                <a:solidFill>
                  <a:schemeClr val="accent4"/>
                </a:solidFill>
              </a:rPr>
              <a:t>must be kept on site </a:t>
            </a:r>
            <a:r>
              <a:rPr lang="en-US" dirty="0" smtClean="0"/>
              <a:t>or readily available at a designated alternative location until a NOT is submitted</a:t>
            </a:r>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12</a:t>
            </a:fld>
            <a:endParaRPr lang="en-US"/>
          </a:p>
        </p:txBody>
      </p:sp>
      <p:sp>
        <p:nvSpPr>
          <p:cNvPr id="2" name="Title 1"/>
          <p:cNvSpPr>
            <a:spLocks noGrp="1"/>
          </p:cNvSpPr>
          <p:nvPr>
            <p:ph type="title"/>
          </p:nvPr>
        </p:nvSpPr>
        <p:spPr/>
        <p:txBody>
          <a:bodyPr/>
          <a:lstStyle/>
          <a:p>
            <a:r>
              <a:rPr lang="en-US" dirty="0" smtClean="0"/>
              <a:t>What Should Be </a:t>
            </a:r>
            <a:r>
              <a:rPr lang="en-US" dirty="0"/>
              <a:t>O</a:t>
            </a:r>
            <a:r>
              <a:rPr lang="en-US" dirty="0" smtClean="0"/>
              <a:t>n Site?</a:t>
            </a:r>
            <a:endParaRPr lang="en-US" dirty="0"/>
          </a:p>
        </p:txBody>
      </p:sp>
    </p:spTree>
    <p:extLst>
      <p:ext uri="{BB962C8B-B14F-4D97-AF65-F5344CB8AC3E}">
        <p14:creationId xmlns:p14="http://schemas.microsoft.com/office/powerpoint/2010/main" val="3341971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76400"/>
            <a:ext cx="4038600" cy="3624072"/>
          </a:xfrm>
        </p:spPr>
        <p:txBody>
          <a:bodyPr>
            <a:normAutofit fontScale="92500" lnSpcReduction="10000"/>
          </a:bodyPr>
          <a:lstStyle/>
          <a:p>
            <a:pPr>
              <a:buSzPct val="100000"/>
            </a:pPr>
            <a:r>
              <a:rPr lang="en-US" dirty="0" smtClean="0"/>
              <a:t>LDA Permit</a:t>
            </a:r>
          </a:p>
          <a:p>
            <a:pPr>
              <a:buSzPct val="100000"/>
            </a:pPr>
            <a:r>
              <a:rPr lang="en-US" dirty="0" smtClean="0"/>
              <a:t>All NOIs submitted to the GA EPD</a:t>
            </a:r>
          </a:p>
          <a:p>
            <a:pPr>
              <a:buSzPct val="100000"/>
            </a:pPr>
            <a:r>
              <a:rPr lang="en-US" dirty="0" smtClean="0"/>
              <a:t>Design Professional   7-day letter</a:t>
            </a:r>
          </a:p>
          <a:p>
            <a:pPr>
              <a:buSzPct val="100000"/>
            </a:pPr>
            <a:r>
              <a:rPr lang="en-US" dirty="0" smtClean="0"/>
              <a:t>Daily, weekly, and monthly inspection reports</a:t>
            </a:r>
          </a:p>
        </p:txBody>
      </p:sp>
      <p:sp>
        <p:nvSpPr>
          <p:cNvPr id="4" name="Content Placeholder 3"/>
          <p:cNvSpPr>
            <a:spLocks noGrp="1"/>
          </p:cNvSpPr>
          <p:nvPr>
            <p:ph sz="half" idx="2"/>
          </p:nvPr>
        </p:nvSpPr>
        <p:spPr>
          <a:xfrm>
            <a:off x="4648200" y="1676400"/>
            <a:ext cx="4038600" cy="3624072"/>
          </a:xfrm>
        </p:spPr>
        <p:txBody>
          <a:bodyPr>
            <a:normAutofit fontScale="92500" lnSpcReduction="10000"/>
          </a:bodyPr>
          <a:lstStyle/>
          <a:p>
            <a:pPr>
              <a:buSzPct val="100000"/>
            </a:pPr>
            <a:r>
              <a:rPr lang="en-US" dirty="0" smtClean="0"/>
              <a:t>Daily rainfall data</a:t>
            </a:r>
          </a:p>
          <a:p>
            <a:pPr>
              <a:buSzPct val="100000"/>
            </a:pPr>
            <a:r>
              <a:rPr lang="en-US" dirty="0" smtClean="0"/>
              <a:t>Any buffer variances or permits</a:t>
            </a:r>
          </a:p>
          <a:p>
            <a:pPr>
              <a:buSzPct val="100000"/>
            </a:pPr>
            <a:r>
              <a:rPr lang="en-US" dirty="0" smtClean="0"/>
              <a:t>Violation summaries and reports</a:t>
            </a:r>
          </a:p>
          <a:p>
            <a:pPr>
              <a:buSzPct val="100000"/>
            </a:pPr>
            <a:r>
              <a:rPr lang="en-US" dirty="0" smtClean="0"/>
              <a:t>All sampling and monitoring information, results, and reports</a:t>
            </a:r>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13</a:t>
            </a:fld>
            <a:endParaRPr lang="en-US"/>
          </a:p>
        </p:txBody>
      </p:sp>
      <p:sp>
        <p:nvSpPr>
          <p:cNvPr id="2" name="Title 1"/>
          <p:cNvSpPr>
            <a:spLocks noGrp="1"/>
          </p:cNvSpPr>
          <p:nvPr>
            <p:ph type="title"/>
          </p:nvPr>
        </p:nvSpPr>
        <p:spPr/>
        <p:txBody>
          <a:bodyPr/>
          <a:lstStyle/>
          <a:p>
            <a:r>
              <a:rPr lang="en-US" dirty="0"/>
              <a:t>What </a:t>
            </a:r>
            <a:r>
              <a:rPr lang="en-US" dirty="0" smtClean="0"/>
              <a:t>Should Be </a:t>
            </a:r>
            <a:r>
              <a:rPr lang="en-US" dirty="0"/>
              <a:t>O</a:t>
            </a:r>
            <a:r>
              <a:rPr lang="en-US" dirty="0" smtClean="0"/>
              <a:t>n Site</a:t>
            </a:r>
            <a:r>
              <a:rPr lang="en-US" dirty="0"/>
              <a:t>?</a:t>
            </a:r>
          </a:p>
        </p:txBody>
      </p:sp>
    </p:spTree>
    <p:extLst>
      <p:ext uri="{BB962C8B-B14F-4D97-AF65-F5344CB8AC3E}">
        <p14:creationId xmlns:p14="http://schemas.microsoft.com/office/powerpoint/2010/main" val="10099521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a:bodyPr>
          <a:lstStyle/>
          <a:p>
            <a:pPr>
              <a:buSzPct val="100000"/>
            </a:pPr>
            <a:r>
              <a:rPr lang="en-US" dirty="0" smtClean="0"/>
              <a:t>A complete and factual record should be documented for the entire inspection</a:t>
            </a:r>
          </a:p>
          <a:p>
            <a:pPr lvl="1"/>
            <a:r>
              <a:rPr lang="en-US" dirty="0" smtClean="0"/>
              <a:t>Current activities at the site</a:t>
            </a:r>
          </a:p>
          <a:p>
            <a:pPr lvl="1"/>
            <a:r>
              <a:rPr lang="en-US" dirty="0" smtClean="0"/>
              <a:t>Any observations related to BMPs</a:t>
            </a:r>
          </a:p>
          <a:p>
            <a:pPr lvl="1"/>
            <a:r>
              <a:rPr lang="en-US" dirty="0" smtClean="0"/>
              <a:t>Any observations related to sediment leaving the site</a:t>
            </a:r>
          </a:p>
          <a:p>
            <a:pPr lvl="1"/>
            <a:r>
              <a:rPr lang="en-US" dirty="0" smtClean="0"/>
              <a:t>Any outcomes</a:t>
            </a:r>
          </a:p>
          <a:p>
            <a:pPr>
              <a:buSzPct val="100000"/>
            </a:pPr>
            <a:r>
              <a:rPr lang="en-US" dirty="0" smtClean="0"/>
              <a:t>These records support potential enforcement action</a:t>
            </a:r>
          </a:p>
          <a:p>
            <a:pPr>
              <a:buSzPct val="100000"/>
            </a:pPr>
            <a:r>
              <a:rPr lang="en-US" dirty="0" smtClean="0"/>
              <a:t>A way to communicate your findings to other</a:t>
            </a:r>
          </a:p>
          <a:p>
            <a:pPr lvl="1"/>
            <a:r>
              <a:rPr lang="en-US" dirty="0" smtClean="0"/>
              <a:t>Provides a “site history” for another inspector</a:t>
            </a:r>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14</a:t>
            </a:fld>
            <a:endParaRPr lang="en-US"/>
          </a:p>
        </p:txBody>
      </p:sp>
      <p:sp>
        <p:nvSpPr>
          <p:cNvPr id="2" name="Title 1"/>
          <p:cNvSpPr>
            <a:spLocks noGrp="1"/>
          </p:cNvSpPr>
          <p:nvPr>
            <p:ph type="title"/>
          </p:nvPr>
        </p:nvSpPr>
        <p:spPr/>
        <p:txBody>
          <a:bodyPr/>
          <a:lstStyle/>
          <a:p>
            <a:r>
              <a:rPr lang="en-US" dirty="0" smtClean="0"/>
              <a:t>Documentation</a:t>
            </a:r>
            <a:endParaRPr lang="en-US" dirty="0"/>
          </a:p>
        </p:txBody>
      </p:sp>
    </p:spTree>
    <p:extLst>
      <p:ext uri="{BB962C8B-B14F-4D97-AF65-F5344CB8AC3E}">
        <p14:creationId xmlns:p14="http://schemas.microsoft.com/office/powerpoint/2010/main" val="38526138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Structural BMPs</a:t>
            </a:r>
            <a:endParaRPr lang="en-US" dirty="0"/>
          </a:p>
        </p:txBody>
      </p:sp>
      <p:sp>
        <p:nvSpPr>
          <p:cNvPr id="2" name="Text Placeholder 1"/>
          <p:cNvSpPr>
            <a:spLocks noGrp="1"/>
          </p:cNvSpPr>
          <p:nvPr>
            <p:ph type="body" idx="1"/>
          </p:nvPr>
        </p:nvSpPr>
        <p:spPr/>
        <p:txBody>
          <a:bodyPr/>
          <a:lstStyle/>
          <a:p>
            <a:r>
              <a:rPr lang="en-US" dirty="0" smtClean="0"/>
              <a:t>What to look for</a:t>
            </a:r>
            <a:r>
              <a:rPr lang="en-US" dirty="0" smtClean="0">
                <a:latin typeface="+mn-lt"/>
              </a:rPr>
              <a:t>?</a:t>
            </a:r>
            <a:endParaRPr lang="en-US" dirty="0">
              <a:latin typeface="+mn-lt"/>
            </a:endParaRPr>
          </a:p>
        </p:txBody>
      </p:sp>
      <p:sp>
        <p:nvSpPr>
          <p:cNvPr id="4" name="Slide Number Placeholder 3"/>
          <p:cNvSpPr>
            <a:spLocks noGrp="1"/>
          </p:cNvSpPr>
          <p:nvPr>
            <p:ph type="sldNum" sz="quarter" idx="12"/>
          </p:nvPr>
        </p:nvSpPr>
        <p:spPr/>
        <p:txBody>
          <a:bodyPr/>
          <a:lstStyle/>
          <a:p>
            <a:fld id="{C48DCB58-B30B-4E09-8CCA-607ECFC8592B}" type="slidenum">
              <a:rPr lang="en-US" smtClean="0"/>
              <a:t>15</a:t>
            </a:fld>
            <a:endParaRPr lang="en-US"/>
          </a:p>
        </p:txBody>
      </p:sp>
    </p:spTree>
    <p:extLst>
      <p:ext uri="{BB962C8B-B14F-4D97-AF65-F5344CB8AC3E}">
        <p14:creationId xmlns:p14="http://schemas.microsoft.com/office/powerpoint/2010/main" val="18415721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
          </p:nvPr>
        </p:nvSpPr>
        <p:spPr>
          <a:xfrm>
            <a:off x="228600" y="1524000"/>
            <a:ext cx="4038600" cy="4386072"/>
          </a:xfrm>
        </p:spPr>
        <p:txBody>
          <a:bodyPr>
            <a:normAutofit fontScale="92500" lnSpcReduction="20000"/>
          </a:bodyPr>
          <a:lstStyle/>
          <a:p>
            <a:pPr>
              <a:buSzPct val="100000"/>
            </a:pPr>
            <a:r>
              <a:rPr lang="en-US" sz="3300" dirty="0" smtClean="0">
                <a:solidFill>
                  <a:schemeClr val="accent1">
                    <a:lumMod val="20000"/>
                    <a:lumOff val="80000"/>
                  </a:schemeClr>
                </a:solidFill>
              </a:rPr>
              <a:t>What to look for:</a:t>
            </a:r>
          </a:p>
          <a:p>
            <a:pPr lvl="1"/>
            <a:r>
              <a:rPr lang="en-US" dirty="0" smtClean="0"/>
              <a:t>Is the center of the check dam lower than the outer edges?</a:t>
            </a:r>
          </a:p>
          <a:p>
            <a:pPr lvl="1"/>
            <a:r>
              <a:rPr lang="en-US" dirty="0" smtClean="0"/>
              <a:t>Is the toe of the upstream dam at the same elevation as the top of the downstream dam?</a:t>
            </a:r>
          </a:p>
          <a:p>
            <a:pPr lvl="1"/>
            <a:r>
              <a:rPr lang="en-US" dirty="0" smtClean="0"/>
              <a:t>Does the channel flow exceed 2 </a:t>
            </a:r>
            <a:r>
              <a:rPr lang="en-US" dirty="0" err="1" smtClean="0"/>
              <a:t>cfs</a:t>
            </a:r>
            <a:r>
              <a:rPr lang="en-US" dirty="0" smtClean="0"/>
              <a:t>?  If yes, then other BMPs are needed</a:t>
            </a:r>
          </a:p>
          <a:p>
            <a:pPr lvl="1"/>
            <a:r>
              <a:rPr lang="en-US" dirty="0" smtClean="0"/>
              <a:t>If Cd-</a:t>
            </a:r>
            <a:r>
              <a:rPr lang="en-US" dirty="0" err="1" smtClean="0"/>
              <a:t>Hb</a:t>
            </a:r>
            <a:r>
              <a:rPr lang="en-US" dirty="0" smtClean="0"/>
              <a:t>, has a splash pad been installed?</a:t>
            </a:r>
            <a:endParaRPr lang="en-US" dirty="0"/>
          </a:p>
        </p:txBody>
      </p:sp>
      <p:pic>
        <p:nvPicPr>
          <p:cNvPr id="2" name="Content Placeholder 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76800" y="1143000"/>
            <a:ext cx="4038600" cy="3028950"/>
          </a:xfrm>
          <a:ln>
            <a:solidFill>
              <a:schemeClr val="accent1"/>
            </a:solidFill>
          </a:ln>
        </p:spPr>
      </p:pic>
      <p:sp>
        <p:nvSpPr>
          <p:cNvPr id="4" name="Slide Number Placeholder 3"/>
          <p:cNvSpPr>
            <a:spLocks noGrp="1"/>
          </p:cNvSpPr>
          <p:nvPr>
            <p:ph type="sldNum" sz="quarter" idx="12"/>
          </p:nvPr>
        </p:nvSpPr>
        <p:spPr/>
        <p:txBody>
          <a:bodyPr>
            <a:normAutofit/>
          </a:bodyPr>
          <a:lstStyle/>
          <a:p>
            <a:fld id="{C48DCB58-B30B-4E09-8CCA-607ECFC8592B}" type="slidenum">
              <a:rPr lang="en-US" smtClean="0"/>
              <a:t>16</a:t>
            </a:fld>
            <a:endParaRPr lang="en-US"/>
          </a:p>
        </p:txBody>
      </p:sp>
      <p:sp>
        <p:nvSpPr>
          <p:cNvPr id="8" name="Title 7"/>
          <p:cNvSpPr>
            <a:spLocks noGrp="1"/>
          </p:cNvSpPr>
          <p:nvPr>
            <p:ph type="title"/>
          </p:nvPr>
        </p:nvSpPr>
        <p:spPr>
          <a:xfrm>
            <a:off x="457200" y="152400"/>
            <a:ext cx="8229600" cy="1143000"/>
          </a:xfrm>
        </p:spPr>
        <p:txBody>
          <a:bodyPr/>
          <a:lstStyle/>
          <a:p>
            <a:r>
              <a:rPr lang="en-US" dirty="0" smtClean="0"/>
              <a:t>Cd - Check Dam</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050" y="3251200"/>
            <a:ext cx="2647950" cy="3530600"/>
          </a:xfrm>
          <a:prstGeom prst="rect">
            <a:avLst/>
          </a:prstGeom>
          <a:ln>
            <a:solidFill>
              <a:schemeClr val="accent1"/>
            </a:solidFill>
          </a:ln>
        </p:spPr>
      </p:pic>
      <p:sp>
        <p:nvSpPr>
          <p:cNvPr id="5" name="TextBox 4"/>
          <p:cNvSpPr txBox="1"/>
          <p:nvPr/>
        </p:nvSpPr>
        <p:spPr>
          <a:xfrm>
            <a:off x="7267575" y="5334000"/>
            <a:ext cx="17526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Undermining</a:t>
            </a:r>
          </a:p>
          <a:p>
            <a:pPr marL="285750" indent="-285750">
              <a:buFont typeface="Arial" panose="020B0604020202020204" pitchFamily="34" charset="0"/>
              <a:buChar char="•"/>
            </a:pPr>
            <a:r>
              <a:rPr lang="en-US" sz="1400" dirty="0" smtClean="0"/>
              <a:t>No splash pad</a:t>
            </a:r>
            <a:endParaRPr lang="en-US" sz="1400" dirty="0"/>
          </a:p>
        </p:txBody>
      </p:sp>
      <p:cxnSp>
        <p:nvCxnSpPr>
          <p:cNvPr id="7" name="Straight Arrow Connector 6"/>
          <p:cNvCxnSpPr>
            <a:stCxn id="5" idx="1"/>
          </p:cNvCxnSpPr>
          <p:nvPr/>
        </p:nvCxnSpPr>
        <p:spPr>
          <a:xfrm flipH="1" flipV="1">
            <a:off x="6172200" y="5016500"/>
            <a:ext cx="1095375" cy="57911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96150" y="4267200"/>
            <a:ext cx="17526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Sediment overtopping</a:t>
            </a:r>
          </a:p>
        </p:txBody>
      </p:sp>
      <p:cxnSp>
        <p:nvCxnSpPr>
          <p:cNvPr id="11" name="Straight Arrow Connector 10"/>
          <p:cNvCxnSpPr>
            <a:stCxn id="10" idx="0"/>
          </p:cNvCxnSpPr>
          <p:nvPr/>
        </p:nvCxnSpPr>
        <p:spPr>
          <a:xfrm flipH="1" flipV="1">
            <a:off x="7010400" y="2590800"/>
            <a:ext cx="1162050" cy="1676400"/>
          </a:xfrm>
          <a:prstGeom prst="straightConnector1">
            <a:avLst/>
          </a:prstGeom>
          <a:ln w="444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74176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1938528"/>
            <a:ext cx="4038600" cy="3624072"/>
          </a:xfrm>
        </p:spPr>
        <p:txBody>
          <a:bodyPr>
            <a:normAutofit fontScale="92500" lnSpcReduction="10000"/>
          </a:bodyPr>
          <a:lstStyle/>
          <a:p>
            <a:pPr>
              <a:buSzPct val="100000"/>
            </a:pPr>
            <a:r>
              <a:rPr lang="en-US" sz="3000" dirty="0" smtClean="0">
                <a:solidFill>
                  <a:schemeClr val="accent1">
                    <a:lumMod val="20000"/>
                    <a:lumOff val="80000"/>
                  </a:schemeClr>
                </a:solidFill>
              </a:rPr>
              <a:t>What to look for:</a:t>
            </a:r>
          </a:p>
          <a:p>
            <a:pPr lvl="1"/>
            <a:r>
              <a:rPr lang="en-US" dirty="0" smtClean="0"/>
              <a:t>Is the exit the appropriate length and width?</a:t>
            </a:r>
          </a:p>
          <a:p>
            <a:pPr lvl="1"/>
            <a:r>
              <a:rPr lang="en-US" dirty="0" smtClean="0"/>
              <a:t>Has the correct size rock been used?</a:t>
            </a:r>
          </a:p>
          <a:p>
            <a:pPr lvl="1"/>
            <a:r>
              <a:rPr lang="en-US" dirty="0" smtClean="0"/>
              <a:t>Has the geotextile been placed under the rock?</a:t>
            </a:r>
          </a:p>
          <a:p>
            <a:pPr lvl="1"/>
            <a:r>
              <a:rPr lang="en-US" dirty="0" smtClean="0"/>
              <a:t>Is sediment tracked onto the roadway?</a:t>
            </a: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17</a:t>
            </a:fld>
            <a:endParaRPr lang="en-US"/>
          </a:p>
        </p:txBody>
      </p:sp>
      <p:sp>
        <p:nvSpPr>
          <p:cNvPr id="2" name="Title 1"/>
          <p:cNvSpPr>
            <a:spLocks noGrp="1"/>
          </p:cNvSpPr>
          <p:nvPr>
            <p:ph type="title"/>
          </p:nvPr>
        </p:nvSpPr>
        <p:spPr/>
        <p:txBody>
          <a:bodyPr/>
          <a:lstStyle/>
          <a:p>
            <a:r>
              <a:rPr lang="en-US" dirty="0" smtClean="0"/>
              <a:t>Co – Construction Exit</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1905000"/>
            <a:ext cx="4038600" cy="3028950"/>
          </a:xfrm>
          <a:ln>
            <a:solidFill>
              <a:schemeClr val="accent1"/>
            </a:solidFill>
          </a:ln>
        </p:spPr>
      </p:pic>
      <p:sp>
        <p:nvSpPr>
          <p:cNvPr id="7" name="TextBox 6"/>
          <p:cNvSpPr txBox="1"/>
          <p:nvPr/>
        </p:nvSpPr>
        <p:spPr>
          <a:xfrm>
            <a:off x="5715000" y="5072390"/>
            <a:ext cx="205740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 rock</a:t>
            </a:r>
          </a:p>
          <a:p>
            <a:pPr marL="285750" indent="-285750">
              <a:buFont typeface="Arial" panose="020B0604020202020204" pitchFamily="34" charset="0"/>
              <a:buChar char="•"/>
            </a:pPr>
            <a:r>
              <a:rPr lang="en-US" sz="1400" dirty="0" smtClean="0"/>
              <a:t>No geotextile</a:t>
            </a:r>
          </a:p>
          <a:p>
            <a:pPr marL="285750" indent="-285750">
              <a:buFont typeface="Arial" panose="020B0604020202020204" pitchFamily="34" charset="0"/>
              <a:buChar char="•"/>
            </a:pPr>
            <a:r>
              <a:rPr lang="en-US" sz="1400" dirty="0" smtClean="0"/>
              <a:t>Sediment tracked on road</a:t>
            </a:r>
          </a:p>
        </p:txBody>
      </p:sp>
    </p:spTree>
    <p:extLst>
      <p:ext uri="{BB962C8B-B14F-4D97-AF65-F5344CB8AC3E}">
        <p14:creationId xmlns:p14="http://schemas.microsoft.com/office/powerpoint/2010/main" val="3192945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4038600" cy="3624072"/>
          </a:xfrm>
        </p:spPr>
        <p:txBody>
          <a:bodyPr/>
          <a:lstStyle/>
          <a:p>
            <a:pPr>
              <a:buSzPct val="100000"/>
            </a:pPr>
            <a:r>
              <a:rPr lang="en-US" dirty="0" smtClean="0">
                <a:solidFill>
                  <a:schemeClr val="accent1">
                    <a:lumMod val="20000"/>
                    <a:lumOff val="80000"/>
                  </a:schemeClr>
                </a:solidFill>
              </a:rPr>
              <a:t>What to look for:</a:t>
            </a:r>
          </a:p>
          <a:p>
            <a:pPr lvl="1"/>
            <a:r>
              <a:rPr lang="en-US" dirty="0" smtClean="0"/>
              <a:t>Does the diversion have a ridge?</a:t>
            </a:r>
          </a:p>
          <a:p>
            <a:pPr lvl="1"/>
            <a:r>
              <a:rPr lang="en-US" dirty="0" smtClean="0"/>
              <a:t>Does the ridge have a minimum width of 4 feet?</a:t>
            </a:r>
          </a:p>
          <a:p>
            <a:pPr lvl="1"/>
            <a:r>
              <a:rPr lang="en-US" dirty="0" smtClean="0"/>
              <a:t>Does the diversion have an adequate outlet?</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2209800"/>
            <a:ext cx="4241800" cy="3181350"/>
          </a:xfrm>
          <a:ln>
            <a:solidFill>
              <a:schemeClr val="accent1"/>
            </a:solidFill>
          </a:ln>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18</a:t>
            </a:fld>
            <a:endParaRPr lang="en-US"/>
          </a:p>
        </p:txBody>
      </p:sp>
      <p:sp>
        <p:nvSpPr>
          <p:cNvPr id="2" name="Title 1"/>
          <p:cNvSpPr>
            <a:spLocks noGrp="1"/>
          </p:cNvSpPr>
          <p:nvPr>
            <p:ph type="title"/>
          </p:nvPr>
        </p:nvSpPr>
        <p:spPr/>
        <p:txBody>
          <a:bodyPr/>
          <a:lstStyle/>
          <a:p>
            <a:r>
              <a:rPr lang="en-US" dirty="0" smtClean="0"/>
              <a:t>Di - Diversion</a:t>
            </a:r>
            <a:endParaRPr lang="en-US" dirty="0"/>
          </a:p>
        </p:txBody>
      </p:sp>
    </p:spTree>
    <p:extLst>
      <p:ext uri="{BB962C8B-B14F-4D97-AF65-F5344CB8AC3E}">
        <p14:creationId xmlns:p14="http://schemas.microsoft.com/office/powerpoint/2010/main" val="23287562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676400"/>
            <a:ext cx="4038600" cy="4114800"/>
          </a:xfrm>
        </p:spPr>
        <p:txBody>
          <a:bodyPr>
            <a:normAutofit fontScale="92500" lnSpcReduction="10000"/>
          </a:bodyPr>
          <a:lstStyle/>
          <a:p>
            <a:pPr>
              <a:buSzPct val="100000"/>
            </a:pPr>
            <a:r>
              <a:rPr lang="en-US" sz="3000" dirty="0" smtClean="0">
                <a:solidFill>
                  <a:schemeClr val="accent1">
                    <a:lumMod val="20000"/>
                    <a:lumOff val="80000"/>
                  </a:schemeClr>
                </a:solidFill>
              </a:rPr>
              <a:t>What to look for:</a:t>
            </a:r>
          </a:p>
          <a:p>
            <a:pPr lvl="1"/>
            <a:r>
              <a:rPr lang="en-US" dirty="0" smtClean="0"/>
              <a:t>Is the structure properly staked?</a:t>
            </a:r>
          </a:p>
          <a:p>
            <a:pPr lvl="1"/>
            <a:r>
              <a:rPr lang="en-US" dirty="0" smtClean="0"/>
              <a:t>If the slope is steeper than 2:1, are the drains placed diagonally across the slope?</a:t>
            </a:r>
          </a:p>
          <a:p>
            <a:pPr lvl="1"/>
            <a:r>
              <a:rPr lang="en-US" dirty="0" smtClean="0"/>
              <a:t>Has outlet protection been installed?</a:t>
            </a:r>
          </a:p>
          <a:p>
            <a:pPr lvl="1"/>
            <a:r>
              <a:rPr lang="en-US" dirty="0" smtClean="0"/>
              <a:t>Is the pipe diameter appropriate for the drainage area?</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1371600"/>
            <a:ext cx="2718196" cy="3624262"/>
          </a:xfrm>
          <a:ln>
            <a:solidFill>
              <a:schemeClr val="accent1"/>
            </a:solidFill>
          </a:ln>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19</a:t>
            </a:fld>
            <a:endParaRPr lang="en-US"/>
          </a:p>
        </p:txBody>
      </p:sp>
      <p:sp>
        <p:nvSpPr>
          <p:cNvPr id="2" name="Title 1"/>
          <p:cNvSpPr>
            <a:spLocks noGrp="1"/>
          </p:cNvSpPr>
          <p:nvPr>
            <p:ph type="title"/>
          </p:nvPr>
        </p:nvSpPr>
        <p:spPr/>
        <p:txBody>
          <a:bodyPr/>
          <a:lstStyle/>
          <a:p>
            <a:r>
              <a:rPr lang="en-US" dirty="0" err="1" smtClean="0"/>
              <a:t>Dn</a:t>
            </a:r>
            <a:r>
              <a:rPr lang="en-US" dirty="0" smtClean="0"/>
              <a:t> – </a:t>
            </a:r>
            <a:r>
              <a:rPr lang="en-US" dirty="0" err="1" smtClean="0"/>
              <a:t>Downdrain</a:t>
            </a:r>
            <a:r>
              <a:rPr lang="en-US" dirty="0" smtClean="0"/>
              <a:t> Structure</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3733800"/>
            <a:ext cx="2171700" cy="2895600"/>
          </a:xfrm>
          <a:prstGeom prst="rect">
            <a:avLst/>
          </a:prstGeom>
          <a:ln>
            <a:solidFill>
              <a:schemeClr val="accent1"/>
            </a:solidFill>
          </a:ln>
        </p:spPr>
      </p:pic>
      <p:sp>
        <p:nvSpPr>
          <p:cNvPr id="8" name="TextBox 7"/>
          <p:cNvSpPr txBox="1"/>
          <p:nvPr/>
        </p:nvSpPr>
        <p:spPr>
          <a:xfrm>
            <a:off x="6705600" y="5172075"/>
            <a:ext cx="17526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Improper installation</a:t>
            </a:r>
          </a:p>
        </p:txBody>
      </p:sp>
    </p:spTree>
    <p:extLst>
      <p:ext uri="{BB962C8B-B14F-4D97-AF65-F5344CB8AC3E}">
        <p14:creationId xmlns:p14="http://schemas.microsoft.com/office/powerpoint/2010/main" val="2718250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The inspector is the key person in determining if the approved plan has been implemented properly</a:t>
            </a:r>
          </a:p>
          <a:p>
            <a:pPr>
              <a:buSzPct val="100000"/>
            </a:pPr>
            <a:r>
              <a:rPr lang="en-US" dirty="0" smtClean="0"/>
              <a:t>The inspector is the person who ensures the responsible party keeps the site in compliance</a:t>
            </a:r>
          </a:p>
          <a:p>
            <a:pPr>
              <a:buSzPct val="100000"/>
            </a:pPr>
            <a:r>
              <a:rPr lang="en-US" dirty="0" smtClean="0"/>
              <a:t>The inspector should be effective at communicating the issues present on site</a:t>
            </a:r>
          </a:p>
          <a:p>
            <a:pPr>
              <a:buSzPct val="100000"/>
            </a:pPr>
            <a:r>
              <a:rPr lang="en-US" dirty="0" smtClean="0"/>
              <a:t>The inspector should ensure that all sites are being evaluated fairly and consistently</a:t>
            </a: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2</a:t>
            </a:fld>
            <a:endParaRPr lang="en-US"/>
          </a:p>
        </p:txBody>
      </p:sp>
      <p:sp>
        <p:nvSpPr>
          <p:cNvPr id="2" name="Title 1"/>
          <p:cNvSpPr>
            <a:spLocks noGrp="1"/>
          </p:cNvSpPr>
          <p:nvPr>
            <p:ph type="title"/>
          </p:nvPr>
        </p:nvSpPr>
        <p:spPr/>
        <p:txBody>
          <a:bodyPr/>
          <a:lstStyle/>
          <a:p>
            <a:r>
              <a:rPr lang="en-US" dirty="0" smtClean="0"/>
              <a:t>Purpose of the Inspector</a:t>
            </a:r>
            <a:endParaRPr lang="en-US" dirty="0"/>
          </a:p>
        </p:txBody>
      </p:sp>
    </p:spTree>
    <p:extLst>
      <p:ext uri="{BB962C8B-B14F-4D97-AF65-F5344CB8AC3E}">
        <p14:creationId xmlns:p14="http://schemas.microsoft.com/office/powerpoint/2010/main" val="29460995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038600" cy="3624072"/>
          </a:xfrm>
        </p:spPr>
        <p:txBody>
          <a:bodyPr>
            <a:normAutofit fontScale="92500" lnSpcReduction="10000"/>
          </a:bodyPr>
          <a:lstStyle/>
          <a:p>
            <a:pPr>
              <a:buSzPct val="100000"/>
            </a:pPr>
            <a:r>
              <a:rPr lang="en-US" sz="3000" dirty="0">
                <a:solidFill>
                  <a:schemeClr val="accent1">
                    <a:lumMod val="20000"/>
                    <a:lumOff val="80000"/>
                  </a:schemeClr>
                </a:solidFill>
              </a:rPr>
              <a:t>What to look for:</a:t>
            </a:r>
          </a:p>
          <a:p>
            <a:pPr lvl="1"/>
            <a:r>
              <a:rPr lang="en-US" dirty="0" smtClean="0"/>
              <a:t>Is the filter ring constructed with the proper stone size?</a:t>
            </a:r>
          </a:p>
          <a:p>
            <a:pPr lvl="1"/>
            <a:r>
              <a:rPr lang="en-US" dirty="0" smtClean="0"/>
              <a:t>Are other BMP control measures being used?</a:t>
            </a:r>
          </a:p>
          <a:p>
            <a:pPr lvl="1"/>
            <a:r>
              <a:rPr lang="en-US" dirty="0" smtClean="0"/>
              <a:t>Is it a minimum of 2 feet tall?</a:t>
            </a:r>
          </a:p>
          <a:p>
            <a:pPr lvl="1"/>
            <a:r>
              <a:rPr lang="en-US" dirty="0" smtClean="0"/>
              <a:t>Is the filter ring kept clear of trash &amp; debris?</a:t>
            </a:r>
          </a:p>
          <a:p>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19600" y="1790700"/>
            <a:ext cx="4419600" cy="3314700"/>
          </a:xfrm>
          <a:ln>
            <a:solidFill>
              <a:schemeClr val="accent1"/>
            </a:solidFill>
          </a:ln>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20</a:t>
            </a:fld>
            <a:endParaRPr lang="en-US"/>
          </a:p>
        </p:txBody>
      </p:sp>
      <p:sp>
        <p:nvSpPr>
          <p:cNvPr id="2" name="Title 1"/>
          <p:cNvSpPr>
            <a:spLocks noGrp="1"/>
          </p:cNvSpPr>
          <p:nvPr>
            <p:ph type="title"/>
          </p:nvPr>
        </p:nvSpPr>
        <p:spPr/>
        <p:txBody>
          <a:bodyPr/>
          <a:lstStyle/>
          <a:p>
            <a:r>
              <a:rPr lang="en-US" dirty="0" smtClean="0"/>
              <a:t>Fr – Filter Ring</a:t>
            </a:r>
            <a:endParaRPr lang="en-US" dirty="0"/>
          </a:p>
        </p:txBody>
      </p:sp>
      <p:sp>
        <p:nvSpPr>
          <p:cNvPr id="7" name="TextBox 6"/>
          <p:cNvSpPr txBox="1"/>
          <p:nvPr/>
        </p:nvSpPr>
        <p:spPr>
          <a:xfrm>
            <a:off x="5295900" y="5191780"/>
            <a:ext cx="26670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Sediment overtopping</a:t>
            </a:r>
          </a:p>
          <a:p>
            <a:pPr marL="285750" indent="-285750">
              <a:buFont typeface="Arial" panose="020B0604020202020204" pitchFamily="34" charset="0"/>
              <a:buChar char="•"/>
            </a:pPr>
            <a:r>
              <a:rPr lang="en-US" sz="1400" dirty="0" smtClean="0"/>
              <a:t>Maintenance</a:t>
            </a:r>
          </a:p>
        </p:txBody>
      </p:sp>
    </p:spTree>
    <p:extLst>
      <p:ext uri="{BB962C8B-B14F-4D97-AF65-F5344CB8AC3E}">
        <p14:creationId xmlns:p14="http://schemas.microsoft.com/office/powerpoint/2010/main" val="20981238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038600" cy="3624072"/>
          </a:xfrm>
        </p:spPr>
        <p:txBody>
          <a:bodyPr/>
          <a:lstStyle/>
          <a:p>
            <a:pPr>
              <a:buSzPct val="100000"/>
            </a:pPr>
            <a:r>
              <a:rPr lang="en-US" dirty="0" smtClean="0">
                <a:solidFill>
                  <a:schemeClr val="accent1">
                    <a:lumMod val="20000"/>
                    <a:lumOff val="80000"/>
                  </a:schemeClr>
                </a:solidFill>
              </a:rPr>
              <a:t>What to look for:</a:t>
            </a:r>
          </a:p>
          <a:p>
            <a:pPr lvl="1"/>
            <a:r>
              <a:rPr lang="en-US" dirty="0" smtClean="0"/>
              <a:t>Has the half-round been affixed to the structure?</a:t>
            </a:r>
          </a:p>
          <a:p>
            <a:pPr lvl="1"/>
            <a:r>
              <a:rPr lang="en-US" dirty="0" smtClean="0"/>
              <a:t>Has the correct size rock been used?</a:t>
            </a:r>
          </a:p>
          <a:p>
            <a:pPr lvl="1"/>
            <a:r>
              <a:rPr lang="en-US" dirty="0" smtClean="0"/>
              <a:t>Is the structure being cleaned out at 1/3</a:t>
            </a:r>
            <a:r>
              <a:rPr lang="en-US" baseline="30000" dirty="0" smtClean="0"/>
              <a:t>rd</a:t>
            </a:r>
            <a:r>
              <a:rPr lang="en-US" dirty="0" smtClean="0"/>
              <a:t> full?</a:t>
            </a:r>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21</a:t>
            </a:fld>
            <a:endParaRPr lang="en-US"/>
          </a:p>
        </p:txBody>
      </p:sp>
      <p:sp>
        <p:nvSpPr>
          <p:cNvPr id="2" name="Title 1"/>
          <p:cNvSpPr>
            <a:spLocks noGrp="1"/>
          </p:cNvSpPr>
          <p:nvPr>
            <p:ph type="title"/>
          </p:nvPr>
        </p:nvSpPr>
        <p:spPr/>
        <p:txBody>
          <a:bodyPr/>
          <a:lstStyle/>
          <a:p>
            <a:r>
              <a:rPr lang="en-US" dirty="0" err="1" smtClean="0"/>
              <a:t>Rt</a:t>
            </a:r>
            <a:r>
              <a:rPr lang="en-US" dirty="0" smtClean="0"/>
              <a:t> - Retrofit</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685800"/>
            <a:ext cx="4038600" cy="3028950"/>
          </a:xfrm>
          <a:ln>
            <a:solidFill>
              <a:schemeClr val="accent1"/>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581400"/>
            <a:ext cx="3505200" cy="2628900"/>
          </a:xfrm>
          <a:prstGeom prst="rect">
            <a:avLst/>
          </a:prstGeom>
          <a:ln>
            <a:solidFill>
              <a:schemeClr val="accent1"/>
            </a:solidFill>
          </a:ln>
        </p:spPr>
      </p:pic>
      <p:sp>
        <p:nvSpPr>
          <p:cNvPr id="8" name="TextBox 7"/>
          <p:cNvSpPr txBox="1"/>
          <p:nvPr/>
        </p:nvSpPr>
        <p:spPr>
          <a:xfrm>
            <a:off x="3581400" y="5078849"/>
            <a:ext cx="1752600"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Not securely attached to structure</a:t>
            </a:r>
          </a:p>
          <a:p>
            <a:pPr marL="285750" indent="-285750">
              <a:buFont typeface="Arial" panose="020B0604020202020204" pitchFamily="34" charset="0"/>
              <a:buChar char="•"/>
            </a:pPr>
            <a:r>
              <a:rPr lang="en-US" sz="1400" dirty="0" smtClean="0"/>
              <a:t>Improper hole size &amp; spacing</a:t>
            </a:r>
          </a:p>
        </p:txBody>
      </p:sp>
    </p:spTree>
    <p:extLst>
      <p:ext uri="{BB962C8B-B14F-4D97-AF65-F5344CB8AC3E}">
        <p14:creationId xmlns:p14="http://schemas.microsoft.com/office/powerpoint/2010/main" val="34638167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3124200"/>
            <a:ext cx="4267200" cy="3200400"/>
          </a:xfrm>
          <a:prstGeom prst="rect">
            <a:avLst/>
          </a:prstGeom>
          <a:ln>
            <a:solidFill>
              <a:schemeClr val="accent1"/>
            </a:solidFill>
          </a:ln>
        </p:spPr>
      </p:pic>
      <p:sp>
        <p:nvSpPr>
          <p:cNvPr id="3" name="Content Placeholder 2"/>
          <p:cNvSpPr>
            <a:spLocks noGrp="1"/>
          </p:cNvSpPr>
          <p:nvPr>
            <p:ph sz="half" idx="1"/>
          </p:nvPr>
        </p:nvSpPr>
        <p:spPr>
          <a:xfrm>
            <a:off x="228600" y="1143000"/>
            <a:ext cx="4114800" cy="4191000"/>
          </a:xfrm>
        </p:spPr>
        <p:txBody>
          <a:bodyPr>
            <a:normAutofit fontScale="92500" lnSpcReduction="20000"/>
          </a:bodyPr>
          <a:lstStyle/>
          <a:p>
            <a:pPr>
              <a:buSzPct val="100000"/>
            </a:pPr>
            <a:r>
              <a:rPr lang="en-US" sz="3300" dirty="0" smtClean="0">
                <a:solidFill>
                  <a:schemeClr val="accent1">
                    <a:lumMod val="20000"/>
                    <a:lumOff val="80000"/>
                  </a:schemeClr>
                </a:solidFill>
              </a:rPr>
              <a:t>What to look for:</a:t>
            </a:r>
          </a:p>
          <a:p>
            <a:pPr lvl="1"/>
            <a:r>
              <a:rPr lang="en-US" dirty="0" smtClean="0"/>
              <a:t>Has the appropriate type been installed?</a:t>
            </a:r>
          </a:p>
          <a:p>
            <a:pPr lvl="1"/>
            <a:r>
              <a:rPr lang="en-US" dirty="0" smtClean="0"/>
              <a:t>Is the </a:t>
            </a:r>
            <a:r>
              <a:rPr lang="en-US" dirty="0" smtClean="0"/>
              <a:t>silt fence trenched </a:t>
            </a:r>
            <a:r>
              <a:rPr lang="en-US" dirty="0" smtClean="0"/>
              <a:t>in?</a:t>
            </a:r>
          </a:p>
          <a:p>
            <a:pPr lvl="1"/>
            <a:r>
              <a:rPr lang="en-US" dirty="0" smtClean="0"/>
              <a:t>Is the barrier being cleaned out at ½ full?</a:t>
            </a:r>
          </a:p>
          <a:p>
            <a:pPr lvl="1"/>
            <a:r>
              <a:rPr lang="en-US" dirty="0" smtClean="0"/>
              <a:t>Has the barrier been installed in an area of concentrated flow?</a:t>
            </a:r>
          </a:p>
          <a:p>
            <a:pPr lvl="1"/>
            <a:r>
              <a:rPr lang="en-US" dirty="0" smtClean="0"/>
              <a:t>Is the barrier being maintained at 80% of its original height?</a:t>
            </a:r>
            <a:endParaRPr lang="en-US" dirty="0"/>
          </a:p>
        </p:txBody>
      </p:sp>
      <p:pic>
        <p:nvPicPr>
          <p:cNvPr id="3074"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267200" y="1143000"/>
            <a:ext cx="4038600" cy="3030185"/>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22</a:t>
            </a:fld>
            <a:endParaRPr lang="en-US"/>
          </a:p>
        </p:txBody>
      </p:sp>
      <p:sp>
        <p:nvSpPr>
          <p:cNvPr id="2" name="Title 1"/>
          <p:cNvSpPr>
            <a:spLocks noGrp="1"/>
          </p:cNvSpPr>
          <p:nvPr>
            <p:ph type="title"/>
          </p:nvPr>
        </p:nvSpPr>
        <p:spPr>
          <a:xfrm>
            <a:off x="457200" y="152400"/>
            <a:ext cx="8229600" cy="1143000"/>
          </a:xfrm>
        </p:spPr>
        <p:txBody>
          <a:bodyPr/>
          <a:lstStyle/>
          <a:p>
            <a:r>
              <a:rPr lang="en-US" dirty="0" smtClean="0"/>
              <a:t>Sd1 – Sediment Barrier</a:t>
            </a:r>
            <a:endParaRPr lang="en-US" dirty="0"/>
          </a:p>
        </p:txBody>
      </p:sp>
      <p:sp>
        <p:nvSpPr>
          <p:cNvPr id="7" name="TextBox 6"/>
          <p:cNvSpPr txBox="1"/>
          <p:nvPr/>
        </p:nvSpPr>
        <p:spPr>
          <a:xfrm>
            <a:off x="2819400" y="5285720"/>
            <a:ext cx="19812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Maintenance</a:t>
            </a:r>
          </a:p>
          <a:p>
            <a:pPr marL="285750" indent="-285750">
              <a:buFont typeface="Arial" panose="020B0604020202020204" pitchFamily="34" charset="0"/>
              <a:buChar char="•"/>
            </a:pPr>
            <a:r>
              <a:rPr lang="en-US" sz="1400" dirty="0" smtClean="0"/>
              <a:t>Not trenched in</a:t>
            </a:r>
            <a:endParaRPr lang="en-US" sz="1400" dirty="0"/>
          </a:p>
        </p:txBody>
      </p:sp>
    </p:spTree>
    <p:extLst>
      <p:ext uri="{BB962C8B-B14F-4D97-AF65-F5344CB8AC3E}">
        <p14:creationId xmlns:p14="http://schemas.microsoft.com/office/powerpoint/2010/main" val="26485886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2600"/>
            <a:ext cx="4038600" cy="3624072"/>
          </a:xfrm>
        </p:spPr>
        <p:txBody>
          <a:bodyPr/>
          <a:lstStyle/>
          <a:p>
            <a:pPr>
              <a:buSzPct val="100000"/>
            </a:pPr>
            <a:r>
              <a:rPr lang="en-US" dirty="0" smtClean="0">
                <a:solidFill>
                  <a:schemeClr val="accent1">
                    <a:lumMod val="20000"/>
                    <a:lumOff val="80000"/>
                  </a:schemeClr>
                </a:solidFill>
              </a:rPr>
              <a:t>What to look for:</a:t>
            </a:r>
          </a:p>
          <a:p>
            <a:pPr lvl="1"/>
            <a:r>
              <a:rPr lang="en-US" dirty="0" smtClean="0"/>
              <a:t>Is the trap self draining?</a:t>
            </a:r>
          </a:p>
          <a:p>
            <a:pPr lvl="1"/>
            <a:r>
              <a:rPr lang="en-US" dirty="0" smtClean="0"/>
              <a:t>Does the installed practice match the need?</a:t>
            </a:r>
          </a:p>
          <a:p>
            <a:pPr lvl="1"/>
            <a:r>
              <a:rPr lang="en-US" dirty="0" smtClean="0"/>
              <a:t>Is the trap being cleaned out at ½ the height?</a:t>
            </a:r>
            <a:endParaRPr lang="en-US"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953000" y="3276600"/>
            <a:ext cx="4038600" cy="3031981"/>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23</a:t>
            </a:fld>
            <a:endParaRPr lang="en-US"/>
          </a:p>
        </p:txBody>
      </p:sp>
      <p:sp>
        <p:nvSpPr>
          <p:cNvPr id="2" name="Title 1"/>
          <p:cNvSpPr>
            <a:spLocks noGrp="1"/>
          </p:cNvSpPr>
          <p:nvPr>
            <p:ph type="title"/>
          </p:nvPr>
        </p:nvSpPr>
        <p:spPr/>
        <p:txBody>
          <a:bodyPr/>
          <a:lstStyle/>
          <a:p>
            <a:r>
              <a:rPr lang="en-US" dirty="0" smtClean="0"/>
              <a:t>Sd2 – Inlet Sediment Trap</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1371600"/>
            <a:ext cx="3860800" cy="2895600"/>
          </a:xfrm>
          <a:prstGeom prst="rect">
            <a:avLst/>
          </a:prstGeom>
          <a:ln>
            <a:solidFill>
              <a:schemeClr val="accent1"/>
            </a:solidFill>
          </a:ln>
        </p:spPr>
      </p:pic>
      <p:sp>
        <p:nvSpPr>
          <p:cNvPr id="7" name="TextBox 6"/>
          <p:cNvSpPr txBox="1"/>
          <p:nvPr/>
        </p:nvSpPr>
        <p:spPr>
          <a:xfrm>
            <a:off x="3200400" y="5181600"/>
            <a:ext cx="17526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Maintenance</a:t>
            </a:r>
          </a:p>
          <a:p>
            <a:pPr marL="285750" indent="-285750">
              <a:buFont typeface="Arial" panose="020B0604020202020204" pitchFamily="34" charset="0"/>
              <a:buChar char="•"/>
            </a:pPr>
            <a:r>
              <a:rPr lang="en-US" sz="1400" dirty="0" smtClean="0"/>
              <a:t>Installation</a:t>
            </a:r>
            <a:endParaRPr lang="en-US" sz="1400" dirty="0"/>
          </a:p>
        </p:txBody>
      </p:sp>
    </p:spTree>
    <p:extLst>
      <p:ext uri="{BB962C8B-B14F-4D97-AF65-F5344CB8AC3E}">
        <p14:creationId xmlns:p14="http://schemas.microsoft.com/office/powerpoint/2010/main" val="6249664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828800"/>
            <a:ext cx="4038600" cy="3962400"/>
          </a:xfrm>
        </p:spPr>
        <p:txBody>
          <a:bodyPr>
            <a:normAutofit fontScale="92500" lnSpcReduction="10000"/>
          </a:bodyPr>
          <a:lstStyle/>
          <a:p>
            <a:pPr>
              <a:buSzPct val="100000"/>
            </a:pPr>
            <a:r>
              <a:rPr lang="en-US" sz="3000" dirty="0" smtClean="0">
                <a:solidFill>
                  <a:schemeClr val="accent1">
                    <a:lumMod val="20000"/>
                    <a:lumOff val="80000"/>
                  </a:schemeClr>
                </a:solidFill>
              </a:rPr>
              <a:t>What to look for:</a:t>
            </a:r>
          </a:p>
          <a:p>
            <a:pPr lvl="1"/>
            <a:r>
              <a:rPr lang="en-US" dirty="0" smtClean="0"/>
              <a:t>Has emergency spillway been installed?</a:t>
            </a:r>
          </a:p>
          <a:p>
            <a:pPr lvl="1"/>
            <a:r>
              <a:rPr lang="en-US" dirty="0" smtClean="0"/>
              <a:t>Has the basin been properly stabilized?</a:t>
            </a:r>
          </a:p>
          <a:p>
            <a:pPr lvl="1"/>
            <a:r>
              <a:rPr lang="en-US" dirty="0" smtClean="0"/>
              <a:t>Is there a clean out marker?</a:t>
            </a:r>
          </a:p>
          <a:p>
            <a:pPr lvl="1"/>
            <a:r>
              <a:rPr lang="en-US" dirty="0" smtClean="0"/>
              <a:t>Does the riser have the correct size holes and stone placed around?</a:t>
            </a:r>
          </a:p>
          <a:p>
            <a:pPr lvl="1"/>
            <a:r>
              <a:rPr lang="en-US" dirty="0" smtClean="0"/>
              <a:t>Is a trash rack in place?</a:t>
            </a:r>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24</a:t>
            </a:fld>
            <a:endParaRPr lang="en-US"/>
          </a:p>
        </p:txBody>
      </p:sp>
      <p:sp>
        <p:nvSpPr>
          <p:cNvPr id="2" name="Title 1"/>
          <p:cNvSpPr>
            <a:spLocks noGrp="1"/>
          </p:cNvSpPr>
          <p:nvPr>
            <p:ph type="title"/>
          </p:nvPr>
        </p:nvSpPr>
        <p:spPr>
          <a:xfrm>
            <a:off x="152400" y="274638"/>
            <a:ext cx="8839200" cy="1143000"/>
          </a:xfrm>
        </p:spPr>
        <p:txBody>
          <a:bodyPr/>
          <a:lstStyle/>
          <a:p>
            <a:r>
              <a:rPr lang="en-US" sz="4400" dirty="0" smtClean="0"/>
              <a:t>Sd3 – Temporary Sediment Basin</a:t>
            </a:r>
            <a:endParaRPr lang="en-US" sz="4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3900" y="2133600"/>
            <a:ext cx="4267200" cy="3200400"/>
          </a:xfrm>
          <a:prstGeom prst="rect">
            <a:avLst/>
          </a:prstGeom>
          <a:ln>
            <a:solidFill>
              <a:schemeClr val="accent1"/>
            </a:solidFill>
          </a:ln>
        </p:spPr>
      </p:pic>
      <p:sp>
        <p:nvSpPr>
          <p:cNvPr id="6" name="TextBox 5"/>
          <p:cNvSpPr txBox="1"/>
          <p:nvPr/>
        </p:nvSpPr>
        <p:spPr>
          <a:xfrm>
            <a:off x="5448300" y="5486400"/>
            <a:ext cx="2438400"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Proper construction</a:t>
            </a:r>
            <a:endParaRPr lang="en-US" sz="1400" dirty="0"/>
          </a:p>
        </p:txBody>
      </p:sp>
    </p:spTree>
    <p:extLst>
      <p:ext uri="{BB962C8B-B14F-4D97-AF65-F5344CB8AC3E}">
        <p14:creationId xmlns:p14="http://schemas.microsoft.com/office/powerpoint/2010/main" val="514189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76400"/>
            <a:ext cx="4038600" cy="3624072"/>
          </a:xfrm>
        </p:spPr>
        <p:txBody>
          <a:bodyPr>
            <a:normAutofit fontScale="92500"/>
          </a:bodyPr>
          <a:lstStyle/>
          <a:p>
            <a:pPr>
              <a:buSzPct val="100000"/>
            </a:pPr>
            <a:r>
              <a:rPr lang="en-US" sz="3000" dirty="0">
                <a:solidFill>
                  <a:schemeClr val="accent1">
                    <a:lumMod val="20000"/>
                    <a:lumOff val="80000"/>
                  </a:schemeClr>
                </a:solidFill>
              </a:rPr>
              <a:t>What to look for:</a:t>
            </a:r>
          </a:p>
          <a:p>
            <a:pPr lvl="1"/>
            <a:r>
              <a:rPr lang="en-US" dirty="0" smtClean="0"/>
              <a:t>Has the appropriate sediment trap been constructed? (A, B, or C)</a:t>
            </a:r>
          </a:p>
          <a:p>
            <a:pPr lvl="1"/>
            <a:r>
              <a:rPr lang="en-US" dirty="0" smtClean="0"/>
              <a:t>Is the </a:t>
            </a:r>
            <a:r>
              <a:rPr lang="en-US" dirty="0" err="1" smtClean="0"/>
              <a:t>length:width</a:t>
            </a:r>
            <a:r>
              <a:rPr lang="en-US" dirty="0" smtClean="0"/>
              <a:t> ratio greater than 2:1?</a:t>
            </a:r>
          </a:p>
          <a:p>
            <a:pPr lvl="1"/>
            <a:r>
              <a:rPr lang="en-US" dirty="0" smtClean="0"/>
              <a:t>Is the trap being maintained at 1/3 full?</a:t>
            </a:r>
          </a:p>
          <a:p>
            <a:pPr marL="0" indent="0">
              <a:buNone/>
            </a:pPr>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25</a:t>
            </a:fld>
            <a:endParaRPr lang="en-US"/>
          </a:p>
        </p:txBody>
      </p:sp>
      <p:sp>
        <p:nvSpPr>
          <p:cNvPr id="2" name="Title 1"/>
          <p:cNvSpPr>
            <a:spLocks noGrp="1"/>
          </p:cNvSpPr>
          <p:nvPr>
            <p:ph type="title"/>
          </p:nvPr>
        </p:nvSpPr>
        <p:spPr>
          <a:xfrm>
            <a:off x="76200" y="274638"/>
            <a:ext cx="9067800" cy="1143000"/>
          </a:xfrm>
        </p:spPr>
        <p:txBody>
          <a:bodyPr/>
          <a:lstStyle/>
          <a:p>
            <a:r>
              <a:rPr lang="en-US" sz="4400" dirty="0" smtClean="0"/>
              <a:t>Sd4 – Temporary Sediment Trap</a:t>
            </a:r>
            <a:endParaRPr lang="en-US" sz="4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9660" y="1371600"/>
            <a:ext cx="3134551" cy="3031592"/>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326992"/>
            <a:ext cx="3167064" cy="2375298"/>
          </a:xfrm>
          <a:prstGeom prst="rect">
            <a:avLst/>
          </a:prstGeom>
          <a:ln>
            <a:solidFill>
              <a:schemeClr val="accent1"/>
            </a:solidFill>
          </a:ln>
        </p:spPr>
      </p:pic>
      <p:sp>
        <p:nvSpPr>
          <p:cNvPr id="8" name="TextBox 7"/>
          <p:cNvSpPr txBox="1"/>
          <p:nvPr/>
        </p:nvSpPr>
        <p:spPr>
          <a:xfrm>
            <a:off x="2895600" y="5543871"/>
            <a:ext cx="2057400"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Proper installation</a:t>
            </a:r>
            <a:endParaRPr lang="en-US" sz="1400" dirty="0"/>
          </a:p>
        </p:txBody>
      </p:sp>
      <p:sp>
        <p:nvSpPr>
          <p:cNvPr id="9" name="TextBox 8"/>
          <p:cNvSpPr txBox="1"/>
          <p:nvPr/>
        </p:nvSpPr>
        <p:spPr>
          <a:xfrm>
            <a:off x="7515226" y="2287488"/>
            <a:ext cx="1400174"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 outlet</a:t>
            </a:r>
            <a:endParaRPr lang="en-US" sz="1400" dirty="0"/>
          </a:p>
        </p:txBody>
      </p:sp>
    </p:spTree>
    <p:extLst>
      <p:ext uri="{BB962C8B-B14F-4D97-AF65-F5344CB8AC3E}">
        <p14:creationId xmlns:p14="http://schemas.microsoft.com/office/powerpoint/2010/main" val="40698425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600200"/>
            <a:ext cx="4038600" cy="3962400"/>
          </a:xfrm>
        </p:spPr>
        <p:txBody>
          <a:bodyPr>
            <a:normAutofit fontScale="92500" lnSpcReduction="10000"/>
          </a:bodyPr>
          <a:lstStyle/>
          <a:p>
            <a:pPr>
              <a:buSzPct val="100000"/>
            </a:pPr>
            <a:r>
              <a:rPr lang="en-US" sz="3000" dirty="0" smtClean="0">
                <a:solidFill>
                  <a:schemeClr val="accent1">
                    <a:lumMod val="20000"/>
                    <a:lumOff val="80000"/>
                  </a:schemeClr>
                </a:solidFill>
              </a:rPr>
              <a:t>What to look for:</a:t>
            </a:r>
          </a:p>
          <a:p>
            <a:pPr lvl="1"/>
            <a:r>
              <a:rPr lang="en-US" dirty="0" smtClean="0"/>
              <a:t>Is the skimmer stuck in the mud?</a:t>
            </a:r>
          </a:p>
          <a:p>
            <a:pPr lvl="1"/>
            <a:r>
              <a:rPr lang="en-US" dirty="0" smtClean="0"/>
              <a:t>Has the device been damaged or clogged?</a:t>
            </a:r>
          </a:p>
          <a:p>
            <a:pPr lvl="1"/>
            <a:r>
              <a:rPr lang="en-US" dirty="0" smtClean="0"/>
              <a:t>Is the skimmer properly attached to the outlet structure? </a:t>
            </a:r>
          </a:p>
          <a:p>
            <a:pPr lvl="1"/>
            <a:r>
              <a:rPr lang="en-US" dirty="0" smtClean="0"/>
              <a:t>Is a portion of the skimmer visible at all times?</a:t>
            </a:r>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26</a:t>
            </a:fld>
            <a:endParaRPr lang="en-US"/>
          </a:p>
        </p:txBody>
      </p:sp>
      <p:sp>
        <p:nvSpPr>
          <p:cNvPr id="2" name="Title 1"/>
          <p:cNvSpPr>
            <a:spLocks noGrp="1"/>
          </p:cNvSpPr>
          <p:nvPr>
            <p:ph type="title"/>
          </p:nvPr>
        </p:nvSpPr>
        <p:spPr>
          <a:xfrm>
            <a:off x="152400" y="274638"/>
            <a:ext cx="8839200" cy="1143000"/>
          </a:xfrm>
        </p:spPr>
        <p:txBody>
          <a:bodyPr/>
          <a:lstStyle/>
          <a:p>
            <a:r>
              <a:rPr lang="en-US" dirty="0" err="1" smtClean="0"/>
              <a:t>Sk</a:t>
            </a:r>
            <a:r>
              <a:rPr lang="en-US" dirty="0" smtClean="0"/>
              <a:t> – Floating Surface Skimmer</a:t>
            </a:r>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5800" y="2056563"/>
            <a:ext cx="4470400" cy="3352800"/>
          </a:xfrm>
          <a:ln>
            <a:solidFill>
              <a:schemeClr val="accent1"/>
            </a:solidFill>
          </a:ln>
        </p:spPr>
      </p:pic>
      <p:sp>
        <p:nvSpPr>
          <p:cNvPr id="8" name="TextBox 7"/>
          <p:cNvSpPr txBox="1"/>
          <p:nvPr/>
        </p:nvSpPr>
        <p:spPr>
          <a:xfrm>
            <a:off x="5378450" y="5485563"/>
            <a:ext cx="2705100"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Damaged – needs repair</a:t>
            </a:r>
            <a:endParaRPr lang="en-US" sz="1400" dirty="0"/>
          </a:p>
        </p:txBody>
      </p:sp>
    </p:spTree>
    <p:extLst>
      <p:ext uri="{BB962C8B-B14F-4D97-AF65-F5344CB8AC3E}">
        <p14:creationId xmlns:p14="http://schemas.microsoft.com/office/powerpoint/2010/main" val="3008748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8800"/>
            <a:ext cx="4038600" cy="4267200"/>
          </a:xfrm>
        </p:spPr>
        <p:txBody>
          <a:bodyPr>
            <a:normAutofit lnSpcReduction="10000"/>
          </a:bodyPr>
          <a:lstStyle/>
          <a:p>
            <a:pPr>
              <a:buSzPct val="100000"/>
            </a:pPr>
            <a:r>
              <a:rPr lang="en-US" sz="3000" dirty="0">
                <a:solidFill>
                  <a:schemeClr val="accent1">
                    <a:lumMod val="20000"/>
                    <a:lumOff val="80000"/>
                  </a:schemeClr>
                </a:solidFill>
              </a:rPr>
              <a:t>What to look for:</a:t>
            </a:r>
          </a:p>
          <a:p>
            <a:pPr lvl="1"/>
            <a:r>
              <a:rPr lang="en-US" dirty="0" smtClean="0"/>
              <a:t>Has the stockpile been stabilized properly?</a:t>
            </a:r>
          </a:p>
          <a:p>
            <a:pPr lvl="1"/>
            <a:r>
              <a:rPr lang="en-US" dirty="0" smtClean="0"/>
              <a:t>Is it contained by a sediment barrier?</a:t>
            </a:r>
          </a:p>
          <a:p>
            <a:pPr lvl="1"/>
            <a:r>
              <a:rPr lang="en-US" dirty="0" smtClean="0"/>
              <a:t>Is a uniform application of 5” unsettled being used when applying topsoil? </a:t>
            </a:r>
            <a:endParaRPr lang="en-US"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676400"/>
            <a:ext cx="4038600" cy="3028950"/>
          </a:xfrm>
          <a:ln>
            <a:solidFill>
              <a:schemeClr val="accent1"/>
            </a:solidFill>
          </a:ln>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27</a:t>
            </a:fld>
            <a:endParaRPr lang="en-US"/>
          </a:p>
        </p:txBody>
      </p:sp>
      <p:sp>
        <p:nvSpPr>
          <p:cNvPr id="2" name="Title 1"/>
          <p:cNvSpPr>
            <a:spLocks noGrp="1"/>
          </p:cNvSpPr>
          <p:nvPr>
            <p:ph type="title"/>
          </p:nvPr>
        </p:nvSpPr>
        <p:spPr/>
        <p:txBody>
          <a:bodyPr/>
          <a:lstStyle/>
          <a:p>
            <a:r>
              <a:rPr lang="en-US" dirty="0" err="1" smtClean="0"/>
              <a:t>Tp</a:t>
            </a:r>
            <a:r>
              <a:rPr lang="en-US" dirty="0" smtClean="0"/>
              <a:t> - </a:t>
            </a:r>
            <a:r>
              <a:rPr lang="en-US" dirty="0" err="1" smtClean="0"/>
              <a:t>Topsoiling</a:t>
            </a:r>
            <a:endParaRPr lang="en-US" dirty="0"/>
          </a:p>
        </p:txBody>
      </p:sp>
      <p:sp>
        <p:nvSpPr>
          <p:cNvPr id="7" name="TextBox 6"/>
          <p:cNvSpPr txBox="1"/>
          <p:nvPr/>
        </p:nvSpPr>
        <p:spPr>
          <a:xfrm>
            <a:off x="5524500" y="4829830"/>
            <a:ext cx="22860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 sediment barrier</a:t>
            </a:r>
          </a:p>
          <a:p>
            <a:pPr marL="285750" indent="-285750">
              <a:buFont typeface="Arial" panose="020B0604020202020204" pitchFamily="34" charset="0"/>
              <a:buChar char="•"/>
            </a:pPr>
            <a:r>
              <a:rPr lang="en-US" sz="1400" dirty="0" smtClean="0"/>
              <a:t>Not stabilized</a:t>
            </a:r>
            <a:endParaRPr lang="en-US" sz="1400" dirty="0"/>
          </a:p>
        </p:txBody>
      </p:sp>
    </p:spTree>
    <p:extLst>
      <p:ext uri="{BB962C8B-B14F-4D97-AF65-F5344CB8AC3E}">
        <p14:creationId xmlns:p14="http://schemas.microsoft.com/office/powerpoint/2010/main" val="12755824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Vegetative Practices	</a:t>
            </a:r>
            <a:endParaRPr lang="en-US" dirty="0"/>
          </a:p>
        </p:txBody>
      </p:sp>
      <p:sp>
        <p:nvSpPr>
          <p:cNvPr id="2" name="Text Placeholder 1"/>
          <p:cNvSpPr>
            <a:spLocks noGrp="1"/>
          </p:cNvSpPr>
          <p:nvPr>
            <p:ph type="body" idx="1"/>
          </p:nvPr>
        </p:nvSpPr>
        <p:spPr/>
        <p:txBody>
          <a:bodyPr/>
          <a:lstStyle/>
          <a:p>
            <a:r>
              <a:rPr lang="en-US" dirty="0" smtClean="0"/>
              <a:t>What to look for</a:t>
            </a:r>
            <a:r>
              <a:rPr lang="en-US" dirty="0" smtClean="0">
                <a:latin typeface="+mn-lt"/>
              </a:rPr>
              <a:t>?</a:t>
            </a:r>
            <a:endParaRPr lang="en-US" dirty="0">
              <a:latin typeface="+mn-lt"/>
            </a:endParaRPr>
          </a:p>
        </p:txBody>
      </p:sp>
      <p:sp>
        <p:nvSpPr>
          <p:cNvPr id="4" name="Slide Number Placeholder 3"/>
          <p:cNvSpPr>
            <a:spLocks noGrp="1"/>
          </p:cNvSpPr>
          <p:nvPr>
            <p:ph type="sldNum" sz="quarter" idx="12"/>
          </p:nvPr>
        </p:nvSpPr>
        <p:spPr/>
        <p:txBody>
          <a:bodyPr/>
          <a:lstStyle/>
          <a:p>
            <a:fld id="{C48DCB58-B30B-4E09-8CCA-607ECFC8592B}" type="slidenum">
              <a:rPr lang="en-US" smtClean="0"/>
              <a:t>28</a:t>
            </a:fld>
            <a:endParaRPr lang="en-US"/>
          </a:p>
        </p:txBody>
      </p:sp>
    </p:spTree>
    <p:extLst>
      <p:ext uri="{BB962C8B-B14F-4D97-AF65-F5344CB8AC3E}">
        <p14:creationId xmlns:p14="http://schemas.microsoft.com/office/powerpoint/2010/main" val="1853192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228600" y="1447800"/>
            <a:ext cx="4038600" cy="3624072"/>
          </a:xfrm>
        </p:spPr>
        <p:txBody>
          <a:bodyPr/>
          <a:lstStyle/>
          <a:p>
            <a:pPr>
              <a:buSzPct val="100000"/>
            </a:pPr>
            <a:r>
              <a:rPr lang="en-US" dirty="0">
                <a:solidFill>
                  <a:schemeClr val="accent1">
                    <a:lumMod val="20000"/>
                    <a:lumOff val="80000"/>
                  </a:schemeClr>
                </a:solidFill>
              </a:rPr>
              <a:t>What to look for:</a:t>
            </a:r>
          </a:p>
          <a:p>
            <a:pPr lvl="1"/>
            <a:r>
              <a:rPr lang="en-US" dirty="0" smtClean="0"/>
              <a:t>Is a buffer delineated on the Plan?</a:t>
            </a:r>
          </a:p>
          <a:p>
            <a:pPr lvl="1"/>
            <a:r>
              <a:rPr lang="en-US" dirty="0" smtClean="0"/>
              <a:t>Is there a buffer encroachment?</a:t>
            </a:r>
          </a:p>
          <a:p>
            <a:pPr lvl="1"/>
            <a:r>
              <a:rPr lang="en-US" dirty="0" smtClean="0"/>
              <a:t>In sensitive areas, have 2 rows Sd1-S been installed?</a:t>
            </a:r>
            <a:endParaRPr lang="en-US" dirty="0"/>
          </a:p>
        </p:txBody>
      </p:sp>
      <p:sp>
        <p:nvSpPr>
          <p:cNvPr id="4" name="Slide Number Placeholder 3"/>
          <p:cNvSpPr>
            <a:spLocks noGrp="1"/>
          </p:cNvSpPr>
          <p:nvPr>
            <p:ph type="sldNum" sz="quarter" idx="12"/>
          </p:nvPr>
        </p:nvSpPr>
        <p:spPr/>
        <p:txBody>
          <a:bodyPr>
            <a:normAutofit/>
          </a:bodyPr>
          <a:lstStyle/>
          <a:p>
            <a:fld id="{C48DCB58-B30B-4E09-8CCA-607ECFC8592B}" type="slidenum">
              <a:rPr lang="en-US" smtClean="0"/>
              <a:t>29</a:t>
            </a:fld>
            <a:endParaRPr lang="en-US"/>
          </a:p>
        </p:txBody>
      </p:sp>
      <p:sp>
        <p:nvSpPr>
          <p:cNvPr id="5" name="Title 4"/>
          <p:cNvSpPr>
            <a:spLocks noGrp="1"/>
          </p:cNvSpPr>
          <p:nvPr>
            <p:ph type="title"/>
          </p:nvPr>
        </p:nvSpPr>
        <p:spPr/>
        <p:txBody>
          <a:bodyPr/>
          <a:lstStyle/>
          <a:p>
            <a:r>
              <a:rPr lang="en-US" dirty="0" smtClean="0"/>
              <a:t>Bf – Buffer Zone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383584"/>
            <a:ext cx="4419599" cy="310281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7512" y="5586085"/>
            <a:ext cx="228600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Cleared entire buffer</a:t>
            </a:r>
          </a:p>
          <a:p>
            <a:pPr marL="285750" indent="-285750">
              <a:buFont typeface="Arial" panose="020B0604020202020204" pitchFamily="34" charset="0"/>
              <a:buChar char="•"/>
            </a:pPr>
            <a:r>
              <a:rPr lang="en-US" sz="1400" dirty="0" smtClean="0"/>
              <a:t>Not two rows Sd1-S</a:t>
            </a:r>
            <a:endParaRPr lang="en-US" sz="1400" dirty="0"/>
          </a:p>
        </p:txBody>
      </p:sp>
    </p:spTree>
    <p:extLst>
      <p:ext uri="{BB962C8B-B14F-4D97-AF65-F5344CB8AC3E}">
        <p14:creationId xmlns:p14="http://schemas.microsoft.com/office/powerpoint/2010/main" val="4278076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481328"/>
            <a:ext cx="8458200" cy="4767072"/>
          </a:xfrm>
        </p:spPr>
        <p:txBody>
          <a:bodyPr/>
          <a:lstStyle/>
          <a:p>
            <a:pPr marL="0" indent="0">
              <a:buNone/>
            </a:pPr>
            <a:r>
              <a:rPr lang="en-US" dirty="0" smtClean="0"/>
              <a:t>Duties that can be expected of an inspector</a:t>
            </a:r>
          </a:p>
          <a:p>
            <a:pPr marL="834390" lvl="1" indent="-514350">
              <a:buFont typeface="Wingdings 3" panose="05040102010807070707" pitchFamily="18" charset="2"/>
              <a:buChar char="}"/>
            </a:pPr>
            <a:r>
              <a:rPr lang="en-US" sz="2600" dirty="0" smtClean="0"/>
              <a:t>Official </a:t>
            </a:r>
            <a:r>
              <a:rPr lang="en-US" sz="2600" dirty="0"/>
              <a:t>Representative</a:t>
            </a:r>
          </a:p>
          <a:p>
            <a:pPr marL="834390" lvl="1" indent="-514350">
              <a:buFont typeface="Wingdings 3" panose="05040102010807070707" pitchFamily="18" charset="2"/>
              <a:buChar char="}"/>
            </a:pPr>
            <a:r>
              <a:rPr lang="en-US" sz="2600" dirty="0"/>
              <a:t>Fact Finder</a:t>
            </a:r>
          </a:p>
          <a:p>
            <a:pPr marL="834390" lvl="1" indent="-514350">
              <a:buFont typeface="Wingdings 3" panose="05040102010807070707" pitchFamily="18" charset="2"/>
              <a:buChar char="}"/>
            </a:pPr>
            <a:r>
              <a:rPr lang="en-US" sz="2600" dirty="0"/>
              <a:t>Provider of enforcement presence</a:t>
            </a:r>
          </a:p>
          <a:p>
            <a:pPr marL="834390" lvl="1" indent="-514350">
              <a:buFont typeface="Wingdings 3" panose="05040102010807070707" pitchFamily="18" charset="2"/>
              <a:buChar char="}"/>
            </a:pPr>
            <a:r>
              <a:rPr lang="en-US" sz="2600" dirty="0"/>
              <a:t>Enforcement case developer</a:t>
            </a:r>
          </a:p>
          <a:p>
            <a:pPr marL="834390" lvl="1" indent="-514350">
              <a:buFont typeface="Wingdings 3" panose="05040102010807070707" pitchFamily="18" charset="2"/>
              <a:buChar char="}"/>
            </a:pPr>
            <a:r>
              <a:rPr lang="en-US" sz="2600" dirty="0"/>
              <a:t>Technical educator</a:t>
            </a:r>
          </a:p>
          <a:p>
            <a:pPr marL="834390" lvl="1" indent="-514350">
              <a:buFont typeface="Wingdings 3" panose="05040102010807070707" pitchFamily="18" charset="2"/>
              <a:buChar char="}"/>
            </a:pPr>
            <a:r>
              <a:rPr lang="en-US" sz="2600" dirty="0"/>
              <a:t>Technical </a:t>
            </a:r>
            <a:r>
              <a:rPr lang="en-US" sz="2600" dirty="0" smtClean="0"/>
              <a:t>authority</a:t>
            </a:r>
            <a:endParaRPr lang="en-US" sz="2600"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3</a:t>
            </a:fld>
            <a:endParaRPr lang="en-US" dirty="0"/>
          </a:p>
        </p:txBody>
      </p:sp>
      <p:sp>
        <p:nvSpPr>
          <p:cNvPr id="2" name="Title 1"/>
          <p:cNvSpPr>
            <a:spLocks noGrp="1"/>
          </p:cNvSpPr>
          <p:nvPr>
            <p:ph type="title"/>
          </p:nvPr>
        </p:nvSpPr>
        <p:spPr/>
        <p:txBody>
          <a:bodyPr/>
          <a:lstStyle/>
          <a:p>
            <a:r>
              <a:rPr lang="en-US" dirty="0" smtClean="0"/>
              <a:t>Role of the Inspector</a:t>
            </a:r>
            <a:endParaRPr lang="en-US" dirty="0"/>
          </a:p>
        </p:txBody>
      </p:sp>
    </p:spTree>
    <p:extLst>
      <p:ext uri="{BB962C8B-B14F-4D97-AF65-F5344CB8AC3E}">
        <p14:creationId xmlns:p14="http://schemas.microsoft.com/office/powerpoint/2010/main" val="3832491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600200"/>
            <a:ext cx="4038600" cy="4191000"/>
          </a:xfrm>
        </p:spPr>
        <p:txBody>
          <a:bodyPr>
            <a:normAutofit fontScale="92500" lnSpcReduction="20000"/>
          </a:bodyPr>
          <a:lstStyle/>
          <a:p>
            <a:pPr>
              <a:buSzPct val="100000"/>
            </a:pPr>
            <a:r>
              <a:rPr lang="en-US" sz="3000" dirty="0" smtClean="0">
                <a:solidFill>
                  <a:schemeClr val="accent1">
                    <a:lumMod val="20000"/>
                    <a:lumOff val="80000"/>
                  </a:schemeClr>
                </a:solidFill>
              </a:rPr>
              <a:t>What to look for:</a:t>
            </a:r>
          </a:p>
          <a:p>
            <a:pPr lvl="1"/>
            <a:r>
              <a:rPr lang="en-US" sz="2600" dirty="0" smtClean="0"/>
              <a:t>Has mulch been applied to all disturbed areas within 14 days?</a:t>
            </a:r>
          </a:p>
          <a:p>
            <a:pPr lvl="1"/>
            <a:r>
              <a:rPr lang="en-US" sz="2600" dirty="0" smtClean="0"/>
              <a:t>Has it been applied to an appropriate depth?</a:t>
            </a:r>
          </a:p>
          <a:p>
            <a:pPr lvl="1"/>
            <a:r>
              <a:rPr lang="en-US" sz="2600" dirty="0" smtClean="0"/>
              <a:t>Has it been anchored?</a:t>
            </a:r>
          </a:p>
          <a:p>
            <a:pPr lvl="1"/>
            <a:r>
              <a:rPr lang="en-US" sz="2600" dirty="0" smtClean="0"/>
              <a:t>Is it older than 6 months?</a:t>
            </a:r>
            <a:endParaRPr lang="en-US" sz="2600"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30</a:t>
            </a:fld>
            <a:endParaRPr lang="en-US"/>
          </a:p>
        </p:txBody>
      </p:sp>
      <p:sp>
        <p:nvSpPr>
          <p:cNvPr id="2" name="Title 1"/>
          <p:cNvSpPr>
            <a:spLocks noGrp="1"/>
          </p:cNvSpPr>
          <p:nvPr>
            <p:ph type="title"/>
          </p:nvPr>
        </p:nvSpPr>
        <p:spPr/>
        <p:txBody>
          <a:bodyPr/>
          <a:lstStyle/>
          <a:p>
            <a:r>
              <a:rPr lang="en-US" dirty="0" smtClean="0"/>
              <a:t>Ds1 - Mulching</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160" y="1752600"/>
            <a:ext cx="437168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226770" y="5143500"/>
            <a:ext cx="326246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Not applied at proper depth</a:t>
            </a:r>
          </a:p>
          <a:p>
            <a:pPr marL="285750" indent="-285750">
              <a:buFont typeface="Arial" panose="020B0604020202020204" pitchFamily="34" charset="0"/>
              <a:buChar char="•"/>
            </a:pPr>
            <a:r>
              <a:rPr lang="en-US" sz="1400" dirty="0" smtClean="0"/>
              <a:t>Coverage not maintained</a:t>
            </a:r>
          </a:p>
        </p:txBody>
      </p:sp>
    </p:spTree>
    <p:extLst>
      <p:ext uri="{BB962C8B-B14F-4D97-AF65-F5344CB8AC3E}">
        <p14:creationId xmlns:p14="http://schemas.microsoft.com/office/powerpoint/2010/main" val="4024529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1600200"/>
            <a:ext cx="4038600" cy="3624072"/>
          </a:xfrm>
        </p:spPr>
        <p:txBody>
          <a:bodyPr/>
          <a:lstStyle/>
          <a:p>
            <a:pPr>
              <a:buSzPct val="100000"/>
            </a:pPr>
            <a:r>
              <a:rPr lang="en-US" dirty="0" smtClean="0">
                <a:solidFill>
                  <a:schemeClr val="accent1">
                    <a:lumMod val="20000"/>
                    <a:lumOff val="80000"/>
                  </a:schemeClr>
                </a:solidFill>
              </a:rPr>
              <a:t>What to look for:</a:t>
            </a:r>
          </a:p>
          <a:p>
            <a:pPr lvl="1"/>
            <a:r>
              <a:rPr lang="en-US" dirty="0" smtClean="0"/>
              <a:t>Has the right species been selected for the time of year?</a:t>
            </a:r>
          </a:p>
          <a:p>
            <a:pPr lvl="1"/>
            <a:r>
              <a:rPr lang="en-US" dirty="0" smtClean="0"/>
              <a:t>Has an adequate stand emerged?</a:t>
            </a:r>
          </a:p>
          <a:p>
            <a:pPr lvl="1"/>
            <a:r>
              <a:rPr lang="en-US" dirty="0" smtClean="0"/>
              <a:t>Will this species be in place for less than 6 months?</a:t>
            </a:r>
            <a:endParaRPr lang="en-US"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648200" y="2013290"/>
            <a:ext cx="4038600" cy="3461657"/>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31</a:t>
            </a:fld>
            <a:endParaRPr lang="en-US"/>
          </a:p>
        </p:txBody>
      </p:sp>
      <p:sp>
        <p:nvSpPr>
          <p:cNvPr id="2" name="Title 1"/>
          <p:cNvSpPr>
            <a:spLocks noGrp="1"/>
          </p:cNvSpPr>
          <p:nvPr>
            <p:ph type="title"/>
          </p:nvPr>
        </p:nvSpPr>
        <p:spPr/>
        <p:txBody>
          <a:bodyPr/>
          <a:lstStyle/>
          <a:p>
            <a:r>
              <a:rPr lang="en-US" dirty="0" smtClean="0"/>
              <a:t>Ds2 – Temporary Seeding</a:t>
            </a:r>
            <a:endParaRPr lang="en-US" dirty="0"/>
          </a:p>
        </p:txBody>
      </p:sp>
      <p:sp>
        <p:nvSpPr>
          <p:cNvPr id="6" name="TextBox 5"/>
          <p:cNvSpPr txBox="1"/>
          <p:nvPr/>
        </p:nvSpPr>
        <p:spPr>
          <a:xfrm>
            <a:off x="5295900" y="5595610"/>
            <a:ext cx="2743200"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Adequate stand present</a:t>
            </a:r>
            <a:endParaRPr lang="en-US" sz="1400" dirty="0"/>
          </a:p>
        </p:txBody>
      </p:sp>
    </p:spTree>
    <p:extLst>
      <p:ext uri="{BB962C8B-B14F-4D97-AF65-F5344CB8AC3E}">
        <p14:creationId xmlns:p14="http://schemas.microsoft.com/office/powerpoint/2010/main" val="25488423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05000"/>
            <a:ext cx="4038600" cy="3624072"/>
          </a:xfrm>
        </p:spPr>
        <p:txBody>
          <a:bodyPr>
            <a:normAutofit lnSpcReduction="10000"/>
          </a:bodyPr>
          <a:lstStyle/>
          <a:p>
            <a:pPr>
              <a:buSzPct val="100000"/>
            </a:pPr>
            <a:r>
              <a:rPr lang="en-US" dirty="0" smtClean="0">
                <a:solidFill>
                  <a:schemeClr val="accent1">
                    <a:lumMod val="20000"/>
                    <a:lumOff val="80000"/>
                  </a:schemeClr>
                </a:solidFill>
              </a:rPr>
              <a:t>What to look for:</a:t>
            </a:r>
          </a:p>
          <a:p>
            <a:pPr lvl="1"/>
            <a:r>
              <a:rPr lang="en-US" dirty="0"/>
              <a:t>Has the right species been selected for the time of year?</a:t>
            </a:r>
          </a:p>
          <a:p>
            <a:pPr lvl="1"/>
            <a:r>
              <a:rPr lang="en-US" dirty="0" smtClean="0"/>
              <a:t>Is 100% of soil surface uniformly covered with a 70% density or greater?</a:t>
            </a:r>
          </a:p>
          <a:p>
            <a:pPr lvl="1"/>
            <a:r>
              <a:rPr lang="en-US" dirty="0" smtClean="0"/>
              <a:t>Is a 6” top growth being maintained?</a:t>
            </a:r>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401072"/>
            <a:ext cx="4038600" cy="2686094"/>
          </a:xfrm>
          <a:ln>
            <a:solidFill>
              <a:schemeClr val="accent1"/>
            </a:solidFill>
          </a:ln>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32</a:t>
            </a:fld>
            <a:endParaRPr lang="en-US"/>
          </a:p>
        </p:txBody>
      </p:sp>
      <p:sp>
        <p:nvSpPr>
          <p:cNvPr id="2" name="Title 1"/>
          <p:cNvSpPr>
            <a:spLocks noGrp="1"/>
          </p:cNvSpPr>
          <p:nvPr>
            <p:ph type="title"/>
          </p:nvPr>
        </p:nvSpPr>
        <p:spPr/>
        <p:txBody>
          <a:bodyPr/>
          <a:lstStyle/>
          <a:p>
            <a:r>
              <a:rPr lang="en-US" dirty="0" smtClean="0"/>
              <a:t>Ds3 – Permanent Seeding</a:t>
            </a:r>
            <a:endParaRPr lang="en-US" dirty="0"/>
          </a:p>
        </p:txBody>
      </p:sp>
      <p:sp>
        <p:nvSpPr>
          <p:cNvPr id="7" name="TextBox 6"/>
          <p:cNvSpPr txBox="1"/>
          <p:nvPr/>
        </p:nvSpPr>
        <p:spPr>
          <a:xfrm>
            <a:off x="5486400" y="5181600"/>
            <a:ext cx="2362200"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Uniformly covered</a:t>
            </a:r>
            <a:endParaRPr lang="en-US" sz="1400" dirty="0"/>
          </a:p>
        </p:txBody>
      </p:sp>
    </p:spTree>
    <p:extLst>
      <p:ext uri="{BB962C8B-B14F-4D97-AF65-F5344CB8AC3E}">
        <p14:creationId xmlns:p14="http://schemas.microsoft.com/office/powerpoint/2010/main" val="2738810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752600"/>
            <a:ext cx="4038600" cy="3624072"/>
          </a:xfrm>
        </p:spPr>
        <p:txBody>
          <a:bodyPr/>
          <a:lstStyle/>
          <a:p>
            <a:pPr>
              <a:buSzPct val="100000"/>
            </a:pPr>
            <a:r>
              <a:rPr lang="en-US" dirty="0">
                <a:solidFill>
                  <a:schemeClr val="accent1">
                    <a:lumMod val="20000"/>
                    <a:lumOff val="80000"/>
                  </a:schemeClr>
                </a:solidFill>
              </a:rPr>
              <a:t>What to look for:</a:t>
            </a:r>
          </a:p>
          <a:p>
            <a:pPr lvl="1"/>
            <a:r>
              <a:rPr lang="en-US" dirty="0" smtClean="0"/>
              <a:t>Is there evidence of dust on site?</a:t>
            </a:r>
          </a:p>
          <a:p>
            <a:pPr lvl="1"/>
            <a:r>
              <a:rPr lang="en-US" dirty="0" smtClean="0"/>
              <a:t>What control method is being used?</a:t>
            </a:r>
          </a:p>
          <a:p>
            <a:pPr lvl="1"/>
            <a:r>
              <a:rPr lang="en-US" dirty="0" smtClean="0"/>
              <a:t>If using the spray method, has traffic flow been prohibited?</a:t>
            </a:r>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33</a:t>
            </a:fld>
            <a:endParaRPr lang="en-US"/>
          </a:p>
        </p:txBody>
      </p:sp>
      <p:sp>
        <p:nvSpPr>
          <p:cNvPr id="2" name="Title 1"/>
          <p:cNvSpPr>
            <a:spLocks noGrp="1"/>
          </p:cNvSpPr>
          <p:nvPr>
            <p:ph type="title"/>
          </p:nvPr>
        </p:nvSpPr>
        <p:spPr/>
        <p:txBody>
          <a:bodyPr/>
          <a:lstStyle/>
          <a:p>
            <a:r>
              <a:rPr lang="en-US" dirty="0" smtClean="0"/>
              <a:t>Du – Dust Control</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2133599"/>
            <a:ext cx="3419475" cy="2467386"/>
          </a:xfrm>
          <a:prstGeom prst="rect">
            <a:avLst/>
          </a:prstGeom>
          <a:ln>
            <a:solidFill>
              <a:schemeClr val="accent1"/>
            </a:solidFill>
          </a:ln>
        </p:spPr>
      </p:pic>
    </p:spTree>
    <p:extLst>
      <p:ext uri="{BB962C8B-B14F-4D97-AF65-F5344CB8AC3E}">
        <p14:creationId xmlns:p14="http://schemas.microsoft.com/office/powerpoint/2010/main" val="27423278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533400" y="1905000"/>
            <a:ext cx="4038600" cy="3624072"/>
          </a:xfrm>
        </p:spPr>
        <p:txBody>
          <a:bodyPr>
            <a:normAutofit lnSpcReduction="10000"/>
          </a:bodyPr>
          <a:lstStyle/>
          <a:p>
            <a:pPr>
              <a:buSzPct val="100000"/>
            </a:pPr>
            <a:r>
              <a:rPr lang="en-US" dirty="0" smtClean="0">
                <a:solidFill>
                  <a:schemeClr val="accent1">
                    <a:lumMod val="20000"/>
                    <a:lumOff val="80000"/>
                  </a:schemeClr>
                </a:solidFill>
              </a:rPr>
              <a:t>What to look for:</a:t>
            </a:r>
          </a:p>
          <a:p>
            <a:pPr lvl="1"/>
            <a:r>
              <a:rPr lang="en-US" dirty="0" smtClean="0"/>
              <a:t>Have only anionic forms been used?</a:t>
            </a:r>
          </a:p>
          <a:p>
            <a:pPr lvl="1"/>
            <a:r>
              <a:rPr lang="en-US" dirty="0" smtClean="0"/>
              <a:t>Has it been applied to surface waters of the state?</a:t>
            </a:r>
          </a:p>
          <a:p>
            <a:pPr lvl="1"/>
            <a:r>
              <a:rPr lang="en-US" dirty="0" smtClean="0"/>
              <a:t>Has it been applied in the appropriate storm water ditches or storage basins?</a:t>
            </a:r>
            <a:endParaRPr lang="en-US" dirty="0"/>
          </a:p>
        </p:txBody>
      </p:sp>
      <p:pic>
        <p:nvPicPr>
          <p:cNvPr id="9" name="Content Placeholder 8"/>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7173"/>
          <a:stretch/>
        </p:blipFill>
        <p:spPr>
          <a:xfrm>
            <a:off x="4953000" y="2286000"/>
            <a:ext cx="3536950" cy="3220179"/>
          </a:xfrm>
          <a:ln w="9525">
            <a:solidFill>
              <a:schemeClr val="accent1"/>
            </a:solidFill>
          </a:ln>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34</a:t>
            </a:fld>
            <a:endParaRPr lang="en-US"/>
          </a:p>
        </p:txBody>
      </p:sp>
      <p:sp>
        <p:nvSpPr>
          <p:cNvPr id="2" name="Title 1"/>
          <p:cNvSpPr>
            <a:spLocks noGrp="1"/>
          </p:cNvSpPr>
          <p:nvPr>
            <p:ph type="title"/>
          </p:nvPr>
        </p:nvSpPr>
        <p:spPr>
          <a:xfrm>
            <a:off x="152400" y="274638"/>
            <a:ext cx="8915400" cy="1143000"/>
          </a:xfrm>
        </p:spPr>
        <p:txBody>
          <a:bodyPr/>
          <a:lstStyle/>
          <a:p>
            <a:r>
              <a:rPr lang="en-US" sz="4400" dirty="0" err="1" smtClean="0"/>
              <a:t>Fl</a:t>
            </a:r>
            <a:r>
              <a:rPr lang="en-US" sz="4400" dirty="0" smtClean="0"/>
              <a:t>-Co – Flocculants &amp; Coagulants</a:t>
            </a:r>
            <a:endParaRPr lang="en-US" sz="4400" dirty="0"/>
          </a:p>
        </p:txBody>
      </p:sp>
    </p:spTree>
    <p:extLst>
      <p:ext uri="{BB962C8B-B14F-4D97-AF65-F5344CB8AC3E}">
        <p14:creationId xmlns:p14="http://schemas.microsoft.com/office/powerpoint/2010/main" val="250093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1811246"/>
            <a:ext cx="4038600" cy="3624072"/>
          </a:xfrm>
        </p:spPr>
        <p:txBody>
          <a:bodyPr>
            <a:normAutofit fontScale="92500" lnSpcReduction="20000"/>
          </a:bodyPr>
          <a:lstStyle/>
          <a:p>
            <a:pPr>
              <a:buSzPct val="100000"/>
            </a:pPr>
            <a:r>
              <a:rPr lang="en-US" sz="3000" dirty="0" smtClean="0">
                <a:solidFill>
                  <a:schemeClr val="accent1">
                    <a:lumMod val="20000"/>
                    <a:lumOff val="80000"/>
                  </a:schemeClr>
                </a:solidFill>
              </a:rPr>
              <a:t>What to look for:</a:t>
            </a:r>
          </a:p>
          <a:p>
            <a:pPr lvl="1"/>
            <a:r>
              <a:rPr lang="en-US" dirty="0" smtClean="0"/>
              <a:t>Have the blankets been rolled &amp; anchored properly?</a:t>
            </a:r>
          </a:p>
          <a:p>
            <a:pPr lvl="1"/>
            <a:r>
              <a:rPr lang="en-US" dirty="0" smtClean="0"/>
              <a:t>Does the Plan specify RECP or HECP?</a:t>
            </a:r>
          </a:p>
          <a:p>
            <a:pPr lvl="1"/>
            <a:r>
              <a:rPr lang="en-US" dirty="0" smtClean="0"/>
              <a:t>Are there any failures, washouts, or dislocations?</a:t>
            </a:r>
          </a:p>
          <a:p>
            <a:pPr lvl="1"/>
            <a:r>
              <a:rPr lang="en-US" dirty="0" smtClean="0"/>
              <a:t>Has HECP been applied per manufacturer’s directions?</a:t>
            </a:r>
          </a:p>
          <a:p>
            <a:pPr lvl="1"/>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35</a:t>
            </a:fld>
            <a:endParaRPr lang="en-US"/>
          </a:p>
        </p:txBody>
      </p:sp>
      <p:sp>
        <p:nvSpPr>
          <p:cNvPr id="2" name="Title 1"/>
          <p:cNvSpPr>
            <a:spLocks noGrp="1"/>
          </p:cNvSpPr>
          <p:nvPr>
            <p:ph type="title"/>
          </p:nvPr>
        </p:nvSpPr>
        <p:spPr>
          <a:xfrm>
            <a:off x="457200" y="228600"/>
            <a:ext cx="8229600" cy="1143000"/>
          </a:xfrm>
        </p:spPr>
        <p:txBody>
          <a:bodyPr/>
          <a:lstStyle/>
          <a:p>
            <a:r>
              <a:rPr lang="en-US" dirty="0" err="1" smtClean="0"/>
              <a:t>Ss</a:t>
            </a:r>
            <a:r>
              <a:rPr lang="en-US" dirty="0" smtClean="0"/>
              <a:t> – Slope Stabilization</a:t>
            </a:r>
            <a:endParaRPr lang="en-US" dirty="0"/>
          </a:p>
        </p:txBody>
      </p:sp>
      <p:sp>
        <p:nvSpPr>
          <p:cNvPr id="4" name="TextBox 3"/>
          <p:cNvSpPr txBox="1"/>
          <p:nvPr/>
        </p:nvSpPr>
        <p:spPr>
          <a:xfrm>
            <a:off x="6400800" y="2047875"/>
            <a:ext cx="865943" cy="430887"/>
          </a:xfrm>
          <a:prstGeom prst="rect">
            <a:avLst/>
          </a:prstGeom>
          <a:noFill/>
        </p:spPr>
        <p:txBody>
          <a:bodyPr wrap="none" rtlCol="0">
            <a:spAutoFit/>
          </a:bodyPr>
          <a:lstStyle/>
          <a:p>
            <a:r>
              <a:rPr lang="en-US" sz="2200" dirty="0" smtClean="0"/>
              <a:t>RECP</a:t>
            </a:r>
            <a:endParaRPr lang="en-US" sz="2200"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14471" y="2587496"/>
            <a:ext cx="4038600" cy="3028950"/>
          </a:xfrm>
          <a:ln>
            <a:solidFill>
              <a:schemeClr val="accent1"/>
            </a:solidFill>
          </a:ln>
        </p:spPr>
      </p:pic>
      <p:sp>
        <p:nvSpPr>
          <p:cNvPr id="7" name="TextBox 6"/>
          <p:cNvSpPr txBox="1"/>
          <p:nvPr/>
        </p:nvSpPr>
        <p:spPr>
          <a:xfrm>
            <a:off x="5583406" y="5725180"/>
            <a:ext cx="2500730" cy="30777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t>Incorrect installation</a:t>
            </a:r>
            <a:endParaRPr lang="en-US" sz="1400" dirty="0"/>
          </a:p>
        </p:txBody>
      </p:sp>
    </p:spTree>
    <p:extLst>
      <p:ext uri="{BB962C8B-B14F-4D97-AF65-F5344CB8AC3E}">
        <p14:creationId xmlns:p14="http://schemas.microsoft.com/office/powerpoint/2010/main" val="172399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3624072"/>
          </a:xfrm>
        </p:spPr>
        <p:txBody>
          <a:bodyPr>
            <a:normAutofit lnSpcReduction="10000"/>
          </a:bodyPr>
          <a:lstStyle/>
          <a:p>
            <a:pPr>
              <a:buSzPct val="100000"/>
            </a:pPr>
            <a:r>
              <a:rPr lang="en-US" dirty="0">
                <a:solidFill>
                  <a:schemeClr val="accent1">
                    <a:lumMod val="20000"/>
                    <a:lumOff val="80000"/>
                  </a:schemeClr>
                </a:solidFill>
              </a:rPr>
              <a:t>What to look for:</a:t>
            </a:r>
          </a:p>
          <a:p>
            <a:pPr lvl="1"/>
            <a:r>
              <a:rPr lang="en-US" dirty="0" smtClean="0"/>
              <a:t>What type of </a:t>
            </a:r>
            <a:r>
              <a:rPr lang="en-US" dirty="0" err="1" smtClean="0"/>
              <a:t>tackifier</a:t>
            </a:r>
            <a:r>
              <a:rPr lang="en-US" dirty="0" smtClean="0"/>
              <a:t> is being used?</a:t>
            </a:r>
          </a:p>
          <a:p>
            <a:pPr lvl="1"/>
            <a:r>
              <a:rPr lang="en-US" dirty="0" smtClean="0"/>
              <a:t>Are only anionic forms being used?</a:t>
            </a:r>
          </a:p>
          <a:p>
            <a:pPr lvl="1"/>
            <a:r>
              <a:rPr lang="en-US" dirty="0" smtClean="0"/>
              <a:t>Are </a:t>
            </a:r>
            <a:r>
              <a:rPr lang="en-US" dirty="0" err="1" smtClean="0"/>
              <a:t>tackified</a:t>
            </a:r>
            <a:r>
              <a:rPr lang="en-US" dirty="0" smtClean="0"/>
              <a:t> areas checked after rain events?</a:t>
            </a:r>
          </a:p>
          <a:p>
            <a:pPr lvl="1"/>
            <a:r>
              <a:rPr lang="en-US" dirty="0" smtClean="0"/>
              <a:t>Have soil infiltration rates been reduced?</a:t>
            </a:r>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36</a:t>
            </a:fld>
            <a:endParaRPr lang="en-US"/>
          </a:p>
        </p:txBody>
      </p:sp>
      <p:sp>
        <p:nvSpPr>
          <p:cNvPr id="2" name="Title 1"/>
          <p:cNvSpPr>
            <a:spLocks noGrp="1"/>
          </p:cNvSpPr>
          <p:nvPr>
            <p:ph type="title"/>
          </p:nvPr>
        </p:nvSpPr>
        <p:spPr/>
        <p:txBody>
          <a:bodyPr/>
          <a:lstStyle/>
          <a:p>
            <a:r>
              <a:rPr lang="en-US" dirty="0" smtClean="0"/>
              <a:t>Tac - </a:t>
            </a:r>
            <a:r>
              <a:rPr lang="en-US" dirty="0" err="1"/>
              <a:t>T</a:t>
            </a:r>
            <a:r>
              <a:rPr lang="en-US" dirty="0" err="1" smtClean="0"/>
              <a:t>ackifiers</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600200"/>
            <a:ext cx="2760929" cy="2066925"/>
          </a:xfrm>
          <a:prstGeom prst="rect">
            <a:avLst/>
          </a:prstGeom>
          <a:ln>
            <a:solidFill>
              <a:schemeClr val="accent1"/>
            </a:solidFill>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707" y="3886200"/>
            <a:ext cx="2313914" cy="1678999"/>
          </a:xfrm>
          <a:prstGeom prst="rect">
            <a:avLst/>
          </a:prstGeom>
          <a:ln>
            <a:solidFill>
              <a:schemeClr val="accent1"/>
            </a:solidFill>
          </a:ln>
        </p:spPr>
      </p:pic>
    </p:spTree>
    <p:extLst>
      <p:ext uri="{BB962C8B-B14F-4D97-AF65-F5344CB8AC3E}">
        <p14:creationId xmlns:p14="http://schemas.microsoft.com/office/powerpoint/2010/main" val="8752489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Enforcement</a:t>
            </a:r>
            <a:endParaRPr lang="en-US" dirty="0"/>
          </a:p>
        </p:txBody>
      </p:sp>
      <p:sp>
        <p:nvSpPr>
          <p:cNvPr id="4" name="Slide Number Placeholder 3"/>
          <p:cNvSpPr>
            <a:spLocks noGrp="1"/>
          </p:cNvSpPr>
          <p:nvPr>
            <p:ph type="sldNum" sz="quarter" idx="12"/>
          </p:nvPr>
        </p:nvSpPr>
        <p:spPr/>
        <p:txBody>
          <a:bodyPr/>
          <a:lstStyle/>
          <a:p>
            <a:fld id="{C48DCB58-B30B-4E09-8CCA-607ECFC8592B}" type="slidenum">
              <a:rPr lang="en-US" smtClean="0"/>
              <a:t>37</a:t>
            </a:fld>
            <a:endParaRPr lang="en-US"/>
          </a:p>
        </p:txBody>
      </p:sp>
      <p:sp>
        <p:nvSpPr>
          <p:cNvPr id="5" name="Text Placeholder 1"/>
          <p:cNvSpPr>
            <a:spLocks noGrp="1"/>
          </p:cNvSpPr>
          <p:nvPr>
            <p:ph type="body" idx="1"/>
          </p:nvPr>
        </p:nvSpPr>
        <p:spPr>
          <a:xfrm>
            <a:off x="2438400" y="2931712"/>
            <a:ext cx="6056313" cy="1454888"/>
          </a:xfrm>
        </p:spPr>
        <p:txBody>
          <a:bodyPr/>
          <a:lstStyle/>
          <a:p>
            <a:r>
              <a:rPr lang="en-US" dirty="0" smtClean="0"/>
              <a:t>Violations</a:t>
            </a:r>
            <a:endParaRPr lang="en-US" dirty="0">
              <a:latin typeface="+mn-lt"/>
            </a:endParaRPr>
          </a:p>
          <a:p>
            <a:r>
              <a:rPr lang="en-US" dirty="0" smtClean="0"/>
              <a:t>Interactions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371221"/>
            <a:ext cx="2476500" cy="2527041"/>
          </a:xfrm>
          <a:prstGeom prst="rect">
            <a:avLst/>
          </a:prstGeom>
        </p:spPr>
      </p:pic>
    </p:spTree>
    <p:extLst>
      <p:ext uri="{BB962C8B-B14F-4D97-AF65-F5344CB8AC3E}">
        <p14:creationId xmlns:p14="http://schemas.microsoft.com/office/powerpoint/2010/main" val="2228111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88364"/>
            <a:ext cx="4038600" cy="4641928"/>
          </a:xfrm>
        </p:spPr>
        <p:txBody>
          <a:bodyPr>
            <a:normAutofit fontScale="92500" lnSpcReduction="10000"/>
          </a:bodyPr>
          <a:lstStyle/>
          <a:p>
            <a:pPr>
              <a:buSzPct val="100000"/>
            </a:pPr>
            <a:r>
              <a:rPr lang="en-US" sz="3000" dirty="0">
                <a:solidFill>
                  <a:schemeClr val="accent2"/>
                </a:solidFill>
              </a:rPr>
              <a:t>First &amp; Second Violation</a:t>
            </a:r>
          </a:p>
          <a:p>
            <a:pPr lvl="1">
              <a:buFont typeface="Verdana" panose="020B0604030504040204" pitchFamily="34" charset="0"/>
              <a:buChar char="◦"/>
            </a:pPr>
            <a:r>
              <a:rPr lang="en-US" sz="2600" dirty="0" smtClean="0"/>
              <a:t>A written warning is issued to the permittee</a:t>
            </a:r>
          </a:p>
          <a:p>
            <a:pPr lvl="1">
              <a:buFont typeface="Verdana" panose="020B0604030504040204" pitchFamily="34" charset="0"/>
              <a:buChar char="◦"/>
            </a:pPr>
            <a:r>
              <a:rPr lang="en-US" sz="2600" dirty="0" smtClean="0"/>
              <a:t>The permittee shall have five (5) days to correct the violation</a:t>
            </a:r>
          </a:p>
          <a:p>
            <a:pPr lvl="1">
              <a:buFont typeface="Verdana" panose="020B0604030504040204" pitchFamily="34" charset="0"/>
              <a:buChar char="◦"/>
            </a:pPr>
            <a:r>
              <a:rPr lang="en-US" sz="2600" dirty="0" smtClean="0"/>
              <a:t>If the violation is not corrected within five (5) days, an immediate stop work shall be issued</a:t>
            </a:r>
            <a:endParaRPr lang="en-US" sz="2600" dirty="0"/>
          </a:p>
        </p:txBody>
      </p:sp>
      <p:sp>
        <p:nvSpPr>
          <p:cNvPr id="4" name="Content Placeholder 3"/>
          <p:cNvSpPr>
            <a:spLocks noGrp="1"/>
          </p:cNvSpPr>
          <p:nvPr>
            <p:ph sz="half" idx="2"/>
          </p:nvPr>
        </p:nvSpPr>
        <p:spPr>
          <a:xfrm>
            <a:off x="4572000" y="1388364"/>
            <a:ext cx="4038600" cy="3624072"/>
          </a:xfrm>
        </p:spPr>
        <p:txBody>
          <a:bodyPr>
            <a:normAutofit fontScale="92500" lnSpcReduction="10000"/>
          </a:bodyPr>
          <a:lstStyle/>
          <a:p>
            <a:pPr>
              <a:buSzPct val="100000"/>
            </a:pPr>
            <a:r>
              <a:rPr lang="en-US" sz="3000" dirty="0">
                <a:solidFill>
                  <a:schemeClr val="accent2"/>
                </a:solidFill>
              </a:rPr>
              <a:t>Third Violation</a:t>
            </a:r>
          </a:p>
          <a:p>
            <a:pPr lvl="1">
              <a:buFont typeface="Verdana" panose="020B0604030504040204" pitchFamily="34" charset="0"/>
              <a:buChar char="◦"/>
            </a:pPr>
            <a:r>
              <a:rPr lang="en-US" sz="2600" dirty="0"/>
              <a:t>An immediate stop work order shall be issued</a:t>
            </a:r>
          </a:p>
          <a:p>
            <a:endParaRPr lang="en-US" dirty="0"/>
          </a:p>
        </p:txBody>
      </p:sp>
      <p:sp>
        <p:nvSpPr>
          <p:cNvPr id="5" name="Slide Number Placeholder 4"/>
          <p:cNvSpPr>
            <a:spLocks noGrp="1"/>
          </p:cNvSpPr>
          <p:nvPr>
            <p:ph type="sldNum" sz="quarter" idx="12"/>
          </p:nvPr>
        </p:nvSpPr>
        <p:spPr/>
        <p:txBody>
          <a:bodyPr>
            <a:normAutofit/>
          </a:bodyPr>
          <a:lstStyle/>
          <a:p>
            <a:fld id="{C48DCB58-B30B-4E09-8CCA-607ECFC8592B}" type="slidenum">
              <a:rPr lang="en-US" smtClean="0"/>
              <a:t>38</a:t>
            </a:fld>
            <a:endParaRPr lang="en-US"/>
          </a:p>
        </p:txBody>
      </p:sp>
      <p:sp>
        <p:nvSpPr>
          <p:cNvPr id="2" name="Title 1"/>
          <p:cNvSpPr>
            <a:spLocks noGrp="1"/>
          </p:cNvSpPr>
          <p:nvPr>
            <p:ph type="title"/>
          </p:nvPr>
        </p:nvSpPr>
        <p:spPr/>
        <p:txBody>
          <a:bodyPr/>
          <a:lstStyle/>
          <a:p>
            <a:r>
              <a:rPr lang="en-US" dirty="0"/>
              <a:t>Notice of Violation</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229352" y="3200400"/>
            <a:ext cx="3000248" cy="2829891"/>
          </a:xfrm>
          <a:prstGeom prst="rect">
            <a:avLst/>
          </a:prstGeom>
          <a:noFill/>
          <a:ln cap="flat">
            <a:solidFill>
              <a:schemeClr val="accent1"/>
            </a:solidFill>
            <a:miter lim="800000"/>
            <a:headEnd/>
            <a:tailEnd/>
          </a:ln>
          <a:extLst>
            <a:ext uri="{AF507438-7753-43E0-B8FC-AC1667EBCBE1}">
              <a14:hiddenEffects xmlns:a14="http://schemas.microsoft.com/office/drawing/2010/main">
                <a:effectLst>
                  <a:outerShdw blurRad="63500" dist="35921" dir="2700000" algn="ctr" rotWithShape="0">
                    <a:schemeClr val="bg2"/>
                  </a:outerShdw>
                </a:effectLst>
              </a14:hiddenEffects>
            </a:ext>
          </a:extLst>
        </p:spPr>
      </p:pic>
      <p:sp>
        <p:nvSpPr>
          <p:cNvPr id="8" name="TextBox 7"/>
          <p:cNvSpPr txBox="1"/>
          <p:nvPr/>
        </p:nvSpPr>
        <p:spPr>
          <a:xfrm>
            <a:off x="3276600" y="6071645"/>
            <a:ext cx="2278188" cy="338554"/>
          </a:xfrm>
          <a:prstGeom prst="rect">
            <a:avLst/>
          </a:prstGeom>
          <a:noFill/>
        </p:spPr>
        <p:txBody>
          <a:bodyPr wrap="none" rtlCol="0">
            <a:spAutoFit/>
          </a:bodyPr>
          <a:lstStyle/>
          <a:p>
            <a:r>
              <a:rPr lang="en-US" sz="1600" dirty="0" smtClean="0"/>
              <a:t>GESA: OCGA 12-7-12(c)</a:t>
            </a:r>
            <a:endParaRPr lang="en-US" sz="1600" dirty="0"/>
          </a:p>
        </p:txBody>
      </p:sp>
    </p:spTree>
    <p:extLst>
      <p:ext uri="{BB962C8B-B14F-4D97-AF65-F5344CB8AC3E}">
        <p14:creationId xmlns:p14="http://schemas.microsoft.com/office/powerpoint/2010/main" val="1483596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lnSpcReduction="10000"/>
          </a:bodyPr>
          <a:lstStyle/>
          <a:p>
            <a:pPr>
              <a:buSzPct val="100000"/>
            </a:pPr>
            <a:r>
              <a:rPr lang="en-US" dirty="0" smtClean="0"/>
              <a:t>The inspection records written by an inspector are the basis for enforcement and civil penalties</a:t>
            </a:r>
          </a:p>
          <a:p>
            <a:pPr>
              <a:buSzPct val="100000"/>
            </a:pPr>
            <a:r>
              <a:rPr lang="en-US" dirty="0" smtClean="0"/>
              <a:t>Remember</a:t>
            </a:r>
          </a:p>
          <a:p>
            <a:pPr lvl="1"/>
            <a:r>
              <a:rPr lang="en-US" dirty="0" smtClean="0"/>
              <a:t>Write a report for each inspection conducted at the site</a:t>
            </a:r>
          </a:p>
          <a:p>
            <a:pPr lvl="1"/>
            <a:r>
              <a:rPr lang="en-US" dirty="0" smtClean="0"/>
              <a:t>Take a substantial amount of pictures</a:t>
            </a:r>
          </a:p>
          <a:p>
            <a:pPr lvl="1"/>
            <a:r>
              <a:rPr lang="en-US" dirty="0" smtClean="0"/>
              <a:t>Always write the report at the site so that you don’t forget anything</a:t>
            </a:r>
          </a:p>
          <a:p>
            <a:pPr>
              <a:buSzPct val="100000"/>
            </a:pPr>
            <a:r>
              <a:rPr lang="en-US" dirty="0" smtClean="0"/>
              <a:t>For consultants, this is your client’s best defense against a violation</a:t>
            </a: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39</a:t>
            </a:fld>
            <a:endParaRPr lang="en-US"/>
          </a:p>
        </p:txBody>
      </p:sp>
      <p:sp>
        <p:nvSpPr>
          <p:cNvPr id="2" name="Title 1"/>
          <p:cNvSpPr>
            <a:spLocks noGrp="1"/>
          </p:cNvSpPr>
          <p:nvPr>
            <p:ph type="title"/>
          </p:nvPr>
        </p:nvSpPr>
        <p:spPr/>
        <p:txBody>
          <a:bodyPr/>
          <a:lstStyle/>
          <a:p>
            <a:r>
              <a:rPr lang="en-US" dirty="0" smtClean="0"/>
              <a:t>Handling Violations	</a:t>
            </a:r>
            <a:endParaRPr lang="en-US" dirty="0"/>
          </a:p>
        </p:txBody>
      </p:sp>
    </p:spTree>
    <p:extLst>
      <p:ext uri="{BB962C8B-B14F-4D97-AF65-F5344CB8AC3E}">
        <p14:creationId xmlns:p14="http://schemas.microsoft.com/office/powerpoint/2010/main" val="42894304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693738" indent="-584200">
              <a:lnSpc>
                <a:spcPct val="90000"/>
              </a:lnSpc>
              <a:buSzPct val="100000"/>
              <a:defRPr/>
            </a:pPr>
            <a:r>
              <a:rPr lang="en-US" dirty="0"/>
              <a:t>Inquisitive</a:t>
            </a:r>
          </a:p>
          <a:p>
            <a:pPr marL="693738" indent="-584200">
              <a:lnSpc>
                <a:spcPct val="90000"/>
              </a:lnSpc>
              <a:buSzPct val="100000"/>
              <a:defRPr/>
            </a:pPr>
            <a:r>
              <a:rPr lang="en-US" dirty="0"/>
              <a:t>Determined</a:t>
            </a:r>
          </a:p>
          <a:p>
            <a:pPr marL="693738" indent="-584200">
              <a:lnSpc>
                <a:spcPct val="90000"/>
              </a:lnSpc>
              <a:buSzPct val="100000"/>
              <a:defRPr/>
            </a:pPr>
            <a:r>
              <a:rPr lang="en-US" dirty="0"/>
              <a:t>Professional appearance</a:t>
            </a:r>
          </a:p>
          <a:p>
            <a:pPr marL="693738" indent="-584200">
              <a:lnSpc>
                <a:spcPct val="90000"/>
              </a:lnSpc>
              <a:buSzPct val="100000"/>
              <a:defRPr/>
            </a:pPr>
            <a:r>
              <a:rPr lang="en-US" dirty="0"/>
              <a:t>Integrity and impartiality</a:t>
            </a:r>
          </a:p>
          <a:p>
            <a:pPr marL="693738" indent="-584200">
              <a:lnSpc>
                <a:spcPct val="90000"/>
              </a:lnSpc>
              <a:buSzPct val="100000"/>
              <a:defRPr/>
            </a:pPr>
            <a:r>
              <a:rPr lang="en-US" dirty="0"/>
              <a:t>Avoids conflicts of interest</a:t>
            </a:r>
          </a:p>
          <a:p>
            <a:pPr marL="693738" indent="-584200">
              <a:lnSpc>
                <a:spcPct val="90000"/>
              </a:lnSpc>
              <a:buSzPct val="100000"/>
              <a:defRPr/>
            </a:pPr>
            <a:r>
              <a:rPr lang="en-US" dirty="0"/>
              <a:t>Maintains standards of conduct</a:t>
            </a:r>
          </a:p>
          <a:p>
            <a:pPr marL="693738" indent="-584200">
              <a:lnSpc>
                <a:spcPct val="90000"/>
              </a:lnSpc>
              <a:buSzPct val="100000"/>
              <a:defRPr/>
            </a:pPr>
            <a:r>
              <a:rPr lang="en-US" dirty="0"/>
              <a:t>Consistently applies ordinance to all individuals</a:t>
            </a:r>
          </a:p>
          <a:p>
            <a:pPr marL="0" indent="0">
              <a:buNone/>
            </a:pP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a:t>
            </a:fld>
            <a:endParaRPr lang="en-US"/>
          </a:p>
        </p:txBody>
      </p:sp>
      <p:sp>
        <p:nvSpPr>
          <p:cNvPr id="2" name="Title 1"/>
          <p:cNvSpPr>
            <a:spLocks noGrp="1"/>
          </p:cNvSpPr>
          <p:nvPr>
            <p:ph type="title"/>
          </p:nvPr>
        </p:nvSpPr>
        <p:spPr>
          <a:xfrm>
            <a:off x="0" y="228600"/>
            <a:ext cx="9144000" cy="990600"/>
          </a:xfrm>
        </p:spPr>
        <p:txBody>
          <a:bodyPr>
            <a:noAutofit/>
          </a:bodyPr>
          <a:lstStyle/>
          <a:p>
            <a:r>
              <a:rPr lang="en-US" sz="3600" dirty="0" smtClean="0"/>
              <a:t>Characteristics of an Exceptional Inspector</a:t>
            </a:r>
            <a:endParaRPr lang="en-US" sz="3600" dirty="0"/>
          </a:p>
        </p:txBody>
      </p:sp>
    </p:spTree>
    <p:extLst>
      <p:ext uri="{BB962C8B-B14F-4D97-AF65-F5344CB8AC3E}">
        <p14:creationId xmlns:p14="http://schemas.microsoft.com/office/powerpoint/2010/main" val="11967760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71600"/>
            <a:ext cx="3886200" cy="4572000"/>
          </a:xfrm>
        </p:spPr>
        <p:txBody>
          <a:bodyPr>
            <a:normAutofit fontScale="85000" lnSpcReduction="10000"/>
          </a:bodyPr>
          <a:lstStyle/>
          <a:p>
            <a:pPr>
              <a:buSzPct val="100000"/>
            </a:pPr>
            <a:r>
              <a:rPr lang="en-US" sz="3000" dirty="0"/>
              <a:t>As an inspector you will be </a:t>
            </a:r>
            <a:r>
              <a:rPr lang="en-US" sz="3000" dirty="0" smtClean="0"/>
              <a:t>dealing </a:t>
            </a:r>
            <a:r>
              <a:rPr lang="en-US" sz="3000" dirty="0"/>
              <a:t>with a wide range </a:t>
            </a:r>
            <a:r>
              <a:rPr lang="en-US" sz="3000" dirty="0" smtClean="0"/>
              <a:t>of people</a:t>
            </a:r>
            <a:r>
              <a:rPr lang="en-US" sz="3000" dirty="0"/>
              <a:t>. </a:t>
            </a:r>
            <a:endParaRPr lang="en-US" sz="3000" dirty="0" smtClean="0"/>
          </a:p>
          <a:p>
            <a:pPr>
              <a:buSzPct val="100000"/>
            </a:pPr>
            <a:r>
              <a:rPr lang="en-US" sz="3000" dirty="0" smtClean="0"/>
              <a:t>To </a:t>
            </a:r>
            <a:r>
              <a:rPr lang="en-US" sz="3000" dirty="0"/>
              <a:t>be effective, </a:t>
            </a:r>
            <a:r>
              <a:rPr lang="en-US" sz="3000" dirty="0" smtClean="0"/>
              <a:t>you must </a:t>
            </a:r>
            <a:r>
              <a:rPr lang="en-US" sz="3000" dirty="0"/>
              <a:t>follow the law and be </a:t>
            </a:r>
            <a:r>
              <a:rPr lang="en-US" sz="3000" dirty="0" smtClean="0"/>
              <a:t>fair and </a:t>
            </a:r>
            <a:r>
              <a:rPr lang="en-US" sz="3000" dirty="0"/>
              <a:t>consistent when </a:t>
            </a:r>
            <a:r>
              <a:rPr lang="en-US" sz="3000" dirty="0" smtClean="0"/>
              <a:t>enforcing it.</a:t>
            </a:r>
          </a:p>
          <a:p>
            <a:pPr>
              <a:buSzPct val="100000"/>
            </a:pPr>
            <a:r>
              <a:rPr lang="en-US" sz="3000" dirty="0" smtClean="0"/>
              <a:t>You must conduct yourself in a professional manner</a:t>
            </a:r>
            <a:endParaRPr lang="en-US" sz="3000"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2286000"/>
            <a:ext cx="4057301" cy="3506459"/>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normAutofit/>
          </a:bodyPr>
          <a:lstStyle/>
          <a:p>
            <a:fld id="{C48DCB58-B30B-4E09-8CCA-607ECFC8592B}" type="slidenum">
              <a:rPr lang="en-US" smtClean="0"/>
              <a:t>40</a:t>
            </a:fld>
            <a:endParaRPr lang="en-US"/>
          </a:p>
        </p:txBody>
      </p:sp>
      <p:sp>
        <p:nvSpPr>
          <p:cNvPr id="2" name="Title 1"/>
          <p:cNvSpPr>
            <a:spLocks noGrp="1"/>
          </p:cNvSpPr>
          <p:nvPr>
            <p:ph type="title"/>
          </p:nvPr>
        </p:nvSpPr>
        <p:spPr/>
        <p:txBody>
          <a:bodyPr/>
          <a:lstStyle/>
          <a:p>
            <a:r>
              <a:rPr lang="en-US" dirty="0" smtClean="0"/>
              <a:t>Interactions at the Site</a:t>
            </a:r>
            <a:endParaRPr lang="en-US" dirty="0"/>
          </a:p>
        </p:txBody>
      </p:sp>
    </p:spTree>
    <p:extLst>
      <p:ext uri="{BB962C8B-B14F-4D97-AF65-F5344CB8AC3E}">
        <p14:creationId xmlns:p14="http://schemas.microsoft.com/office/powerpoint/2010/main" val="1119654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179637"/>
            <a:ext cx="8229600" cy="4525963"/>
          </a:xfrm>
        </p:spPr>
        <p:txBody>
          <a:bodyPr/>
          <a:lstStyle/>
          <a:p>
            <a:pPr>
              <a:buSzPct val="100000"/>
            </a:pPr>
            <a:r>
              <a:rPr lang="en-US" dirty="0"/>
              <a:t>An inspector will often have to </a:t>
            </a:r>
            <a:r>
              <a:rPr lang="en-US" dirty="0" smtClean="0"/>
              <a:t>handle </a:t>
            </a:r>
            <a:r>
              <a:rPr lang="en-US" dirty="0"/>
              <a:t>heated </a:t>
            </a:r>
            <a:r>
              <a:rPr lang="en-US" dirty="0" smtClean="0"/>
              <a:t>situations</a:t>
            </a:r>
          </a:p>
          <a:p>
            <a:pPr>
              <a:buSzPct val="100000"/>
            </a:pPr>
            <a:r>
              <a:rPr lang="en-US" dirty="0"/>
              <a:t>O</a:t>
            </a:r>
            <a:r>
              <a:rPr lang="en-US" dirty="0" smtClean="0"/>
              <a:t>ften times </a:t>
            </a:r>
            <a:r>
              <a:rPr lang="en-US" dirty="0"/>
              <a:t>you will not have time </a:t>
            </a:r>
            <a:r>
              <a:rPr lang="en-US" dirty="0" smtClean="0"/>
              <a:t>to prepare </a:t>
            </a:r>
            <a:r>
              <a:rPr lang="en-US" dirty="0"/>
              <a:t>a response and you must </a:t>
            </a:r>
            <a:r>
              <a:rPr lang="en-US" dirty="0" smtClean="0"/>
              <a:t>resolve </a:t>
            </a:r>
            <a:r>
              <a:rPr lang="en-US" dirty="0"/>
              <a:t>the situation immediately</a:t>
            </a:r>
            <a:r>
              <a:rPr lang="en-US" dirty="0" smtClean="0"/>
              <a:t>.</a:t>
            </a:r>
          </a:p>
          <a:p>
            <a:pPr>
              <a:buSzPct val="100000"/>
            </a:pPr>
            <a:r>
              <a:rPr lang="en-US" dirty="0" smtClean="0"/>
              <a:t>The following are a list of steps that can be used to resolve a heated situation</a:t>
            </a:r>
            <a:endParaRPr lang="en-US" dirty="0"/>
          </a:p>
          <a:p>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41</a:t>
            </a:fld>
            <a:endParaRPr lang="en-US"/>
          </a:p>
        </p:txBody>
      </p:sp>
      <p:sp>
        <p:nvSpPr>
          <p:cNvPr id="2" name="Title 1"/>
          <p:cNvSpPr>
            <a:spLocks noGrp="1"/>
          </p:cNvSpPr>
          <p:nvPr>
            <p:ph type="title"/>
          </p:nvPr>
        </p:nvSpPr>
        <p:spPr>
          <a:xfrm>
            <a:off x="76200" y="274638"/>
            <a:ext cx="8610600" cy="1143000"/>
          </a:xfrm>
        </p:spPr>
        <p:txBody>
          <a:bodyPr/>
          <a:lstStyle/>
          <a:p>
            <a:r>
              <a:rPr lang="en-US" dirty="0" smtClean="0"/>
              <a:t>Dealing with Difficult People</a:t>
            </a:r>
            <a:endParaRPr lang="en-US" dirty="0"/>
          </a:p>
        </p:txBody>
      </p:sp>
    </p:spTree>
    <p:extLst>
      <p:ext uri="{BB962C8B-B14F-4D97-AF65-F5344CB8AC3E}">
        <p14:creationId xmlns:p14="http://schemas.microsoft.com/office/powerpoint/2010/main" val="26651906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buFont typeface="Wingdings 3" panose="05040102010807070707" pitchFamily="18" charset="2"/>
              <a:buChar char="}"/>
            </a:pPr>
            <a:r>
              <a:rPr lang="en-US" dirty="0" smtClean="0"/>
              <a:t>Maintain a friendly and professional attitude</a:t>
            </a:r>
          </a:p>
          <a:p>
            <a:pPr lvl="1">
              <a:buFont typeface="Verdana" panose="020B0604030504040204" pitchFamily="34" charset="0"/>
              <a:buChar char="◦"/>
            </a:pPr>
            <a:r>
              <a:rPr lang="en-US" sz="2600" dirty="0" smtClean="0"/>
              <a:t>Don’t argue with the person</a:t>
            </a:r>
          </a:p>
          <a:p>
            <a:pPr lvl="1">
              <a:buFont typeface="Verdana" panose="020B0604030504040204" pitchFamily="34" charset="0"/>
              <a:buChar char="◦"/>
            </a:pPr>
            <a:r>
              <a:rPr lang="en-US" sz="2600" dirty="0" smtClean="0"/>
              <a:t>Show that you have interest in their problem</a:t>
            </a:r>
          </a:p>
          <a:p>
            <a:pPr lvl="1">
              <a:buFont typeface="Verdana" panose="020B0604030504040204" pitchFamily="34" charset="0"/>
              <a:buChar char="◦"/>
            </a:pPr>
            <a:r>
              <a:rPr lang="en-US" sz="2600" dirty="0" smtClean="0"/>
              <a:t>State that you would like to help them solve it</a:t>
            </a:r>
          </a:p>
          <a:p>
            <a:pPr lvl="1">
              <a:buFont typeface="Verdana" panose="020B0604030504040204" pitchFamily="34" charset="0"/>
              <a:buChar char="◦"/>
            </a:pPr>
            <a:r>
              <a:rPr lang="en-US" sz="2600" dirty="0" smtClean="0"/>
              <a:t>Don’t let their anger get to you</a:t>
            </a:r>
          </a:p>
          <a:p>
            <a:pPr lvl="1">
              <a:buFont typeface="Verdana" panose="020B0604030504040204" pitchFamily="34" charset="0"/>
              <a:buChar char="◦"/>
            </a:pPr>
            <a:r>
              <a:rPr lang="en-US" sz="2600" dirty="0" smtClean="0"/>
              <a:t>Don’t take what they say personally</a:t>
            </a:r>
            <a:endParaRPr lang="en-US" sz="2600"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42</a:t>
            </a:fld>
            <a:endParaRPr lang="en-US"/>
          </a:p>
        </p:txBody>
      </p:sp>
      <p:sp>
        <p:nvSpPr>
          <p:cNvPr id="2" name="Title 1"/>
          <p:cNvSpPr>
            <a:spLocks noGrp="1"/>
          </p:cNvSpPr>
          <p:nvPr>
            <p:ph type="title"/>
          </p:nvPr>
        </p:nvSpPr>
        <p:spPr/>
        <p:txBody>
          <a:bodyPr/>
          <a:lstStyle/>
          <a:p>
            <a:r>
              <a:rPr lang="en-US" dirty="0" smtClean="0"/>
              <a:t>Key Steps</a:t>
            </a:r>
            <a:endParaRPr lang="en-US" dirty="0"/>
          </a:p>
        </p:txBody>
      </p:sp>
    </p:spTree>
    <p:extLst>
      <p:ext uri="{BB962C8B-B14F-4D97-AF65-F5344CB8AC3E}">
        <p14:creationId xmlns:p14="http://schemas.microsoft.com/office/powerpoint/2010/main" val="36268946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buFont typeface="Wingdings 3" panose="05040102010807070707" pitchFamily="18" charset="2"/>
              <a:buChar char="}"/>
            </a:pPr>
            <a:r>
              <a:rPr lang="en-US" dirty="0" smtClean="0"/>
              <a:t>Acknowledge that a difficult situation exists</a:t>
            </a:r>
          </a:p>
          <a:p>
            <a:pPr lvl="1">
              <a:buFont typeface="Verdana" panose="020B0604030504040204" pitchFamily="34" charset="0"/>
              <a:buChar char="◦"/>
            </a:pPr>
            <a:r>
              <a:rPr lang="en-US" sz="2600" dirty="0" smtClean="0"/>
              <a:t>Show that you take the complaint seriously</a:t>
            </a:r>
          </a:p>
          <a:p>
            <a:pPr lvl="1">
              <a:buFont typeface="Verdana" panose="020B0604030504040204" pitchFamily="34" charset="0"/>
              <a:buChar char="◦"/>
            </a:pPr>
            <a:r>
              <a:rPr lang="en-US" sz="2600" dirty="0" smtClean="0"/>
              <a:t>Choose your words carefully</a:t>
            </a:r>
          </a:p>
          <a:p>
            <a:pPr lvl="1">
              <a:buFont typeface="Verdana" panose="020B0604030504040204" pitchFamily="34" charset="0"/>
              <a:buChar char="◦"/>
            </a:pPr>
            <a:r>
              <a:rPr lang="en-US" sz="2600" dirty="0" smtClean="0"/>
              <a:t>Use a tone that demonstrates understanding</a:t>
            </a:r>
          </a:p>
          <a:p>
            <a:pPr lvl="1">
              <a:buFont typeface="Verdana" panose="020B0604030504040204" pitchFamily="34" charset="0"/>
              <a:buChar char="◦"/>
            </a:pPr>
            <a:r>
              <a:rPr lang="en-US" sz="2600" dirty="0" smtClean="0"/>
              <a:t>Respond to what the person is saying</a:t>
            </a:r>
          </a:p>
          <a:p>
            <a:pPr lvl="1">
              <a:buFont typeface="Verdana" panose="020B0604030504040204" pitchFamily="34" charset="0"/>
              <a:buChar char="◦"/>
            </a:pPr>
            <a:r>
              <a:rPr lang="en-US" sz="2600" dirty="0" smtClean="0"/>
              <a:t>If you owe an apology, apologize only for the specific incident</a:t>
            </a:r>
            <a:endParaRPr lang="en-US" sz="2600"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43</a:t>
            </a:fld>
            <a:endParaRPr lang="en-US"/>
          </a:p>
        </p:txBody>
      </p:sp>
      <p:sp>
        <p:nvSpPr>
          <p:cNvPr id="2" name="Title 1"/>
          <p:cNvSpPr>
            <a:spLocks noGrp="1"/>
          </p:cNvSpPr>
          <p:nvPr>
            <p:ph type="title"/>
          </p:nvPr>
        </p:nvSpPr>
        <p:spPr/>
        <p:txBody>
          <a:bodyPr/>
          <a:lstStyle/>
          <a:p>
            <a:r>
              <a:rPr lang="en-US" dirty="0" smtClean="0"/>
              <a:t>Key Steps</a:t>
            </a:r>
            <a:endParaRPr lang="en-US" dirty="0"/>
          </a:p>
        </p:txBody>
      </p:sp>
    </p:spTree>
    <p:extLst>
      <p:ext uri="{BB962C8B-B14F-4D97-AF65-F5344CB8AC3E}">
        <p14:creationId xmlns:p14="http://schemas.microsoft.com/office/powerpoint/2010/main" val="1969432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 y="1481328"/>
            <a:ext cx="8763000" cy="4525963"/>
          </a:xfrm>
        </p:spPr>
        <p:txBody>
          <a:bodyPr/>
          <a:lstStyle/>
          <a:p>
            <a:pPr>
              <a:buSzPct val="100000"/>
              <a:buFont typeface="Wingdings 3" panose="05040102010807070707" pitchFamily="18" charset="2"/>
              <a:buChar char="}"/>
            </a:pPr>
            <a:r>
              <a:rPr lang="en-US" dirty="0" smtClean="0"/>
              <a:t>Calm the individual by questioning and verifying</a:t>
            </a:r>
          </a:p>
          <a:p>
            <a:pPr lvl="1">
              <a:buFont typeface="Verdana" panose="020B0604030504040204" pitchFamily="34" charset="0"/>
              <a:buChar char="◦"/>
            </a:pPr>
            <a:r>
              <a:rPr lang="en-US" sz="2600" dirty="0" smtClean="0"/>
              <a:t>Demonstrate that you are willing to work with them</a:t>
            </a:r>
          </a:p>
          <a:p>
            <a:pPr lvl="1">
              <a:buFont typeface="Verdana" panose="020B0604030504040204" pitchFamily="34" charset="0"/>
              <a:buChar char="◦"/>
            </a:pPr>
            <a:r>
              <a:rPr lang="en-US" sz="2600" dirty="0" smtClean="0"/>
              <a:t>Don’t assume anything, ask specific questions</a:t>
            </a:r>
          </a:p>
          <a:p>
            <a:pPr lvl="1">
              <a:buFont typeface="Verdana" panose="020B0604030504040204" pitchFamily="34" charset="0"/>
              <a:buChar char="◦"/>
            </a:pPr>
            <a:r>
              <a:rPr lang="en-US" sz="2600" dirty="0" smtClean="0"/>
              <a:t>Respond to show that you understand the problem</a:t>
            </a:r>
          </a:p>
          <a:p>
            <a:pPr lvl="1">
              <a:buFont typeface="Verdana" panose="020B0604030504040204" pitchFamily="34" charset="0"/>
              <a:buChar char="◦"/>
            </a:pPr>
            <a:r>
              <a:rPr lang="en-US" sz="2600" dirty="0" smtClean="0"/>
              <a:t>Be sure that you and the person are on the same page</a:t>
            </a:r>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44</a:t>
            </a:fld>
            <a:endParaRPr lang="en-US"/>
          </a:p>
        </p:txBody>
      </p:sp>
      <p:sp>
        <p:nvSpPr>
          <p:cNvPr id="2" name="Title 1"/>
          <p:cNvSpPr>
            <a:spLocks noGrp="1"/>
          </p:cNvSpPr>
          <p:nvPr>
            <p:ph type="title"/>
          </p:nvPr>
        </p:nvSpPr>
        <p:spPr/>
        <p:txBody>
          <a:bodyPr/>
          <a:lstStyle/>
          <a:p>
            <a:r>
              <a:rPr lang="en-US" dirty="0" smtClean="0"/>
              <a:t>Key Steps</a:t>
            </a:r>
            <a:endParaRPr lang="en-US" dirty="0"/>
          </a:p>
        </p:txBody>
      </p:sp>
    </p:spTree>
    <p:extLst>
      <p:ext uri="{BB962C8B-B14F-4D97-AF65-F5344CB8AC3E}">
        <p14:creationId xmlns:p14="http://schemas.microsoft.com/office/powerpoint/2010/main" val="35762480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buFont typeface="Wingdings 3" panose="05040102010807070707" pitchFamily="18" charset="2"/>
              <a:buChar char="}"/>
            </a:pPr>
            <a:r>
              <a:rPr lang="en-US" dirty="0" smtClean="0"/>
              <a:t>Involve the person in solving the problem</a:t>
            </a:r>
          </a:p>
          <a:p>
            <a:pPr lvl="1">
              <a:buFont typeface="Verdana" panose="020B0604030504040204" pitchFamily="34" charset="0"/>
              <a:buChar char="◦"/>
            </a:pPr>
            <a:r>
              <a:rPr lang="en-US" sz="2600" dirty="0" smtClean="0"/>
              <a:t>Ask the person to help you solve the problem</a:t>
            </a:r>
          </a:p>
          <a:p>
            <a:pPr lvl="1">
              <a:buFont typeface="Verdana" panose="020B0604030504040204" pitchFamily="34" charset="0"/>
              <a:buChar char="◦"/>
            </a:pPr>
            <a:r>
              <a:rPr lang="en-US" sz="2600" dirty="0" smtClean="0"/>
              <a:t>Request suggestions and offer your assistance to correct the situation</a:t>
            </a:r>
          </a:p>
          <a:p>
            <a:pPr lvl="1">
              <a:buFont typeface="Verdana" panose="020B0604030504040204" pitchFamily="34" charset="0"/>
              <a:buChar char="◦"/>
            </a:pPr>
            <a:r>
              <a:rPr lang="en-US" sz="2600" dirty="0" smtClean="0"/>
              <a:t>Explain the law and regulations and the reasoning behind them</a:t>
            </a:r>
          </a:p>
          <a:p>
            <a:pPr lvl="1">
              <a:buFont typeface="Verdana" panose="020B0604030504040204" pitchFamily="34" charset="0"/>
              <a:buChar char="◦"/>
            </a:pPr>
            <a:r>
              <a:rPr lang="en-US" sz="2600" dirty="0" smtClean="0"/>
              <a:t>Continue to ask questions to keep their focus on the problem</a:t>
            </a:r>
            <a:endParaRPr lang="en-US" sz="2600"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45</a:t>
            </a:fld>
            <a:endParaRPr lang="en-US"/>
          </a:p>
        </p:txBody>
      </p:sp>
      <p:sp>
        <p:nvSpPr>
          <p:cNvPr id="2" name="Title 1"/>
          <p:cNvSpPr>
            <a:spLocks noGrp="1"/>
          </p:cNvSpPr>
          <p:nvPr>
            <p:ph type="title"/>
          </p:nvPr>
        </p:nvSpPr>
        <p:spPr/>
        <p:txBody>
          <a:bodyPr/>
          <a:lstStyle/>
          <a:p>
            <a:r>
              <a:rPr lang="en-US" dirty="0" smtClean="0"/>
              <a:t>Key Steps</a:t>
            </a:r>
            <a:endParaRPr lang="en-US" dirty="0"/>
          </a:p>
        </p:txBody>
      </p:sp>
    </p:spTree>
    <p:extLst>
      <p:ext uri="{BB962C8B-B14F-4D97-AF65-F5344CB8AC3E}">
        <p14:creationId xmlns:p14="http://schemas.microsoft.com/office/powerpoint/2010/main" val="31903371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buFont typeface="Wingdings 3" panose="05040102010807070707" pitchFamily="18" charset="2"/>
              <a:buChar char="}"/>
            </a:pPr>
            <a:r>
              <a:rPr lang="en-US" dirty="0" smtClean="0"/>
              <a:t>Handle the problem</a:t>
            </a:r>
          </a:p>
          <a:p>
            <a:pPr lvl="1">
              <a:buFont typeface="Verdana" panose="020B0604030504040204" pitchFamily="34" charset="0"/>
              <a:buChar char="◦"/>
            </a:pPr>
            <a:r>
              <a:rPr lang="en-US" sz="2600" dirty="0" smtClean="0"/>
              <a:t>Be positive</a:t>
            </a:r>
          </a:p>
          <a:p>
            <a:pPr lvl="1">
              <a:buFont typeface="Verdana" panose="020B0604030504040204" pitchFamily="34" charset="0"/>
              <a:buChar char="◦"/>
            </a:pPr>
            <a:r>
              <a:rPr lang="en-US" sz="2600" dirty="0" smtClean="0"/>
              <a:t>Focus on the most feasible solution</a:t>
            </a:r>
          </a:p>
          <a:p>
            <a:pPr lvl="1">
              <a:buFont typeface="Verdana" panose="020B0604030504040204" pitchFamily="34" charset="0"/>
              <a:buChar char="◦"/>
            </a:pPr>
            <a:r>
              <a:rPr lang="en-US" sz="2600" dirty="0" smtClean="0"/>
              <a:t>Decide on a follow-up action to ensure the problem has been resolved</a:t>
            </a:r>
            <a:endParaRPr lang="en-US" sz="2600"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46</a:t>
            </a:fld>
            <a:endParaRPr lang="en-US"/>
          </a:p>
        </p:txBody>
      </p:sp>
      <p:sp>
        <p:nvSpPr>
          <p:cNvPr id="2" name="Title 1"/>
          <p:cNvSpPr>
            <a:spLocks noGrp="1"/>
          </p:cNvSpPr>
          <p:nvPr>
            <p:ph type="title"/>
          </p:nvPr>
        </p:nvSpPr>
        <p:spPr/>
        <p:txBody>
          <a:bodyPr/>
          <a:lstStyle/>
          <a:p>
            <a:r>
              <a:rPr lang="en-US" dirty="0" smtClean="0"/>
              <a:t>Key Steps</a:t>
            </a:r>
            <a:endParaRPr lang="en-US" dirty="0"/>
          </a:p>
        </p:txBody>
      </p:sp>
    </p:spTree>
    <p:extLst>
      <p:ext uri="{BB962C8B-B14F-4D97-AF65-F5344CB8AC3E}">
        <p14:creationId xmlns:p14="http://schemas.microsoft.com/office/powerpoint/2010/main" val="36233834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143000"/>
            <a:ext cx="8153400" cy="4800600"/>
          </a:xfrm>
        </p:spPr>
        <p:txBody>
          <a:bodyPr>
            <a:normAutofit lnSpcReduction="10000"/>
          </a:bodyPr>
          <a:lstStyle/>
          <a:p>
            <a:pPr>
              <a:buSzPct val="100000"/>
            </a:pPr>
            <a:r>
              <a:rPr lang="en-US" dirty="0" smtClean="0"/>
              <a:t>Manual </a:t>
            </a:r>
            <a:r>
              <a:rPr lang="en-US" dirty="0"/>
              <a:t>for Erosion and Sediment Control in </a:t>
            </a:r>
            <a:r>
              <a:rPr lang="en-US" dirty="0" smtClean="0"/>
              <a:t>Georgia</a:t>
            </a:r>
          </a:p>
          <a:p>
            <a:pPr lvl="1"/>
            <a:r>
              <a:rPr lang="en-US" sz="2400" dirty="0" smtClean="0"/>
              <a:t>2016 Edition - GSWCC</a:t>
            </a:r>
            <a:endParaRPr lang="en-US" sz="2400" dirty="0"/>
          </a:p>
          <a:p>
            <a:pPr>
              <a:buSzPct val="100000"/>
            </a:pPr>
            <a:r>
              <a:rPr lang="en-US" dirty="0"/>
              <a:t>NPDES Permits </a:t>
            </a:r>
            <a:r>
              <a:rPr lang="en-US" dirty="0" smtClean="0"/>
              <a:t>GAR100001,100002,100003</a:t>
            </a:r>
          </a:p>
          <a:p>
            <a:pPr>
              <a:buSzPct val="100000"/>
            </a:pPr>
            <a:r>
              <a:rPr lang="en-US" dirty="0"/>
              <a:t>Conducting Environmental Compliance Inspections: Inspector’s Field Manual, International Edition </a:t>
            </a:r>
          </a:p>
          <a:p>
            <a:pPr lvl="1"/>
            <a:r>
              <a:rPr lang="en-US" sz="2400" dirty="0"/>
              <a:t>Office of Enforcement and Compliance Assurance - Environmental Protection Agency</a:t>
            </a:r>
          </a:p>
          <a:p>
            <a:pPr>
              <a:buSzPct val="100000"/>
            </a:pPr>
            <a:r>
              <a:rPr lang="en-US" dirty="0"/>
              <a:t>Florida Erosion and Sediment Control Inspector’s Manual</a:t>
            </a:r>
          </a:p>
          <a:p>
            <a:pPr lvl="1"/>
            <a:r>
              <a:rPr lang="en-US" sz="2400" dirty="0"/>
              <a:t>Florida Department of Environmental Protection</a:t>
            </a:r>
          </a:p>
          <a:p>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47</a:t>
            </a:fld>
            <a:endParaRPr lang="en-US"/>
          </a:p>
        </p:txBody>
      </p:sp>
      <p:sp>
        <p:nvSpPr>
          <p:cNvPr id="2" name="Title 1"/>
          <p:cNvSpPr>
            <a:spLocks noGrp="1"/>
          </p:cNvSpPr>
          <p:nvPr>
            <p:ph type="title"/>
          </p:nvPr>
        </p:nvSpPr>
        <p:spPr>
          <a:xfrm>
            <a:off x="457200" y="152400"/>
            <a:ext cx="8229600" cy="1143000"/>
          </a:xfrm>
        </p:spPr>
        <p:txBody>
          <a:bodyPr/>
          <a:lstStyle/>
          <a:p>
            <a:r>
              <a:rPr lang="en-US" dirty="0" smtClean="0"/>
              <a:t>References</a:t>
            </a:r>
            <a:endParaRPr lang="en-US" dirty="0"/>
          </a:p>
        </p:txBody>
      </p:sp>
    </p:spTree>
    <p:extLst>
      <p:ext uri="{BB962C8B-B14F-4D97-AF65-F5344CB8AC3E}">
        <p14:creationId xmlns:p14="http://schemas.microsoft.com/office/powerpoint/2010/main" val="26437084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defRPr/>
            </a:pPr>
            <a:r>
              <a:rPr lang="en-US" dirty="0"/>
              <a:t>Inspectors must be professional, fair and consistent</a:t>
            </a:r>
          </a:p>
          <a:p>
            <a:pPr>
              <a:buSzPct val="100000"/>
              <a:defRPr/>
            </a:pPr>
            <a:r>
              <a:rPr lang="en-US" dirty="0"/>
              <a:t>Inspectors must be technical authorities</a:t>
            </a:r>
          </a:p>
          <a:p>
            <a:pPr>
              <a:buSzPct val="100000"/>
              <a:defRPr/>
            </a:pPr>
            <a:r>
              <a:rPr lang="en-US" dirty="0"/>
              <a:t>Proper inspection procedures must be observed</a:t>
            </a:r>
          </a:p>
          <a:p>
            <a:pPr>
              <a:buSzPct val="100000"/>
              <a:defRPr/>
            </a:pPr>
            <a:r>
              <a:rPr lang="en-US" dirty="0"/>
              <a:t>Properly applied enforcement action promotes broader </a:t>
            </a:r>
            <a:r>
              <a:rPr lang="en-US" dirty="0" smtClean="0"/>
              <a:t>compliance</a:t>
            </a:r>
          </a:p>
          <a:p>
            <a:pPr>
              <a:buSzPct val="100000"/>
              <a:defRPr/>
            </a:pPr>
            <a:r>
              <a:rPr lang="en-US" dirty="0" smtClean="0"/>
              <a:t>Knowing how to deal with people can go a long way</a:t>
            </a: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48</a:t>
            </a:fld>
            <a:endParaRPr lang="en-US"/>
          </a:p>
        </p:txBody>
      </p:sp>
      <p:sp>
        <p:nvSpPr>
          <p:cNvPr id="2" name="Title 1"/>
          <p:cNvSpPr>
            <a:spLocks noGrp="1"/>
          </p:cNvSpPr>
          <p:nvPr>
            <p:ph type="title"/>
          </p:nvPr>
        </p:nvSpPr>
        <p:spPr/>
        <p:txBody>
          <a:bodyPr/>
          <a:lstStyle/>
          <a:p>
            <a:r>
              <a:rPr lang="en-US" dirty="0" smtClean="0"/>
              <a:t>Summary</a:t>
            </a:r>
            <a:endParaRPr lang="en-US" dirty="0"/>
          </a:p>
        </p:txBody>
      </p:sp>
    </p:spTree>
    <p:extLst>
      <p:ext uri="{BB962C8B-B14F-4D97-AF65-F5344CB8AC3E}">
        <p14:creationId xmlns:p14="http://schemas.microsoft.com/office/powerpoint/2010/main" val="22019777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sp>
        <p:nvSpPr>
          <p:cNvPr id="2" name="Text Placeholder 1"/>
          <p:cNvSpPr>
            <a:spLocks noGrp="1"/>
          </p:cNvSpPr>
          <p:nvPr>
            <p:ph type="body" idx="1"/>
          </p:nvPr>
        </p:nvSpPr>
        <p:spPr>
          <a:xfrm>
            <a:off x="2133600" y="2931712"/>
            <a:ext cx="6361113" cy="2173688"/>
          </a:xfrm>
        </p:spPr>
        <p:txBody>
          <a:bodyPr>
            <a:normAutofit fontScale="92500" lnSpcReduction="10000"/>
          </a:bodyPr>
          <a:lstStyle/>
          <a:p>
            <a:r>
              <a:rPr lang="en-US" dirty="0"/>
              <a:t>GSWCC</a:t>
            </a:r>
          </a:p>
          <a:p>
            <a:r>
              <a:rPr lang="en-US" dirty="0"/>
              <a:t>Urban Program</a:t>
            </a:r>
          </a:p>
          <a:p>
            <a:r>
              <a:rPr lang="en-US" dirty="0" smtClean="0"/>
              <a:t>4310 Lexington Road</a:t>
            </a:r>
            <a:endParaRPr lang="en-US" dirty="0"/>
          </a:p>
          <a:p>
            <a:r>
              <a:rPr lang="en-US" dirty="0"/>
              <a:t>Athens, GA </a:t>
            </a:r>
            <a:r>
              <a:rPr lang="en-US" dirty="0" smtClean="0"/>
              <a:t>30605</a:t>
            </a:r>
            <a:endParaRPr lang="en-US" dirty="0"/>
          </a:p>
          <a:p>
            <a:r>
              <a:rPr lang="en-US" dirty="0"/>
              <a:t>(706) 552-4474</a:t>
            </a:r>
          </a:p>
          <a:p>
            <a:endParaRPr lang="en-US" dirty="0"/>
          </a:p>
        </p:txBody>
      </p:sp>
      <p:sp>
        <p:nvSpPr>
          <p:cNvPr id="5" name="Slide Number Placeholder 4"/>
          <p:cNvSpPr>
            <a:spLocks noGrp="1"/>
          </p:cNvSpPr>
          <p:nvPr>
            <p:ph type="sldNum" sz="quarter" idx="12"/>
          </p:nvPr>
        </p:nvSpPr>
        <p:spPr/>
        <p:txBody>
          <a:bodyPr/>
          <a:lstStyle/>
          <a:p>
            <a:fld id="{C48DCB58-B30B-4E09-8CCA-607ECFC8592B}" type="slidenum">
              <a:rPr lang="en-US" smtClean="0"/>
              <a:t>49</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5154618"/>
            <a:ext cx="2667000" cy="694389"/>
          </a:xfrm>
          <a:prstGeom prst="rect">
            <a:avLst/>
          </a:prstGeom>
        </p:spPr>
      </p:pic>
    </p:spTree>
    <p:extLst>
      <p:ext uri="{BB962C8B-B14F-4D97-AF65-F5344CB8AC3E}">
        <p14:creationId xmlns:p14="http://schemas.microsoft.com/office/powerpoint/2010/main" val="2470513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SzPct val="100000"/>
            </a:pPr>
            <a:r>
              <a:rPr lang="en-US" dirty="0" smtClean="0"/>
              <a:t>Per O.C.G.A. 12-7-7, one of the responsibilities of a certified LIA is to conduct inspections of all Land Disturbing Projects within its jurisdiction</a:t>
            </a:r>
          </a:p>
          <a:p>
            <a:pPr>
              <a:buSzPct val="100000"/>
            </a:pPr>
            <a:r>
              <a:rPr lang="en-US" dirty="0" smtClean="0"/>
              <a:t>Inspectors should be visiting sites at least once a week and after every rainfall to ensure the sites remain in compliance</a:t>
            </a:r>
          </a:p>
          <a:p>
            <a:pPr>
              <a:buSzPct val="100000"/>
            </a:pPr>
            <a:r>
              <a:rPr lang="en-US" dirty="0" smtClean="0"/>
              <a:t>All inspectors should be familiar with their Local Ordinance &amp; the State Law</a:t>
            </a: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5</a:t>
            </a:fld>
            <a:endParaRPr lang="en-US"/>
          </a:p>
        </p:txBody>
      </p:sp>
      <p:sp>
        <p:nvSpPr>
          <p:cNvPr id="2" name="Title 1"/>
          <p:cNvSpPr>
            <a:spLocks noGrp="1"/>
          </p:cNvSpPr>
          <p:nvPr>
            <p:ph type="title"/>
          </p:nvPr>
        </p:nvSpPr>
        <p:spPr>
          <a:xfrm>
            <a:off x="0" y="152400"/>
            <a:ext cx="9144000" cy="1143000"/>
          </a:xfrm>
        </p:spPr>
        <p:txBody>
          <a:bodyPr>
            <a:normAutofit fontScale="90000"/>
          </a:bodyPr>
          <a:lstStyle/>
          <a:p>
            <a:r>
              <a:rPr lang="en-US" dirty="0" smtClean="0"/>
              <a:t>Certified Local Issuing Authorities</a:t>
            </a:r>
            <a:endParaRPr lang="en-US" dirty="0"/>
          </a:p>
        </p:txBody>
      </p:sp>
    </p:spTree>
    <p:extLst>
      <p:ext uri="{BB962C8B-B14F-4D97-AF65-F5344CB8AC3E}">
        <p14:creationId xmlns:p14="http://schemas.microsoft.com/office/powerpoint/2010/main" val="3578821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22376" y="304800"/>
            <a:ext cx="7772400" cy="1828800"/>
          </a:xfrm>
        </p:spPr>
        <p:txBody>
          <a:bodyPr/>
          <a:lstStyle/>
          <a:p>
            <a:r>
              <a:rPr lang="en-US" dirty="0" smtClean="0"/>
              <a:t>The Site Inspection</a:t>
            </a:r>
            <a:endParaRPr lang="en-US" dirty="0"/>
          </a:p>
        </p:txBody>
      </p:sp>
      <p:sp>
        <p:nvSpPr>
          <p:cNvPr id="2" name="Text Placeholder 1"/>
          <p:cNvSpPr>
            <a:spLocks noGrp="1"/>
          </p:cNvSpPr>
          <p:nvPr>
            <p:ph type="body" idx="1"/>
          </p:nvPr>
        </p:nvSpPr>
        <p:spPr>
          <a:xfrm>
            <a:off x="2020887" y="2895600"/>
            <a:ext cx="7123113" cy="2286000"/>
          </a:xfrm>
        </p:spPr>
        <p:txBody>
          <a:bodyPr/>
          <a:lstStyle/>
          <a:p>
            <a:r>
              <a:rPr lang="en-US" dirty="0" smtClean="0"/>
              <a:t>Do’s &amp; Don’ts</a:t>
            </a:r>
          </a:p>
          <a:p>
            <a:r>
              <a:rPr lang="en-US" dirty="0" smtClean="0"/>
              <a:t>Sequence</a:t>
            </a:r>
          </a:p>
          <a:p>
            <a:r>
              <a:rPr lang="en-US" dirty="0" smtClean="0"/>
              <a:t>What should be on site</a:t>
            </a:r>
            <a:r>
              <a:rPr lang="en-US" dirty="0" smtClean="0">
                <a:latin typeface="+mn-lt"/>
              </a:rPr>
              <a:t>?</a:t>
            </a:r>
          </a:p>
          <a:p>
            <a:r>
              <a:rPr lang="en-US" dirty="0" smtClean="0"/>
              <a:t>Documentation</a:t>
            </a:r>
            <a:endParaRPr lang="en-US" dirty="0"/>
          </a:p>
        </p:txBody>
      </p:sp>
      <p:sp>
        <p:nvSpPr>
          <p:cNvPr id="4" name="Slide Number Placeholder 3"/>
          <p:cNvSpPr>
            <a:spLocks noGrp="1"/>
          </p:cNvSpPr>
          <p:nvPr>
            <p:ph type="sldNum" sz="quarter" idx="12"/>
          </p:nvPr>
        </p:nvSpPr>
        <p:spPr/>
        <p:txBody>
          <a:bodyPr/>
          <a:lstStyle/>
          <a:p>
            <a:fld id="{C48DCB58-B30B-4E09-8CCA-607ECFC8592B}" type="slidenum">
              <a:rPr lang="en-US" smtClean="0"/>
              <a:t>6</a:t>
            </a:fld>
            <a:endParaRPr lang="en-US"/>
          </a:p>
        </p:txBody>
      </p:sp>
    </p:spTree>
    <p:extLst>
      <p:ext uri="{BB962C8B-B14F-4D97-AF65-F5344CB8AC3E}">
        <p14:creationId xmlns:p14="http://schemas.microsoft.com/office/powerpoint/2010/main" val="1752247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876800"/>
          </a:xfrm>
        </p:spPr>
        <p:txBody>
          <a:bodyPr>
            <a:normAutofit fontScale="92500" lnSpcReduction="10000"/>
          </a:bodyPr>
          <a:lstStyle/>
          <a:p>
            <a:pPr>
              <a:buSzPct val="100000"/>
              <a:buFont typeface="Wingdings 3" panose="05040102010807070707" pitchFamily="18" charset="2"/>
              <a:buChar char="}"/>
            </a:pPr>
            <a:r>
              <a:rPr lang="en-US" dirty="0" smtClean="0"/>
              <a:t>Review the approved ES&amp;PC Plan</a:t>
            </a:r>
          </a:p>
          <a:p>
            <a:pPr marL="834390" lvl="1" indent="-514350">
              <a:buFont typeface="Verdana" panose="020B0604030504040204" pitchFamily="34" charset="0"/>
              <a:buChar char="◦"/>
            </a:pPr>
            <a:r>
              <a:rPr lang="en-US" dirty="0" smtClean="0"/>
              <a:t>Check contours, critical areas, delineated state waters</a:t>
            </a:r>
          </a:p>
          <a:p>
            <a:pPr>
              <a:buSzPct val="100000"/>
              <a:buFont typeface="Wingdings 3" panose="05040102010807070707" pitchFamily="18" charset="2"/>
              <a:buChar char="}"/>
            </a:pPr>
            <a:r>
              <a:rPr lang="en-US" dirty="0" smtClean="0"/>
              <a:t>Have a copy of the Plan with you or on site at all times</a:t>
            </a:r>
          </a:p>
          <a:p>
            <a:pPr>
              <a:buSzPct val="100000"/>
              <a:buFont typeface="Wingdings 3" panose="05040102010807070707" pitchFamily="18" charset="2"/>
              <a:buChar char="}"/>
            </a:pPr>
            <a:r>
              <a:rPr lang="en-US" dirty="0" smtClean="0"/>
              <a:t>Bring any inspection files or forms that will be needed</a:t>
            </a:r>
          </a:p>
          <a:p>
            <a:pPr>
              <a:buSzPct val="100000"/>
              <a:buFont typeface="Wingdings 3" panose="05040102010807070707" pitchFamily="18" charset="2"/>
              <a:buChar char="}"/>
            </a:pPr>
            <a:r>
              <a:rPr lang="en-US" dirty="0" smtClean="0"/>
              <a:t>Secure any additional equipment you may need, such as cameras, hardhats, safety vests, </a:t>
            </a:r>
            <a:r>
              <a:rPr lang="en-US" dirty="0" err="1" smtClean="0"/>
              <a:t>etc</a:t>
            </a:r>
            <a:r>
              <a:rPr lang="en-US" dirty="0" smtClean="0"/>
              <a:t>…</a:t>
            </a:r>
          </a:p>
          <a:p>
            <a:pPr>
              <a:buSzPct val="100000"/>
              <a:buFont typeface="Wingdings 3" panose="05040102010807070707" pitchFamily="18" charset="2"/>
              <a:buChar char="}"/>
            </a:pPr>
            <a:r>
              <a:rPr lang="en-US" dirty="0" smtClean="0"/>
              <a:t>Review all phases of the approved plan to understand the scope of the construction activity</a:t>
            </a: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7</a:t>
            </a:fld>
            <a:endParaRPr lang="en-US"/>
          </a:p>
        </p:txBody>
      </p:sp>
      <p:sp>
        <p:nvSpPr>
          <p:cNvPr id="2" name="Title 1"/>
          <p:cNvSpPr>
            <a:spLocks noGrp="1"/>
          </p:cNvSpPr>
          <p:nvPr>
            <p:ph type="title"/>
          </p:nvPr>
        </p:nvSpPr>
        <p:spPr/>
        <p:txBody>
          <a:bodyPr/>
          <a:lstStyle/>
          <a:p>
            <a:r>
              <a:rPr lang="en-US" dirty="0" smtClean="0"/>
              <a:t>Before an Inspection</a:t>
            </a:r>
            <a:endParaRPr lang="en-US" dirty="0"/>
          </a:p>
        </p:txBody>
      </p:sp>
    </p:spTree>
    <p:extLst>
      <p:ext uri="{BB962C8B-B14F-4D97-AF65-F5344CB8AC3E}">
        <p14:creationId xmlns:p14="http://schemas.microsoft.com/office/powerpoint/2010/main" val="1680405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12648" y="1600200"/>
            <a:ext cx="8153400" cy="4724400"/>
          </a:xfrm>
        </p:spPr>
        <p:txBody>
          <a:bodyPr>
            <a:normAutofit/>
          </a:bodyPr>
          <a:lstStyle/>
          <a:p>
            <a:pPr>
              <a:buSzPct val="100000"/>
            </a:pPr>
            <a:r>
              <a:rPr lang="en-US" dirty="0" smtClean="0"/>
              <a:t>Field Inspection Equipment may include</a:t>
            </a:r>
          </a:p>
          <a:p>
            <a:pPr lvl="1"/>
            <a:r>
              <a:rPr lang="en-US" dirty="0" smtClean="0"/>
              <a:t>Cameras</a:t>
            </a:r>
          </a:p>
          <a:p>
            <a:pPr lvl="1"/>
            <a:r>
              <a:rPr lang="en-US" dirty="0" smtClean="0"/>
              <a:t>Logbook &amp; Pen</a:t>
            </a:r>
          </a:p>
          <a:p>
            <a:pPr lvl="1"/>
            <a:r>
              <a:rPr lang="en-US" dirty="0" smtClean="0"/>
              <a:t>Tablet</a:t>
            </a:r>
          </a:p>
          <a:p>
            <a:pPr lvl="1"/>
            <a:r>
              <a:rPr lang="en-US" dirty="0" smtClean="0"/>
              <a:t>Tape measure</a:t>
            </a:r>
          </a:p>
          <a:p>
            <a:pPr lvl="2"/>
            <a:r>
              <a:rPr lang="en-US" dirty="0" smtClean="0"/>
              <a:t>Crucial for checking proper installation and maintenance of BMPs</a:t>
            </a:r>
          </a:p>
          <a:p>
            <a:pPr lvl="1"/>
            <a:r>
              <a:rPr lang="en-US" dirty="0" smtClean="0"/>
              <a:t>GPS</a:t>
            </a:r>
          </a:p>
          <a:p>
            <a:pPr lvl="1"/>
            <a:r>
              <a:rPr lang="en-US" dirty="0" smtClean="0"/>
              <a:t>Sampling Equipment</a:t>
            </a:r>
          </a:p>
          <a:p>
            <a:pPr lvl="1"/>
            <a:r>
              <a:rPr lang="en-US" dirty="0" smtClean="0"/>
              <a:t>Turbidity Meter</a:t>
            </a:r>
          </a:p>
          <a:p>
            <a:pPr lvl="1"/>
            <a:r>
              <a:rPr lang="en-US" dirty="0" smtClean="0"/>
              <a:t>GSWCC Field Manual</a:t>
            </a:r>
            <a:endParaRPr lang="en-US" dirty="0"/>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8</a:t>
            </a:fld>
            <a:endParaRPr lang="en-US"/>
          </a:p>
        </p:txBody>
      </p:sp>
      <p:sp>
        <p:nvSpPr>
          <p:cNvPr id="2" name="Title 1"/>
          <p:cNvSpPr>
            <a:spLocks noGrp="1"/>
          </p:cNvSpPr>
          <p:nvPr>
            <p:ph type="title"/>
          </p:nvPr>
        </p:nvSpPr>
        <p:spPr/>
        <p:txBody>
          <a:bodyPr/>
          <a:lstStyle/>
          <a:p>
            <a:r>
              <a:rPr lang="en-US" dirty="0" smtClean="0"/>
              <a:t>Equipment</a:t>
            </a:r>
            <a:endParaRPr lang="en-US" dirty="0"/>
          </a:p>
        </p:txBody>
      </p:sp>
      <p:pic>
        <p:nvPicPr>
          <p:cNvPr id="5" name="Picture 9" descr="j035488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987213" y="4572000"/>
            <a:ext cx="1807535" cy="20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5259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pPr>
              <a:buSzPct val="100000"/>
              <a:buFont typeface="Wingdings 3" panose="05040102010807070707" pitchFamily="18" charset="2"/>
              <a:buChar char="}"/>
            </a:pPr>
            <a:r>
              <a:rPr lang="en-US" dirty="0" smtClean="0"/>
              <a:t>Present your credentials and provide contact info</a:t>
            </a:r>
          </a:p>
          <a:p>
            <a:pPr>
              <a:buSzPct val="100000"/>
              <a:buFont typeface="Wingdings 3" panose="05040102010807070707" pitchFamily="18" charset="2"/>
              <a:buChar char="}"/>
            </a:pPr>
            <a:r>
              <a:rPr lang="en-US" dirty="0" smtClean="0"/>
              <a:t>Walk the perimeter of the site</a:t>
            </a:r>
          </a:p>
          <a:p>
            <a:pPr>
              <a:buSzPct val="100000"/>
              <a:buFont typeface="Wingdings 3" panose="05040102010807070707" pitchFamily="18" charset="2"/>
              <a:buChar char="}"/>
            </a:pPr>
            <a:r>
              <a:rPr lang="en-US" dirty="0" smtClean="0"/>
              <a:t>Start from the lowest point of the site and work your way up</a:t>
            </a:r>
          </a:p>
          <a:p>
            <a:pPr>
              <a:buSzPct val="100000"/>
              <a:buFont typeface="Wingdings 3" panose="05040102010807070707" pitchFamily="18" charset="2"/>
              <a:buChar char="}"/>
            </a:pPr>
            <a:r>
              <a:rPr lang="en-US" dirty="0"/>
              <a:t>Ensure that the initial sediment storage and perimeter control BMPs have been installed properly</a:t>
            </a:r>
          </a:p>
          <a:p>
            <a:pPr>
              <a:buSzPct val="100000"/>
              <a:buFont typeface="Wingdings 3" panose="05040102010807070707" pitchFamily="18" charset="2"/>
              <a:buChar char="}"/>
            </a:pPr>
            <a:r>
              <a:rPr lang="en-US" dirty="0" smtClean="0"/>
              <a:t>Document any observations along the way</a:t>
            </a:r>
          </a:p>
          <a:p>
            <a:pPr marL="834390" lvl="1" indent="-514350">
              <a:buFont typeface="Verdana" panose="020B0604030504040204" pitchFamily="34" charset="0"/>
              <a:buChar char="◦"/>
            </a:pPr>
            <a:r>
              <a:rPr lang="en-US" dirty="0" smtClean="0"/>
              <a:t>Note date, time, and weather conditions</a:t>
            </a:r>
          </a:p>
        </p:txBody>
      </p:sp>
      <p:sp>
        <p:nvSpPr>
          <p:cNvPr id="3" name="Slide Number Placeholder 2"/>
          <p:cNvSpPr>
            <a:spLocks noGrp="1"/>
          </p:cNvSpPr>
          <p:nvPr>
            <p:ph type="sldNum" sz="quarter" idx="12"/>
          </p:nvPr>
        </p:nvSpPr>
        <p:spPr/>
        <p:txBody>
          <a:bodyPr>
            <a:normAutofit/>
          </a:bodyPr>
          <a:lstStyle/>
          <a:p>
            <a:fld id="{C48DCB58-B30B-4E09-8CCA-607ECFC8592B}" type="slidenum">
              <a:rPr lang="en-US" smtClean="0"/>
              <a:t>9</a:t>
            </a:fld>
            <a:endParaRPr lang="en-US"/>
          </a:p>
        </p:txBody>
      </p:sp>
      <p:sp>
        <p:nvSpPr>
          <p:cNvPr id="2" name="Title 1"/>
          <p:cNvSpPr>
            <a:spLocks noGrp="1"/>
          </p:cNvSpPr>
          <p:nvPr>
            <p:ph type="title"/>
          </p:nvPr>
        </p:nvSpPr>
        <p:spPr/>
        <p:txBody>
          <a:bodyPr/>
          <a:lstStyle/>
          <a:p>
            <a:r>
              <a:rPr lang="en-US" dirty="0" smtClean="0"/>
              <a:t>1</a:t>
            </a:r>
            <a:r>
              <a:rPr lang="en-US" baseline="30000" dirty="0" smtClean="0"/>
              <a:t>st</a:t>
            </a:r>
            <a:r>
              <a:rPr lang="en-US" dirty="0" smtClean="0"/>
              <a:t> Visit</a:t>
            </a:r>
            <a:endParaRPr lang="en-US" dirty="0"/>
          </a:p>
        </p:txBody>
      </p:sp>
    </p:spTree>
    <p:extLst>
      <p:ext uri="{BB962C8B-B14F-4D97-AF65-F5344CB8AC3E}">
        <p14:creationId xmlns:p14="http://schemas.microsoft.com/office/powerpoint/2010/main" val="133714223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1247</TotalTime>
  <Words>2387</Words>
  <Application>Microsoft Office PowerPoint</Application>
  <PresentationFormat>On-screen Show (4:3)</PresentationFormat>
  <Paragraphs>383</Paragraphs>
  <Slides>49</Slides>
  <Notes>5</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Concourse</vt:lpstr>
      <vt:lpstr>Role of the Inspector</vt:lpstr>
      <vt:lpstr>Purpose of the Inspector</vt:lpstr>
      <vt:lpstr>Role of the Inspector</vt:lpstr>
      <vt:lpstr>Characteristics of an Exceptional Inspector</vt:lpstr>
      <vt:lpstr>Certified Local Issuing Authorities</vt:lpstr>
      <vt:lpstr>The Site Inspection</vt:lpstr>
      <vt:lpstr>Before an Inspection</vt:lpstr>
      <vt:lpstr>Equipment</vt:lpstr>
      <vt:lpstr>1st Visit</vt:lpstr>
      <vt:lpstr>The ES&amp;PC Plan</vt:lpstr>
      <vt:lpstr>What to Inspect</vt:lpstr>
      <vt:lpstr>What Should Be On Site?</vt:lpstr>
      <vt:lpstr>What Should Be On Site?</vt:lpstr>
      <vt:lpstr>Documentation</vt:lpstr>
      <vt:lpstr>Structural BMPs</vt:lpstr>
      <vt:lpstr>Cd - Check Dam</vt:lpstr>
      <vt:lpstr>Co – Construction Exit</vt:lpstr>
      <vt:lpstr>Di - Diversion</vt:lpstr>
      <vt:lpstr>Dn – Downdrain Structure</vt:lpstr>
      <vt:lpstr>Fr – Filter Ring</vt:lpstr>
      <vt:lpstr>Rt - Retrofit</vt:lpstr>
      <vt:lpstr>Sd1 – Sediment Barrier</vt:lpstr>
      <vt:lpstr>Sd2 – Inlet Sediment Trap</vt:lpstr>
      <vt:lpstr>Sd3 – Temporary Sediment Basin</vt:lpstr>
      <vt:lpstr>Sd4 – Temporary Sediment Trap</vt:lpstr>
      <vt:lpstr>Sk – Floating Surface Skimmer</vt:lpstr>
      <vt:lpstr>Tp - Topsoiling</vt:lpstr>
      <vt:lpstr>Vegetative Practices </vt:lpstr>
      <vt:lpstr>Bf – Buffer Zone</vt:lpstr>
      <vt:lpstr>Ds1 - Mulching</vt:lpstr>
      <vt:lpstr>Ds2 – Temporary Seeding</vt:lpstr>
      <vt:lpstr>Ds3 – Permanent Seeding</vt:lpstr>
      <vt:lpstr>Du – Dust Control</vt:lpstr>
      <vt:lpstr>Fl-Co – Flocculants &amp; Coagulants</vt:lpstr>
      <vt:lpstr>Ss – Slope Stabilization</vt:lpstr>
      <vt:lpstr>Tac - Tackifiers</vt:lpstr>
      <vt:lpstr>Enforcement</vt:lpstr>
      <vt:lpstr>Notice of Violation</vt:lpstr>
      <vt:lpstr>Handling Violations </vt:lpstr>
      <vt:lpstr>Interactions at the Site</vt:lpstr>
      <vt:lpstr>Dealing with Difficult People</vt:lpstr>
      <vt:lpstr>Key Steps</vt:lpstr>
      <vt:lpstr>Key Steps</vt:lpstr>
      <vt:lpstr>Key Steps</vt:lpstr>
      <vt:lpstr>Key Steps</vt:lpstr>
      <vt:lpstr>Key Steps</vt:lpstr>
      <vt:lpstr>References</vt:lpstr>
      <vt:lpstr>Summary</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Role of the inspector</dc:title>
  <dc:creator>Brady Hart</dc:creator>
  <cp:lastModifiedBy>Jennifer Howell</cp:lastModifiedBy>
  <cp:revision>62</cp:revision>
  <dcterms:created xsi:type="dcterms:W3CDTF">2016-06-02T12:28:13Z</dcterms:created>
  <dcterms:modified xsi:type="dcterms:W3CDTF">2018-11-14T19:35:40Z</dcterms:modified>
</cp:coreProperties>
</file>